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328" r:id="rId2"/>
    <p:sldId id="256" r:id="rId3"/>
    <p:sldId id="402" r:id="rId4"/>
    <p:sldId id="257" r:id="rId5"/>
    <p:sldId id="411" r:id="rId6"/>
    <p:sldId id="512" r:id="rId7"/>
    <p:sldId id="409" r:id="rId8"/>
    <p:sldId id="410" r:id="rId9"/>
    <p:sldId id="513" r:id="rId10"/>
    <p:sldId id="514" r:id="rId11"/>
    <p:sldId id="412" r:id="rId12"/>
    <p:sldId id="526" r:id="rId13"/>
    <p:sldId id="414" r:id="rId14"/>
    <p:sldId id="485" r:id="rId15"/>
    <p:sldId id="525" r:id="rId16"/>
    <p:sldId id="415" r:id="rId17"/>
    <p:sldId id="416" r:id="rId18"/>
    <p:sldId id="418" r:id="rId19"/>
    <p:sldId id="419" r:id="rId20"/>
    <p:sldId id="423" r:id="rId21"/>
    <p:sldId id="422" r:id="rId22"/>
    <p:sldId id="421" r:id="rId23"/>
    <p:sldId id="420" r:id="rId24"/>
    <p:sldId id="428" r:id="rId25"/>
    <p:sldId id="517" r:id="rId26"/>
    <p:sldId id="515" r:id="rId27"/>
    <p:sldId id="427" r:id="rId28"/>
    <p:sldId id="426" r:id="rId29"/>
    <p:sldId id="425" r:id="rId30"/>
    <p:sldId id="424" r:id="rId31"/>
    <p:sldId id="433" r:id="rId32"/>
    <p:sldId id="432" r:id="rId33"/>
    <p:sldId id="431" r:id="rId34"/>
    <p:sldId id="430" r:id="rId35"/>
    <p:sldId id="429" r:id="rId36"/>
    <p:sldId id="434" r:id="rId37"/>
    <p:sldId id="520" r:id="rId38"/>
    <p:sldId id="438" r:id="rId39"/>
    <p:sldId id="439" r:id="rId40"/>
    <p:sldId id="445" r:id="rId41"/>
    <p:sldId id="444" r:id="rId42"/>
    <p:sldId id="443" r:id="rId43"/>
    <p:sldId id="472" r:id="rId44"/>
    <p:sldId id="446" r:id="rId45"/>
    <p:sldId id="436" r:id="rId46"/>
    <p:sldId id="435" r:id="rId47"/>
    <p:sldId id="441" r:id="rId48"/>
    <p:sldId id="442" r:id="rId49"/>
    <p:sldId id="437" r:id="rId50"/>
    <p:sldId id="481" r:id="rId51"/>
    <p:sldId id="476" r:id="rId52"/>
    <p:sldId id="479" r:id="rId53"/>
    <p:sldId id="491" r:id="rId54"/>
    <p:sldId id="440" r:id="rId55"/>
    <p:sldId id="447" r:id="rId56"/>
    <p:sldId id="448" r:id="rId57"/>
    <p:sldId id="449" r:id="rId58"/>
    <p:sldId id="451" r:id="rId59"/>
    <p:sldId id="453" r:id="rId60"/>
    <p:sldId id="454" r:id="rId61"/>
    <p:sldId id="482" r:id="rId62"/>
    <p:sldId id="487" r:id="rId63"/>
    <p:sldId id="489" r:id="rId64"/>
    <p:sldId id="516" r:id="rId65"/>
    <p:sldId id="456" r:id="rId66"/>
    <p:sldId id="458" r:id="rId67"/>
    <p:sldId id="457" r:id="rId68"/>
    <p:sldId id="465" r:id="rId69"/>
    <p:sldId id="464" r:id="rId70"/>
    <p:sldId id="467" r:id="rId71"/>
    <p:sldId id="470" r:id="rId72"/>
    <p:sldId id="469" r:id="rId73"/>
    <p:sldId id="473" r:id="rId74"/>
    <p:sldId id="477" r:id="rId75"/>
    <p:sldId id="480" r:id="rId76"/>
    <p:sldId id="494" r:id="rId77"/>
    <p:sldId id="493" r:id="rId78"/>
    <p:sldId id="498" r:id="rId79"/>
    <p:sldId id="364" r:id="rId80"/>
    <p:sldId id="502" r:id="rId81"/>
    <p:sldId id="506" r:id="rId82"/>
    <p:sldId id="511" r:id="rId83"/>
    <p:sldId id="521" r:id="rId84"/>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CE5D33-BFA1-F8B7-19D9-038F6FED3609}" name="Ziylan, C. (Canan)" initials="ZC(" userId="S::ZiylC@hr.nl::c9d24d06-281e-4b8d-8270-3b8a373c7bca" providerId="AD"/>
  <p188:author id="{70907FE2-581D-62D0-1D0C-7C6F342E2896}" name="Debbie ten Cate" initials="DC" userId="S::debbie.tencate_hu.nl#ext#@hrnl.onmicrosoft.com::054da136-4a15-4452-a79d-64d2d15340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sters, (Carin Krebbers)" initials="C(K" lastIdx="18" clrIdx="0"/>
  <p:cmAuthor id="2" name="Martine Janse" initials="MJ" lastIdx="4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B6B"/>
    <a:srgbClr val="FF6600"/>
    <a:srgbClr val="356F36"/>
    <a:srgbClr val="02AE23"/>
    <a:srgbClr val="FF9933"/>
    <a:srgbClr val="FFCC66"/>
    <a:srgbClr val="FFFF99"/>
    <a:srgbClr val="EE6612"/>
    <a:srgbClr val="990099"/>
    <a:srgbClr val="336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9" autoAdjust="0"/>
    <p:restoredTop sz="82841" autoAdjust="0"/>
  </p:normalViewPr>
  <p:slideViewPr>
    <p:cSldViewPr>
      <p:cViewPr>
        <p:scale>
          <a:sx n="60" d="100"/>
          <a:sy n="60" d="100"/>
        </p:scale>
        <p:origin x="1328"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5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287D2B7-EB05-4D0A-B21B-4EB211508E38}" type="datetimeFigureOut">
              <a:rPr lang="nl-NL"/>
              <a:pPr>
                <a:defRPr/>
              </a:pPr>
              <a:t>3-3-2022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6BE402B-A990-4517-9406-AC5F42627270}" type="slidenum">
              <a:rPr lang="nl-NL" altLang="nl-NL"/>
              <a:pPr>
                <a:defRPr/>
              </a:pPr>
              <a:t>‹nr.›</a:t>
            </a:fld>
            <a:endParaRPr lang="nl-NL" altLang="nl-NL"/>
          </a:p>
        </p:txBody>
      </p:sp>
    </p:spTree>
    <p:extLst>
      <p:ext uri="{BB962C8B-B14F-4D97-AF65-F5344CB8AC3E}">
        <p14:creationId xmlns:p14="http://schemas.microsoft.com/office/powerpoint/2010/main" val="2787604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solidFill>
                  <a:srgbClr val="FF0000"/>
                </a:solidFill>
              </a:rPr>
              <a:t>Deze module kan als e-</a:t>
            </a:r>
            <a:r>
              <a:rPr lang="nl-NL" altLang="nl-NL" dirty="0" err="1">
                <a:solidFill>
                  <a:srgbClr val="FF0000"/>
                </a:solidFill>
              </a:rPr>
              <a:t>learning</a:t>
            </a:r>
            <a:r>
              <a:rPr lang="nl-NL" altLang="nl-NL" dirty="0">
                <a:solidFill>
                  <a:srgbClr val="FF0000"/>
                </a:solidFill>
              </a:rPr>
              <a:t> worden gebruikt of in delen worden opgesplitst voor gebruik in face </a:t>
            </a:r>
            <a:r>
              <a:rPr lang="nl-NL" altLang="nl-NL" dirty="0" err="1">
                <a:solidFill>
                  <a:srgbClr val="FF0000"/>
                </a:solidFill>
              </a:rPr>
              <a:t>to</a:t>
            </a:r>
            <a:r>
              <a:rPr lang="nl-NL" altLang="nl-NL" dirty="0">
                <a:solidFill>
                  <a:srgbClr val="FF0000"/>
                </a:solidFill>
              </a:rPr>
              <a:t> face lessen. De tekst onderaan de slides dient als aanvullende informatie tijdens de les.</a:t>
            </a:r>
          </a:p>
        </p:txBody>
      </p:sp>
      <p:sp>
        <p:nvSpPr>
          <p:cNvPr id="41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4D83B6-8AB2-4760-A701-F13261FA3112}" type="slidenum">
              <a:rPr lang="nl-NL" altLang="nl-NL" smtClean="0"/>
              <a:pPr>
                <a:spcBef>
                  <a:spcPct val="0"/>
                </a:spcBef>
              </a:pPr>
              <a:t>1</a:t>
            </a:fld>
            <a:endParaRPr lang="nl-NL" altLang="nl-NL"/>
          </a:p>
        </p:txBody>
      </p:sp>
    </p:spTree>
    <p:extLst>
      <p:ext uri="{BB962C8B-B14F-4D97-AF65-F5344CB8AC3E}">
        <p14:creationId xmlns:p14="http://schemas.microsoft.com/office/powerpoint/2010/main" val="236908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Matig en te weinig voldoet niet. Dan is een interventie nodig. Hartig beleg: </a:t>
            </a:r>
            <a:r>
              <a:rPr lang="nl-NL" altLang="nl-NL" dirty="0" err="1"/>
              <a:t>bijv</a:t>
            </a:r>
            <a:r>
              <a:rPr lang="nl-NL" altLang="nl-NL" dirty="0"/>
              <a:t> </a:t>
            </a:r>
            <a:r>
              <a:rPr lang="nl-NL" sz="1800" dirty="0" err="1">
                <a:effectLst/>
                <a:latin typeface="Segoe UI" panose="020B0502040204020203" pitchFamily="34" charset="0"/>
              </a:rPr>
              <a:t>hummus</a:t>
            </a:r>
            <a:r>
              <a:rPr lang="nl-NL" sz="1800" dirty="0">
                <a:effectLst/>
                <a:latin typeface="Segoe UI" panose="020B0502040204020203" pitchFamily="34" charset="0"/>
              </a:rPr>
              <a:t>/notenpasta/zuivelspreads</a:t>
            </a:r>
            <a:endParaRPr lang="nl-NL" sz="1800" dirty="0">
              <a:effectLst/>
              <a:latin typeface="Arial" panose="020B0604020202020204" pitchFamily="34" charset="0"/>
            </a:endParaRPr>
          </a:p>
          <a:p>
            <a:endParaRPr lang="nl-NL" altLang="nl-NL" dirty="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10</a:t>
            </a:fld>
            <a:endParaRPr lang="nl-NL" altLang="nl-NL"/>
          </a:p>
        </p:txBody>
      </p:sp>
    </p:spTree>
    <p:extLst>
      <p:ext uri="{BB962C8B-B14F-4D97-AF65-F5344CB8AC3E}">
        <p14:creationId xmlns:p14="http://schemas.microsoft.com/office/powerpoint/2010/main" val="64187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E3C38A-44BC-43A7-B7B7-92BF8FA60B9E}" type="slidenum">
              <a:rPr lang="nl-NL" altLang="nl-NL" smtClean="0"/>
              <a:pPr>
                <a:spcBef>
                  <a:spcPct val="0"/>
                </a:spcBef>
              </a:pPr>
              <a:t>11</a:t>
            </a:fld>
            <a:endParaRPr lang="nl-NL" altLang="nl-NL"/>
          </a:p>
        </p:txBody>
      </p:sp>
    </p:spTree>
    <p:extLst>
      <p:ext uri="{BB962C8B-B14F-4D97-AF65-F5344CB8AC3E}">
        <p14:creationId xmlns:p14="http://schemas.microsoft.com/office/powerpoint/2010/main" val="199627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Ontsteking </a:t>
            </a:r>
            <a:r>
              <a:rPr lang="nl-NL" altLang="nl-NL" dirty="0" err="1"/>
              <a:t>ipv</a:t>
            </a:r>
            <a:r>
              <a:rPr lang="nl-NL" altLang="nl-NL" dirty="0"/>
              <a:t> inflammatie</a:t>
            </a:r>
          </a:p>
          <a:p>
            <a:pPr eaLnBrk="1" hangingPunct="1">
              <a:spcBef>
                <a:spcPct val="0"/>
              </a:spcBef>
            </a:pPr>
            <a:r>
              <a:rPr lang="nl-NL" altLang="nl-NL" dirty="0"/>
              <a:t>Ziekte </a:t>
            </a:r>
            <a:r>
              <a:rPr lang="nl-NL" altLang="nl-NL" dirty="0" err="1"/>
              <a:t>ipv</a:t>
            </a:r>
            <a:r>
              <a:rPr lang="nl-NL" altLang="nl-NL" dirty="0"/>
              <a:t> ziektelast</a:t>
            </a:r>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3A6AFC-AAC9-43BB-B347-30690D07ABB2}" type="slidenum">
              <a:rPr lang="nl-NL" altLang="nl-NL" smtClean="0"/>
              <a:pPr>
                <a:spcBef>
                  <a:spcPct val="0"/>
                </a:spcBef>
              </a:pPr>
              <a:t>12</a:t>
            </a:fld>
            <a:endParaRPr lang="nl-NL" altLang="nl-NL"/>
          </a:p>
        </p:txBody>
      </p:sp>
    </p:spTree>
    <p:extLst>
      <p:ext uri="{BB962C8B-B14F-4D97-AF65-F5344CB8AC3E}">
        <p14:creationId xmlns:p14="http://schemas.microsoft.com/office/powerpoint/2010/main" val="104040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Onbedoeld staat tussen haakjes omdat cliënten met overgewicht juist blij kunnen zijn met het gewichtsverlies. Als dit gewichtsverlies plaats vindt onder omstandigheden waarbij de cliënt ziek is, is dit echter niet wenselijk. Verlies van de vetvrije massa heeft nadelige effecten op de gezondheid.</a:t>
            </a:r>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776B00-0B31-427B-886E-B1EAF87E4E37}" type="slidenum">
              <a:rPr lang="nl-NL" altLang="nl-NL" smtClean="0"/>
              <a:pPr>
                <a:spcBef>
                  <a:spcPct val="0"/>
                </a:spcBef>
              </a:pPr>
              <a:t>13</a:t>
            </a:fld>
            <a:endParaRPr lang="nl-NL" altLang="nl-NL"/>
          </a:p>
        </p:txBody>
      </p:sp>
    </p:spTree>
    <p:extLst>
      <p:ext uri="{BB962C8B-B14F-4D97-AF65-F5344CB8AC3E}">
        <p14:creationId xmlns:p14="http://schemas.microsoft.com/office/powerpoint/2010/main" val="23359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14</a:t>
            </a:fld>
            <a:endParaRPr lang="nl-NL" altLang="nl-NL"/>
          </a:p>
        </p:txBody>
      </p:sp>
    </p:spTree>
    <p:extLst>
      <p:ext uri="{BB962C8B-B14F-4D97-AF65-F5344CB8AC3E}">
        <p14:creationId xmlns:p14="http://schemas.microsoft.com/office/powerpoint/2010/main" val="200249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15</a:t>
            </a:fld>
            <a:endParaRPr lang="nl-NL" altLang="nl-NL"/>
          </a:p>
        </p:txBody>
      </p:sp>
    </p:spTree>
    <p:extLst>
      <p:ext uri="{BB962C8B-B14F-4D97-AF65-F5344CB8AC3E}">
        <p14:creationId xmlns:p14="http://schemas.microsoft.com/office/powerpoint/2010/main" val="325555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1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B9754C-4A8D-4E2A-92F8-899FA1B6CE6A}" type="slidenum">
              <a:rPr lang="nl-NL" altLang="nl-NL" smtClean="0"/>
              <a:pPr>
                <a:spcBef>
                  <a:spcPct val="0"/>
                </a:spcBef>
              </a:pPr>
              <a:t>16</a:t>
            </a:fld>
            <a:endParaRPr lang="nl-NL" altLang="nl-NL"/>
          </a:p>
        </p:txBody>
      </p:sp>
    </p:spTree>
    <p:extLst>
      <p:ext uri="{BB962C8B-B14F-4D97-AF65-F5344CB8AC3E}">
        <p14:creationId xmlns:p14="http://schemas.microsoft.com/office/powerpoint/2010/main" val="3271365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05B7D2-3F0A-4D10-A17C-7D5699E9A951}" type="slidenum">
              <a:rPr lang="nl-NL" altLang="nl-NL" smtClean="0"/>
              <a:pPr>
                <a:spcBef>
                  <a:spcPct val="0"/>
                </a:spcBef>
              </a:pPr>
              <a:t>17</a:t>
            </a:fld>
            <a:endParaRPr lang="nl-NL" altLang="nl-NL"/>
          </a:p>
        </p:txBody>
      </p:sp>
    </p:spTree>
    <p:extLst>
      <p:ext uri="{BB962C8B-B14F-4D97-AF65-F5344CB8AC3E}">
        <p14:creationId xmlns:p14="http://schemas.microsoft.com/office/powerpoint/2010/main" val="379595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De ouderen op deze foto zien er goed gevoed uit. De vraag aan studenten is: hoe kun je zien of iemand goed of slecht gevoed is? </a:t>
            </a:r>
          </a:p>
        </p:txBody>
      </p:sp>
      <p:sp>
        <p:nvSpPr>
          <p:cNvPr id="378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D8CD4-3BC2-4C89-AC88-8699F69ACFED}" type="slidenum">
              <a:rPr lang="nl-NL" altLang="nl-NL" smtClean="0"/>
              <a:pPr>
                <a:spcBef>
                  <a:spcPct val="0"/>
                </a:spcBef>
              </a:pPr>
              <a:t>18</a:t>
            </a:fld>
            <a:endParaRPr lang="nl-NL" altLang="nl-NL"/>
          </a:p>
        </p:txBody>
      </p:sp>
    </p:spTree>
    <p:extLst>
      <p:ext uri="{BB962C8B-B14F-4D97-AF65-F5344CB8AC3E}">
        <p14:creationId xmlns:p14="http://schemas.microsoft.com/office/powerpoint/2010/main" val="22773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E2E5A8-1935-4EFB-B219-93344A99C487}" type="slidenum">
              <a:rPr lang="nl-NL" altLang="nl-NL" smtClean="0"/>
              <a:pPr>
                <a:spcBef>
                  <a:spcPct val="0"/>
                </a:spcBef>
              </a:pPr>
              <a:t>19</a:t>
            </a:fld>
            <a:endParaRPr lang="nl-NL" altLang="nl-NL"/>
          </a:p>
        </p:txBody>
      </p:sp>
    </p:spTree>
    <p:extLst>
      <p:ext uri="{BB962C8B-B14F-4D97-AF65-F5344CB8AC3E}">
        <p14:creationId xmlns:p14="http://schemas.microsoft.com/office/powerpoint/2010/main" val="9163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D5101C-D97D-43A3-BFA1-E577C20DF3B8}" type="slidenum">
              <a:rPr lang="nl-NL" altLang="nl-NL" smtClean="0"/>
              <a:pPr>
                <a:spcBef>
                  <a:spcPct val="0"/>
                </a:spcBef>
              </a:pPr>
              <a:t>2</a:t>
            </a:fld>
            <a:endParaRPr lang="nl-NL" altLang="nl-NL"/>
          </a:p>
        </p:txBody>
      </p:sp>
    </p:spTree>
    <p:extLst>
      <p:ext uri="{BB962C8B-B14F-4D97-AF65-F5344CB8AC3E}">
        <p14:creationId xmlns:p14="http://schemas.microsoft.com/office/powerpoint/2010/main" val="2701978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9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86E59F-CE4F-4318-AEEA-3DA089F85015}" type="slidenum">
              <a:rPr lang="nl-NL" altLang="nl-NL" smtClean="0"/>
              <a:pPr>
                <a:spcBef>
                  <a:spcPct val="0"/>
                </a:spcBef>
              </a:pPr>
              <a:t>20</a:t>
            </a:fld>
            <a:endParaRPr lang="nl-NL" altLang="nl-NL"/>
          </a:p>
        </p:txBody>
      </p:sp>
    </p:spTree>
    <p:extLst>
      <p:ext uri="{BB962C8B-B14F-4D97-AF65-F5344CB8AC3E}">
        <p14:creationId xmlns:p14="http://schemas.microsoft.com/office/powerpoint/2010/main" val="2907145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5C15F-7CD9-447C-ACA4-7832395AEACF}" type="slidenum">
              <a:rPr lang="nl-NL" altLang="nl-NL" smtClean="0"/>
              <a:pPr>
                <a:spcBef>
                  <a:spcPct val="0"/>
                </a:spcBef>
              </a:pPr>
              <a:t>21</a:t>
            </a:fld>
            <a:endParaRPr lang="nl-NL" altLang="nl-NL"/>
          </a:p>
        </p:txBody>
      </p:sp>
    </p:spTree>
    <p:extLst>
      <p:ext uri="{BB962C8B-B14F-4D97-AF65-F5344CB8AC3E}">
        <p14:creationId xmlns:p14="http://schemas.microsoft.com/office/powerpoint/2010/main" val="3656922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60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A6EEB9-308A-4399-8E30-1F16FA60DB50}" type="slidenum">
              <a:rPr lang="nl-NL" altLang="nl-NL" smtClean="0"/>
              <a:pPr>
                <a:spcBef>
                  <a:spcPct val="0"/>
                </a:spcBef>
              </a:pPr>
              <a:t>22</a:t>
            </a:fld>
            <a:endParaRPr lang="nl-NL" altLang="nl-NL"/>
          </a:p>
        </p:txBody>
      </p:sp>
    </p:spTree>
    <p:extLst>
      <p:ext uri="{BB962C8B-B14F-4D97-AF65-F5344CB8AC3E}">
        <p14:creationId xmlns:p14="http://schemas.microsoft.com/office/powerpoint/2010/main" val="429164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81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BD3E28-C78E-4216-9E15-513AEAB6D80C}" type="slidenum">
              <a:rPr lang="nl-NL" altLang="nl-NL" smtClean="0"/>
              <a:pPr>
                <a:spcBef>
                  <a:spcPct val="0"/>
                </a:spcBef>
              </a:pPr>
              <a:t>23</a:t>
            </a:fld>
            <a:endParaRPr lang="nl-NL" altLang="nl-NL"/>
          </a:p>
        </p:txBody>
      </p:sp>
    </p:spTree>
    <p:extLst>
      <p:ext uri="{BB962C8B-B14F-4D97-AF65-F5344CB8AC3E}">
        <p14:creationId xmlns:p14="http://schemas.microsoft.com/office/powerpoint/2010/main" val="76380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01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2A0DF7-E96D-4B0E-803C-EF580140E75B}" type="slidenum">
              <a:rPr lang="nl-NL" altLang="nl-NL" smtClean="0"/>
              <a:pPr>
                <a:spcBef>
                  <a:spcPct val="0"/>
                </a:spcBef>
              </a:pPr>
              <a:t>24</a:t>
            </a:fld>
            <a:endParaRPr lang="nl-NL" altLang="nl-NL"/>
          </a:p>
        </p:txBody>
      </p:sp>
    </p:spTree>
    <p:extLst>
      <p:ext uri="{BB962C8B-B14F-4D97-AF65-F5344CB8AC3E}">
        <p14:creationId xmlns:p14="http://schemas.microsoft.com/office/powerpoint/2010/main" val="1991738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25</a:t>
            </a:fld>
            <a:endParaRPr lang="nl-NL" altLang="nl-NL"/>
          </a:p>
        </p:txBody>
      </p:sp>
    </p:spTree>
    <p:extLst>
      <p:ext uri="{BB962C8B-B14F-4D97-AF65-F5344CB8AC3E}">
        <p14:creationId xmlns:p14="http://schemas.microsoft.com/office/powerpoint/2010/main" val="970272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26</a:t>
            </a:fld>
            <a:endParaRPr lang="nl-NL" altLang="nl-NL"/>
          </a:p>
        </p:txBody>
      </p:sp>
    </p:spTree>
    <p:extLst>
      <p:ext uri="{BB962C8B-B14F-4D97-AF65-F5344CB8AC3E}">
        <p14:creationId xmlns:p14="http://schemas.microsoft.com/office/powerpoint/2010/main" val="38426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Andere screeningsinstrumenten zijn de SNAQ, de MUST en de </a:t>
            </a:r>
            <a:r>
              <a:rPr lang="nl-NL" altLang="nl-NL" dirty="0" err="1"/>
              <a:t>Voedingstoetstandmeter</a:t>
            </a:r>
            <a:r>
              <a:rPr lang="nl-NL" altLang="nl-NL" dirty="0"/>
              <a:t>. Zie: http://www.stuurgroepondervoeding.nl/toolkits/screeningsinstrumenten-kliniek</a:t>
            </a:r>
          </a:p>
        </p:txBody>
      </p:sp>
      <p:sp>
        <p:nvSpPr>
          <p:cNvPr id="522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6C2945-C343-44CF-BBDC-2F31A02CA985}" type="slidenum">
              <a:rPr lang="nl-NL" altLang="nl-NL" smtClean="0"/>
              <a:pPr>
                <a:spcBef>
                  <a:spcPct val="0"/>
                </a:spcBef>
              </a:pPr>
              <a:t>27</a:t>
            </a:fld>
            <a:endParaRPr lang="nl-NL" altLang="nl-NL"/>
          </a:p>
        </p:txBody>
      </p:sp>
    </p:spTree>
    <p:extLst>
      <p:ext uri="{BB962C8B-B14F-4D97-AF65-F5344CB8AC3E}">
        <p14:creationId xmlns:p14="http://schemas.microsoft.com/office/powerpoint/2010/main" val="288048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42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357324-19DF-41FB-A19B-5D8C1904915D}" type="slidenum">
              <a:rPr lang="nl-NL" altLang="nl-NL" smtClean="0"/>
              <a:pPr>
                <a:spcBef>
                  <a:spcPct val="0"/>
                </a:spcBef>
              </a:pPr>
              <a:t>28</a:t>
            </a:fld>
            <a:endParaRPr lang="nl-NL" altLang="nl-NL"/>
          </a:p>
        </p:txBody>
      </p:sp>
    </p:spTree>
    <p:extLst>
      <p:ext uri="{BB962C8B-B14F-4D97-AF65-F5344CB8AC3E}">
        <p14:creationId xmlns:p14="http://schemas.microsoft.com/office/powerpoint/2010/main" val="3305646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563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33A328-6E80-41B7-8BE8-B1A413E8C850}" type="slidenum">
              <a:rPr lang="nl-NL" altLang="nl-NL" smtClean="0"/>
              <a:pPr>
                <a:spcBef>
                  <a:spcPct val="0"/>
                </a:spcBef>
              </a:pPr>
              <a:t>29</a:t>
            </a:fld>
            <a:endParaRPr lang="nl-NL" altLang="nl-NL"/>
          </a:p>
        </p:txBody>
      </p:sp>
    </p:spTree>
    <p:extLst>
      <p:ext uri="{BB962C8B-B14F-4D97-AF65-F5344CB8AC3E}">
        <p14:creationId xmlns:p14="http://schemas.microsoft.com/office/powerpoint/2010/main" val="387516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de module in de les wordt gebruikt en in delen wordt gegeven, kunnen de leerdoelen worden uitgebreid.</a:t>
            </a:r>
          </a:p>
        </p:txBody>
      </p:sp>
      <p:sp>
        <p:nvSpPr>
          <p:cNvPr id="4" name="Tijdelijke aanduiding voor dianummer 3"/>
          <p:cNvSpPr>
            <a:spLocks noGrp="1"/>
          </p:cNvSpPr>
          <p:nvPr>
            <p:ph type="sldNum" sz="quarter" idx="10"/>
          </p:nvPr>
        </p:nvSpPr>
        <p:spPr/>
        <p:txBody>
          <a:bodyPr/>
          <a:lstStyle/>
          <a:p>
            <a:pPr>
              <a:defRPr/>
            </a:pPr>
            <a:fld id="{B6BE402B-A990-4517-9406-AC5F42627270}" type="slidenum">
              <a:rPr lang="nl-NL" altLang="nl-NL" smtClean="0"/>
              <a:pPr>
                <a:defRPr/>
              </a:pPr>
              <a:t>3</a:t>
            </a:fld>
            <a:endParaRPr lang="nl-NL" altLang="nl-NL"/>
          </a:p>
        </p:txBody>
      </p:sp>
    </p:spTree>
    <p:extLst>
      <p:ext uri="{BB962C8B-B14F-4D97-AF65-F5344CB8AC3E}">
        <p14:creationId xmlns:p14="http://schemas.microsoft.com/office/powerpoint/2010/main" val="3148961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SNAQ rc: link gaat naar dia 24. moet zijn: dia </a:t>
            </a:r>
          </a:p>
        </p:txBody>
      </p:sp>
      <p:sp>
        <p:nvSpPr>
          <p:cNvPr id="583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E91E6B-477D-4FC1-A905-1AD64552982B}" type="slidenum">
              <a:rPr lang="nl-NL" altLang="nl-NL" smtClean="0"/>
              <a:pPr>
                <a:spcBef>
                  <a:spcPct val="0"/>
                </a:spcBef>
              </a:pPr>
              <a:t>30</a:t>
            </a:fld>
            <a:endParaRPr lang="nl-NL" altLang="nl-NL"/>
          </a:p>
        </p:txBody>
      </p:sp>
    </p:spTree>
    <p:extLst>
      <p:ext uri="{BB962C8B-B14F-4D97-AF65-F5344CB8AC3E}">
        <p14:creationId xmlns:p14="http://schemas.microsoft.com/office/powerpoint/2010/main" val="3558435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De </a:t>
            </a:r>
            <a:r>
              <a:rPr lang="nl-NL" altLang="nl-NL" dirty="0" err="1"/>
              <a:t>diëtistische</a:t>
            </a:r>
            <a:r>
              <a:rPr lang="nl-NL" altLang="nl-NL" dirty="0"/>
              <a:t> diagnose gaat verder dan de screening. De diëtist inventariseert alle gegevens (anamnese) die van belang zijn voor de behandeling van de cliënt.</a:t>
            </a:r>
          </a:p>
        </p:txBody>
      </p:sp>
      <p:sp>
        <p:nvSpPr>
          <p:cNvPr id="604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992644-7918-4212-8EEA-3FDDFF198959}" type="slidenum">
              <a:rPr lang="nl-NL" altLang="nl-NL" smtClean="0"/>
              <a:pPr>
                <a:spcBef>
                  <a:spcPct val="0"/>
                </a:spcBef>
              </a:pPr>
              <a:t>31</a:t>
            </a:fld>
            <a:endParaRPr lang="nl-NL" altLang="nl-NL"/>
          </a:p>
        </p:txBody>
      </p:sp>
    </p:spTree>
    <p:extLst>
      <p:ext uri="{BB962C8B-B14F-4D97-AF65-F5344CB8AC3E}">
        <p14:creationId xmlns:p14="http://schemas.microsoft.com/office/powerpoint/2010/main" val="2269618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24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C61410-C394-4BA2-A422-869A067A22EB}" type="slidenum">
              <a:rPr lang="nl-NL" altLang="nl-NL" smtClean="0"/>
              <a:pPr>
                <a:spcBef>
                  <a:spcPct val="0"/>
                </a:spcBef>
              </a:pPr>
              <a:t>32</a:t>
            </a:fld>
            <a:endParaRPr lang="nl-NL" altLang="nl-NL"/>
          </a:p>
        </p:txBody>
      </p:sp>
    </p:spTree>
    <p:extLst>
      <p:ext uri="{BB962C8B-B14F-4D97-AF65-F5344CB8AC3E}">
        <p14:creationId xmlns:p14="http://schemas.microsoft.com/office/powerpoint/2010/main" val="4143760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45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A71469-FD7C-4D0C-9FA7-023EB8955A19}" type="slidenum">
              <a:rPr lang="nl-NL" altLang="nl-NL" smtClean="0"/>
              <a:pPr>
                <a:spcBef>
                  <a:spcPct val="0"/>
                </a:spcBef>
              </a:pPr>
              <a:t>33</a:t>
            </a:fld>
            <a:endParaRPr lang="nl-NL" altLang="nl-NL"/>
          </a:p>
        </p:txBody>
      </p:sp>
    </p:spTree>
    <p:extLst>
      <p:ext uri="{BB962C8B-B14F-4D97-AF65-F5344CB8AC3E}">
        <p14:creationId xmlns:p14="http://schemas.microsoft.com/office/powerpoint/2010/main" val="462470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65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1A0171-0E8C-4AF6-B762-A6720C89384F}" type="slidenum">
              <a:rPr lang="nl-NL" altLang="nl-NL" smtClean="0"/>
              <a:pPr>
                <a:spcBef>
                  <a:spcPct val="0"/>
                </a:spcBef>
              </a:pPr>
              <a:t>34</a:t>
            </a:fld>
            <a:endParaRPr lang="nl-NL" altLang="nl-NL"/>
          </a:p>
        </p:txBody>
      </p:sp>
    </p:spTree>
    <p:extLst>
      <p:ext uri="{BB962C8B-B14F-4D97-AF65-F5344CB8AC3E}">
        <p14:creationId xmlns:p14="http://schemas.microsoft.com/office/powerpoint/2010/main" val="2413876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Rc klein</a:t>
            </a:r>
          </a:p>
        </p:txBody>
      </p:sp>
      <p:sp>
        <p:nvSpPr>
          <p:cNvPr id="686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DEF5E1-8E68-41DB-85EA-39406C12260B}" type="slidenum">
              <a:rPr lang="nl-NL" altLang="nl-NL" smtClean="0"/>
              <a:pPr>
                <a:spcBef>
                  <a:spcPct val="0"/>
                </a:spcBef>
              </a:pPr>
              <a:t>35</a:t>
            </a:fld>
            <a:endParaRPr lang="nl-NL" altLang="nl-NL"/>
          </a:p>
        </p:txBody>
      </p:sp>
    </p:spTree>
    <p:extLst>
      <p:ext uri="{BB962C8B-B14F-4D97-AF65-F5344CB8AC3E}">
        <p14:creationId xmlns:p14="http://schemas.microsoft.com/office/powerpoint/2010/main" val="3102817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Rc klein</a:t>
            </a:r>
          </a:p>
          <a:p>
            <a:pPr eaLnBrk="1" hangingPunct="1">
              <a:spcBef>
                <a:spcPct val="0"/>
              </a:spcBef>
            </a:pPr>
            <a:r>
              <a:rPr lang="nl-NL" altLang="nl-NL" dirty="0"/>
              <a:t>Link brochure: slide </a:t>
            </a:r>
            <a:r>
              <a:rPr lang="nl-NL" altLang="nl-NL" dirty="0" err="1"/>
              <a:t>nr</a:t>
            </a:r>
            <a:r>
              <a:rPr lang="nl-NL" altLang="nl-NL" dirty="0"/>
              <a:t>….</a:t>
            </a:r>
          </a:p>
          <a:p>
            <a:pPr eaLnBrk="1" hangingPunct="1">
              <a:spcBef>
                <a:spcPct val="0"/>
              </a:spcBef>
            </a:pPr>
            <a:r>
              <a:rPr lang="nl-NL" altLang="nl-NL" dirty="0"/>
              <a:t>Sterretjes weghalen</a:t>
            </a:r>
          </a:p>
        </p:txBody>
      </p:sp>
      <p:sp>
        <p:nvSpPr>
          <p:cNvPr id="706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80D0BC-4DAA-46D2-9E83-D59515123BB0}" type="slidenum">
              <a:rPr lang="nl-NL" altLang="nl-NL" smtClean="0"/>
              <a:pPr>
                <a:spcBef>
                  <a:spcPct val="0"/>
                </a:spcBef>
              </a:pPr>
              <a:t>36</a:t>
            </a:fld>
            <a:endParaRPr lang="nl-NL" altLang="nl-NL"/>
          </a:p>
        </p:txBody>
      </p:sp>
    </p:spTree>
    <p:extLst>
      <p:ext uri="{BB962C8B-B14F-4D97-AF65-F5344CB8AC3E}">
        <p14:creationId xmlns:p14="http://schemas.microsoft.com/office/powerpoint/2010/main" val="601710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6BE402B-A990-4517-9406-AC5F42627270}" type="slidenum">
              <a:rPr lang="nl-NL" altLang="nl-NL" smtClean="0"/>
              <a:pPr>
                <a:defRPr/>
              </a:pPr>
              <a:t>37</a:t>
            </a:fld>
            <a:endParaRPr lang="nl-NL" altLang="nl-NL"/>
          </a:p>
        </p:txBody>
      </p:sp>
    </p:spTree>
    <p:extLst>
      <p:ext uri="{BB962C8B-B14F-4D97-AF65-F5344CB8AC3E}">
        <p14:creationId xmlns:p14="http://schemas.microsoft.com/office/powerpoint/2010/main" val="1045823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65+ verkleinen</a:t>
            </a:r>
          </a:p>
        </p:txBody>
      </p:sp>
      <p:sp>
        <p:nvSpPr>
          <p:cNvPr id="788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16B87D-A707-4003-9C75-5AF62E6C4DD6}" type="slidenum">
              <a:rPr lang="nl-NL" altLang="nl-NL" smtClean="0"/>
              <a:pPr>
                <a:spcBef>
                  <a:spcPct val="0"/>
                </a:spcBef>
              </a:pPr>
              <a:t>38</a:t>
            </a:fld>
            <a:endParaRPr lang="nl-NL" altLang="nl-NL"/>
          </a:p>
        </p:txBody>
      </p:sp>
    </p:spTree>
    <p:extLst>
      <p:ext uri="{BB962C8B-B14F-4D97-AF65-F5344CB8AC3E}">
        <p14:creationId xmlns:p14="http://schemas.microsoft.com/office/powerpoint/2010/main" val="1873143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09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B0A9FD-35FC-4FC9-AC3A-64C203D307A2}" type="slidenum">
              <a:rPr lang="nl-NL" altLang="nl-NL" smtClean="0"/>
              <a:pPr>
                <a:spcBef>
                  <a:spcPct val="0"/>
                </a:spcBef>
              </a:pPr>
              <a:t>39</a:t>
            </a:fld>
            <a:endParaRPr lang="nl-NL" altLang="nl-NL"/>
          </a:p>
        </p:txBody>
      </p:sp>
    </p:spTree>
    <p:extLst>
      <p:ext uri="{BB962C8B-B14F-4D97-AF65-F5344CB8AC3E}">
        <p14:creationId xmlns:p14="http://schemas.microsoft.com/office/powerpoint/2010/main" val="357262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4</a:t>
            </a:fld>
            <a:endParaRPr lang="nl-NL" altLang="nl-NL"/>
          </a:p>
        </p:txBody>
      </p:sp>
    </p:spTree>
    <p:extLst>
      <p:ext uri="{BB962C8B-B14F-4D97-AF65-F5344CB8AC3E}">
        <p14:creationId xmlns:p14="http://schemas.microsoft.com/office/powerpoint/2010/main" val="2409817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29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5F4508-33E2-4907-867C-ECE398E3A8C2}" type="slidenum">
              <a:rPr lang="nl-NL" altLang="nl-NL" smtClean="0"/>
              <a:pPr>
                <a:spcBef>
                  <a:spcPct val="0"/>
                </a:spcBef>
              </a:pPr>
              <a:t>40</a:t>
            </a:fld>
            <a:endParaRPr lang="nl-NL" altLang="nl-NL"/>
          </a:p>
        </p:txBody>
      </p:sp>
    </p:spTree>
    <p:extLst>
      <p:ext uri="{BB962C8B-B14F-4D97-AF65-F5344CB8AC3E}">
        <p14:creationId xmlns:p14="http://schemas.microsoft.com/office/powerpoint/2010/main" val="1844340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383A4-9B7A-46DC-94E6-55D2E0B3D93E}" type="slidenum">
              <a:rPr lang="nl-NL" altLang="nl-NL" smtClean="0"/>
              <a:pPr>
                <a:spcBef>
                  <a:spcPct val="0"/>
                </a:spcBef>
              </a:pPr>
              <a:t>41</a:t>
            </a:fld>
            <a:endParaRPr lang="nl-NL" altLang="nl-NL"/>
          </a:p>
        </p:txBody>
      </p:sp>
    </p:spTree>
    <p:extLst>
      <p:ext uri="{BB962C8B-B14F-4D97-AF65-F5344CB8AC3E}">
        <p14:creationId xmlns:p14="http://schemas.microsoft.com/office/powerpoint/2010/main" val="4122014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Sterretje weg. Link naar brochure</a:t>
            </a:r>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A825A2-9002-4848-A1B1-3CE82C16C6F6}" type="slidenum">
              <a:rPr lang="nl-NL" altLang="nl-NL" smtClean="0"/>
              <a:pPr>
                <a:spcBef>
                  <a:spcPct val="0"/>
                </a:spcBef>
              </a:pPr>
              <a:t>42</a:t>
            </a:fld>
            <a:endParaRPr lang="nl-NL" altLang="nl-NL"/>
          </a:p>
        </p:txBody>
      </p:sp>
    </p:spTree>
    <p:extLst>
      <p:ext uri="{BB962C8B-B14F-4D97-AF65-F5344CB8AC3E}">
        <p14:creationId xmlns:p14="http://schemas.microsoft.com/office/powerpoint/2010/main" val="2220188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Klik hier voor folder?</a:t>
            </a:r>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43</a:t>
            </a:fld>
            <a:endParaRPr lang="nl-NL" altLang="nl-NL"/>
          </a:p>
        </p:txBody>
      </p:sp>
    </p:spTree>
    <p:extLst>
      <p:ext uri="{BB962C8B-B14F-4D97-AF65-F5344CB8AC3E}">
        <p14:creationId xmlns:p14="http://schemas.microsoft.com/office/powerpoint/2010/main" val="2914200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CHECK website</a:t>
            </a:r>
          </a:p>
          <a:p>
            <a:pPr eaLnBrk="1" hangingPunct="1">
              <a:spcBef>
                <a:spcPct val="0"/>
              </a:spcBef>
            </a:pPr>
            <a:r>
              <a:rPr lang="nl-NL" altLang="nl-NL" dirty="0"/>
              <a:t># pagina? Zie titel</a:t>
            </a:r>
          </a:p>
        </p:txBody>
      </p:sp>
      <p:sp>
        <p:nvSpPr>
          <p:cNvPr id="952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086421-362E-43F4-84AE-32764FA3D547}" type="slidenum">
              <a:rPr lang="nl-NL" altLang="nl-NL" smtClean="0"/>
              <a:pPr>
                <a:spcBef>
                  <a:spcPct val="0"/>
                </a:spcBef>
              </a:pPr>
              <a:t>44</a:t>
            </a:fld>
            <a:endParaRPr lang="nl-NL" altLang="nl-NL"/>
          </a:p>
        </p:txBody>
      </p:sp>
    </p:spTree>
    <p:extLst>
      <p:ext uri="{BB962C8B-B14F-4D97-AF65-F5344CB8AC3E}">
        <p14:creationId xmlns:p14="http://schemas.microsoft.com/office/powerpoint/2010/main" val="3810403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Link naar </a:t>
            </a:r>
            <a:r>
              <a:rPr lang="nl-NL" altLang="nl-NL" dirty="0" err="1"/>
              <a:t>youtube</a:t>
            </a:r>
            <a:r>
              <a:rPr lang="nl-NL" altLang="nl-NL" dirty="0"/>
              <a:t> film: man bijt hond</a:t>
            </a:r>
          </a:p>
        </p:txBody>
      </p:sp>
      <p:sp>
        <p:nvSpPr>
          <p:cNvPr id="727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458BD-558D-444C-8525-04B28E375FB5}" type="slidenum">
              <a:rPr lang="nl-NL" altLang="nl-NL" smtClean="0"/>
              <a:pPr>
                <a:spcBef>
                  <a:spcPct val="0"/>
                </a:spcBef>
              </a:pPr>
              <a:t>45</a:t>
            </a:fld>
            <a:endParaRPr lang="nl-NL" altLang="nl-NL"/>
          </a:p>
        </p:txBody>
      </p:sp>
    </p:spTree>
    <p:extLst>
      <p:ext uri="{BB962C8B-B14F-4D97-AF65-F5344CB8AC3E}">
        <p14:creationId xmlns:p14="http://schemas.microsoft.com/office/powerpoint/2010/main" val="134677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Eerst de film bekijken. Op slide nr. 46 staat aanvullende informatie. Studenten hebben beide </a:t>
            </a:r>
            <a:r>
              <a:rPr lang="nl-NL" altLang="nl-NL" dirty="0" err="1"/>
              <a:t>SNAQ’s</a:t>
            </a:r>
            <a:r>
              <a:rPr lang="nl-NL" altLang="nl-NL" dirty="0"/>
              <a:t> los van elkaar nodig om uit te kiezen en om de </a:t>
            </a:r>
            <a:r>
              <a:rPr lang="nl-NL" altLang="nl-NL" dirty="0" err="1"/>
              <a:t>casu</a:t>
            </a:r>
            <a:r>
              <a:rPr lang="nl-NL" altLang="nl-NL" dirty="0"/>
              <a:t> Het is voor deze casus mogelijk dat studenten bij elkaar de bovenarmspieromtrek meten. Hierbij zijn meetlinten nodig. Conclusie is dat cliënt niet ondervoed is.</a:t>
            </a:r>
          </a:p>
        </p:txBody>
      </p:sp>
      <p:sp>
        <p:nvSpPr>
          <p:cNvPr id="747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7937F7-18EB-480D-9FD9-DFEDE2D46DCD}" type="slidenum">
              <a:rPr lang="nl-NL" altLang="nl-NL" smtClean="0"/>
              <a:pPr>
                <a:spcBef>
                  <a:spcPct val="0"/>
                </a:spcBef>
              </a:pPr>
              <a:t>46</a:t>
            </a:fld>
            <a:endParaRPr lang="nl-NL" altLang="nl-NL"/>
          </a:p>
        </p:txBody>
      </p:sp>
    </p:spTree>
    <p:extLst>
      <p:ext uri="{BB962C8B-B14F-4D97-AF65-F5344CB8AC3E}">
        <p14:creationId xmlns:p14="http://schemas.microsoft.com/office/powerpoint/2010/main" val="1215648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Aandachtspunt is wel zijn alcoholgebruik en aandacht voor eenzaamheid. Het gaat er bij deze casus vooral om dat de discussie ‘’wat zie ik, wat onderneem ik’’ wordt uitgelokt. Bij deze man lijkt er niet veel aan de hand te zijn; hij is echter typisch een voorbeeld van een oudere die in de gaten moet worden gehouden omdat een verandering in zijn situatie (ziekte, meer alcoholgebruik) zou kunnen leiden tot ondervoeding. Preventie is hierbij geboden.</a:t>
            </a:r>
          </a:p>
        </p:txBody>
      </p:sp>
      <p:sp>
        <p:nvSpPr>
          <p:cNvPr id="911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1FDF0F-9E9B-4FA7-B665-6F6DED7F84E5}" type="slidenum">
              <a:rPr lang="nl-NL" altLang="nl-NL" smtClean="0"/>
              <a:pPr>
                <a:spcBef>
                  <a:spcPct val="0"/>
                </a:spcBef>
              </a:pPr>
              <a:t>47</a:t>
            </a:fld>
            <a:endParaRPr lang="nl-NL" altLang="nl-NL"/>
          </a:p>
        </p:txBody>
      </p:sp>
    </p:spTree>
    <p:extLst>
      <p:ext uri="{BB962C8B-B14F-4D97-AF65-F5344CB8AC3E}">
        <p14:creationId xmlns:p14="http://schemas.microsoft.com/office/powerpoint/2010/main" val="3549399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Omdat Dhr. Fransen wekelijks bij zijn kinderen eet, valt het niet zo op dat hij geleidelijk afvalt. Soms denkt de omgeving ook ‘’minder eten hoort er bij’’ maar het is vaak een signaal dat het minder goed gaat.</a:t>
            </a:r>
          </a:p>
        </p:txBody>
      </p:sp>
      <p:sp>
        <p:nvSpPr>
          <p:cNvPr id="890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8FA672-21E1-403A-86FD-670E5A8635AD}" type="slidenum">
              <a:rPr lang="nl-NL" altLang="nl-NL" smtClean="0"/>
              <a:pPr>
                <a:spcBef>
                  <a:spcPct val="0"/>
                </a:spcBef>
              </a:pPr>
              <a:t>48</a:t>
            </a:fld>
            <a:endParaRPr lang="nl-NL" altLang="nl-NL"/>
          </a:p>
        </p:txBody>
      </p:sp>
    </p:spTree>
    <p:extLst>
      <p:ext uri="{BB962C8B-B14F-4D97-AF65-F5344CB8AC3E}">
        <p14:creationId xmlns:p14="http://schemas.microsoft.com/office/powerpoint/2010/main" val="645478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9FAE94-BDB8-474B-81A8-CE37C7381551}" type="slidenum">
              <a:rPr lang="nl-NL" altLang="nl-NL" smtClean="0"/>
              <a:pPr>
                <a:spcBef>
                  <a:spcPct val="0"/>
                </a:spcBef>
              </a:pPr>
              <a:t>49</a:t>
            </a:fld>
            <a:endParaRPr lang="nl-NL" altLang="nl-NL"/>
          </a:p>
        </p:txBody>
      </p:sp>
    </p:spTree>
    <p:extLst>
      <p:ext uri="{BB962C8B-B14F-4D97-AF65-F5344CB8AC3E}">
        <p14:creationId xmlns:p14="http://schemas.microsoft.com/office/powerpoint/2010/main" val="198151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Het is mogelijk dieper in te gaan op de functie van macronutriënten.</a:t>
            </a:r>
          </a:p>
        </p:txBody>
      </p:sp>
      <p:sp>
        <p:nvSpPr>
          <p:cNvPr id="112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EC22F0-C4C8-4A7F-A5A8-508DF89B1A0C}" type="slidenum">
              <a:rPr lang="nl-NL" altLang="nl-NL" smtClean="0"/>
              <a:pPr>
                <a:spcBef>
                  <a:spcPct val="0"/>
                </a:spcBef>
              </a:pPr>
              <a:t>5</a:t>
            </a:fld>
            <a:endParaRPr lang="nl-NL" altLang="nl-NL"/>
          </a:p>
        </p:txBody>
      </p:sp>
    </p:spTree>
    <p:extLst>
      <p:ext uri="{BB962C8B-B14F-4D97-AF65-F5344CB8AC3E}">
        <p14:creationId xmlns:p14="http://schemas.microsoft.com/office/powerpoint/2010/main" val="1093420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Dit onderwerp is toegevoegd om studenten bewust te laten worden dat er meerdere aspecten zijn t.a.v. gezondheid. Deze aspecten worden bij de gehele verzorging of behandeling meegenomen.</a:t>
            </a:r>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50</a:t>
            </a:fld>
            <a:endParaRPr lang="nl-NL" altLang="nl-NL"/>
          </a:p>
        </p:txBody>
      </p:sp>
    </p:spTree>
    <p:extLst>
      <p:ext uri="{BB962C8B-B14F-4D97-AF65-F5344CB8AC3E}">
        <p14:creationId xmlns:p14="http://schemas.microsoft.com/office/powerpoint/2010/main" val="2124401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51</a:t>
            </a:fld>
            <a:endParaRPr lang="nl-NL" altLang="nl-NL"/>
          </a:p>
        </p:txBody>
      </p:sp>
    </p:spTree>
    <p:extLst>
      <p:ext uri="{BB962C8B-B14F-4D97-AF65-F5344CB8AC3E}">
        <p14:creationId xmlns:p14="http://schemas.microsoft.com/office/powerpoint/2010/main" val="3362245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Studenten kunnen zelf hun positieve gezondheid scoren. Deze opdracht leent zich voor een werkvorm waarbij studenten in groepje of klassikaal de resultaten bespreken.</a:t>
            </a:r>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52</a:t>
            </a:fld>
            <a:endParaRPr lang="nl-NL" altLang="nl-NL"/>
          </a:p>
        </p:txBody>
      </p:sp>
    </p:spTree>
    <p:extLst>
      <p:ext uri="{BB962C8B-B14F-4D97-AF65-F5344CB8AC3E}">
        <p14:creationId xmlns:p14="http://schemas.microsoft.com/office/powerpoint/2010/main" val="2037418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Eiwitten zijn belangrijke bouwstoffen voor het lichaam. Energie (kcal) is een brandstof voor het lichaam.</a:t>
            </a:r>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53</a:t>
            </a:fld>
            <a:endParaRPr lang="nl-NL" altLang="nl-NL"/>
          </a:p>
        </p:txBody>
      </p:sp>
    </p:spTree>
    <p:extLst>
      <p:ext uri="{BB962C8B-B14F-4D97-AF65-F5344CB8AC3E}">
        <p14:creationId xmlns:p14="http://schemas.microsoft.com/office/powerpoint/2010/main" val="14358767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In verzorgingshuis</a:t>
            </a:r>
          </a:p>
        </p:txBody>
      </p:sp>
      <p:sp>
        <p:nvSpPr>
          <p:cNvPr id="931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2C2A04-4C28-4208-9EAD-17B0FFD02C2B}" type="slidenum">
              <a:rPr lang="nl-NL" altLang="nl-NL" smtClean="0"/>
              <a:pPr>
                <a:spcBef>
                  <a:spcPct val="0"/>
                </a:spcBef>
              </a:pPr>
              <a:t>54</a:t>
            </a:fld>
            <a:endParaRPr lang="nl-NL" altLang="nl-NL"/>
          </a:p>
        </p:txBody>
      </p:sp>
    </p:spTree>
    <p:extLst>
      <p:ext uri="{BB962C8B-B14F-4D97-AF65-F5344CB8AC3E}">
        <p14:creationId xmlns:p14="http://schemas.microsoft.com/office/powerpoint/2010/main" val="1657658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972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BB4469-777D-4335-BEBD-6297E39A397A}" type="slidenum">
              <a:rPr lang="nl-NL" altLang="nl-NL" smtClean="0"/>
              <a:pPr>
                <a:spcBef>
                  <a:spcPct val="0"/>
                </a:spcBef>
              </a:pPr>
              <a:t>55</a:t>
            </a:fld>
            <a:endParaRPr lang="nl-NL" altLang="nl-NL"/>
          </a:p>
        </p:txBody>
      </p:sp>
    </p:spTree>
    <p:extLst>
      <p:ext uri="{BB962C8B-B14F-4D97-AF65-F5344CB8AC3E}">
        <p14:creationId xmlns:p14="http://schemas.microsoft.com/office/powerpoint/2010/main" val="918805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Hier vind je …. Geen link</a:t>
            </a:r>
          </a:p>
        </p:txBody>
      </p:sp>
      <p:sp>
        <p:nvSpPr>
          <p:cNvPr id="993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A19BBF-D70C-4D6B-B228-21FA89D40FCF}" type="slidenum">
              <a:rPr lang="nl-NL" altLang="nl-NL" smtClean="0"/>
              <a:pPr>
                <a:spcBef>
                  <a:spcPct val="0"/>
                </a:spcBef>
              </a:pPr>
              <a:t>56</a:t>
            </a:fld>
            <a:endParaRPr lang="nl-NL" altLang="nl-NL"/>
          </a:p>
        </p:txBody>
      </p:sp>
    </p:spTree>
    <p:extLst>
      <p:ext uri="{BB962C8B-B14F-4D97-AF65-F5344CB8AC3E}">
        <p14:creationId xmlns:p14="http://schemas.microsoft.com/office/powerpoint/2010/main" val="3234438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1054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41BA50-677D-4C57-91BB-88D6836A3A3C}" type="slidenum">
              <a:rPr lang="nl-NL" altLang="nl-NL" smtClean="0"/>
              <a:pPr>
                <a:spcBef>
                  <a:spcPct val="0"/>
                </a:spcBef>
              </a:pPr>
              <a:t>57</a:t>
            </a:fld>
            <a:endParaRPr lang="nl-NL" altLang="nl-NL"/>
          </a:p>
        </p:txBody>
      </p:sp>
    </p:spTree>
    <p:extLst>
      <p:ext uri="{BB962C8B-B14F-4D97-AF65-F5344CB8AC3E}">
        <p14:creationId xmlns:p14="http://schemas.microsoft.com/office/powerpoint/2010/main" val="1347243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75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CA7E4B-0524-45AA-AC3B-EC4BBCF7155E}" type="slidenum">
              <a:rPr lang="nl-NL" altLang="nl-NL" smtClean="0"/>
              <a:pPr>
                <a:spcBef>
                  <a:spcPct val="0"/>
                </a:spcBef>
              </a:pPr>
              <a:t>58</a:t>
            </a:fld>
            <a:endParaRPr lang="nl-NL" altLang="nl-NL"/>
          </a:p>
        </p:txBody>
      </p:sp>
    </p:spTree>
    <p:extLst>
      <p:ext uri="{BB962C8B-B14F-4D97-AF65-F5344CB8AC3E}">
        <p14:creationId xmlns:p14="http://schemas.microsoft.com/office/powerpoint/2010/main" val="4075887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95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1ADC35-819D-45E6-87D0-FEA290392283}" type="slidenum">
              <a:rPr lang="nl-NL" altLang="nl-NL" smtClean="0"/>
              <a:pPr>
                <a:spcBef>
                  <a:spcPct val="0"/>
                </a:spcBef>
              </a:pPr>
              <a:t>59</a:t>
            </a:fld>
            <a:endParaRPr lang="nl-NL" altLang="nl-NL"/>
          </a:p>
        </p:txBody>
      </p:sp>
    </p:spTree>
    <p:extLst>
      <p:ext uri="{BB962C8B-B14F-4D97-AF65-F5344CB8AC3E}">
        <p14:creationId xmlns:p14="http://schemas.microsoft.com/office/powerpoint/2010/main" val="31134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Studenten kunnen hun eigen voeding toetsen aan de Schijf van Vijf.</a:t>
            </a: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6</a:t>
            </a:fld>
            <a:endParaRPr lang="nl-NL" altLang="nl-NL"/>
          </a:p>
        </p:txBody>
      </p:sp>
    </p:spTree>
    <p:extLst>
      <p:ext uri="{BB962C8B-B14F-4D97-AF65-F5344CB8AC3E}">
        <p14:creationId xmlns:p14="http://schemas.microsoft.com/office/powerpoint/2010/main" val="4204965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8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D7FD54-1A40-4283-AD63-93668377D2FD}" type="slidenum">
              <a:rPr lang="nl-NL" altLang="nl-NL" smtClean="0"/>
              <a:pPr>
                <a:spcBef>
                  <a:spcPct val="0"/>
                </a:spcBef>
              </a:pPr>
              <a:t>60</a:t>
            </a:fld>
            <a:endParaRPr lang="nl-NL" altLang="nl-NL"/>
          </a:p>
        </p:txBody>
      </p:sp>
    </p:spTree>
    <p:extLst>
      <p:ext uri="{BB962C8B-B14F-4D97-AF65-F5344CB8AC3E}">
        <p14:creationId xmlns:p14="http://schemas.microsoft.com/office/powerpoint/2010/main" val="1756422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Interventies in linker balk rood</a:t>
            </a:r>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61</a:t>
            </a:fld>
            <a:endParaRPr lang="nl-NL" altLang="nl-NL"/>
          </a:p>
        </p:txBody>
      </p:sp>
    </p:spTree>
    <p:extLst>
      <p:ext uri="{BB962C8B-B14F-4D97-AF65-F5344CB8AC3E}">
        <p14:creationId xmlns:p14="http://schemas.microsoft.com/office/powerpoint/2010/main" val="40730391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62</a:t>
            </a:fld>
            <a:endParaRPr lang="nl-NL" altLang="nl-NL"/>
          </a:p>
        </p:txBody>
      </p:sp>
    </p:spTree>
    <p:extLst>
      <p:ext uri="{BB962C8B-B14F-4D97-AF65-F5344CB8AC3E}">
        <p14:creationId xmlns:p14="http://schemas.microsoft.com/office/powerpoint/2010/main" val="18407305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63</a:t>
            </a:fld>
            <a:endParaRPr lang="nl-NL" altLang="nl-NL"/>
          </a:p>
        </p:txBody>
      </p:sp>
    </p:spTree>
    <p:extLst>
      <p:ext uri="{BB962C8B-B14F-4D97-AF65-F5344CB8AC3E}">
        <p14:creationId xmlns:p14="http://schemas.microsoft.com/office/powerpoint/2010/main" val="7303118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64</a:t>
            </a:fld>
            <a:endParaRPr lang="nl-NL" altLang="nl-NL"/>
          </a:p>
        </p:txBody>
      </p:sp>
    </p:spTree>
    <p:extLst>
      <p:ext uri="{BB962C8B-B14F-4D97-AF65-F5344CB8AC3E}">
        <p14:creationId xmlns:p14="http://schemas.microsoft.com/office/powerpoint/2010/main" val="23630766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69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628A23-4A48-4784-A682-0AC87014A7D0}" type="slidenum">
              <a:rPr lang="nl-NL" altLang="nl-NL" smtClean="0"/>
              <a:pPr>
                <a:spcBef>
                  <a:spcPct val="0"/>
                </a:spcBef>
              </a:pPr>
              <a:t>65</a:t>
            </a:fld>
            <a:endParaRPr lang="nl-NL" altLang="nl-NL"/>
          </a:p>
        </p:txBody>
      </p:sp>
    </p:spTree>
    <p:extLst>
      <p:ext uri="{BB962C8B-B14F-4D97-AF65-F5344CB8AC3E}">
        <p14:creationId xmlns:p14="http://schemas.microsoft.com/office/powerpoint/2010/main" val="11120066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1290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6CC26B-CBC1-4E58-B247-2766E2120436}" type="slidenum">
              <a:rPr lang="nl-NL" altLang="nl-NL" smtClean="0"/>
              <a:pPr>
                <a:spcBef>
                  <a:spcPct val="0"/>
                </a:spcBef>
              </a:pPr>
              <a:t>66</a:t>
            </a:fld>
            <a:endParaRPr lang="nl-NL" altLang="nl-NL"/>
          </a:p>
        </p:txBody>
      </p:sp>
    </p:spTree>
    <p:extLst>
      <p:ext uri="{BB962C8B-B14F-4D97-AF65-F5344CB8AC3E}">
        <p14:creationId xmlns:p14="http://schemas.microsoft.com/office/powerpoint/2010/main" val="3604382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310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4CDC12-9C32-4D96-9540-AA12A6947D0C}" type="slidenum">
              <a:rPr lang="nl-NL" altLang="nl-NL" smtClean="0"/>
              <a:pPr>
                <a:spcBef>
                  <a:spcPct val="0"/>
                </a:spcBef>
              </a:pPr>
              <a:t>67</a:t>
            </a:fld>
            <a:endParaRPr lang="nl-NL" altLang="nl-NL"/>
          </a:p>
        </p:txBody>
      </p:sp>
    </p:spTree>
    <p:extLst>
      <p:ext uri="{BB962C8B-B14F-4D97-AF65-F5344CB8AC3E}">
        <p14:creationId xmlns:p14="http://schemas.microsoft.com/office/powerpoint/2010/main" val="24445742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5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DC882A-ABEA-45CA-BF55-CA3D28C4E93A}" type="slidenum">
              <a:rPr lang="nl-NL" altLang="nl-NL" smtClean="0"/>
              <a:pPr>
                <a:spcBef>
                  <a:spcPct val="0"/>
                </a:spcBef>
              </a:pPr>
              <a:t>68</a:t>
            </a:fld>
            <a:endParaRPr lang="nl-NL" altLang="nl-NL"/>
          </a:p>
        </p:txBody>
      </p:sp>
    </p:spTree>
    <p:extLst>
      <p:ext uri="{BB962C8B-B14F-4D97-AF65-F5344CB8AC3E}">
        <p14:creationId xmlns:p14="http://schemas.microsoft.com/office/powerpoint/2010/main" val="27567169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7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C14A1F-BEA9-47C1-8DCC-A036F4E99BAA}" type="slidenum">
              <a:rPr lang="nl-NL" altLang="nl-NL" smtClean="0"/>
              <a:pPr>
                <a:spcBef>
                  <a:spcPct val="0"/>
                </a:spcBef>
              </a:pPr>
              <a:t>69</a:t>
            </a:fld>
            <a:endParaRPr lang="nl-NL" altLang="nl-NL"/>
          </a:p>
        </p:txBody>
      </p:sp>
    </p:spTree>
    <p:extLst>
      <p:ext uri="{BB962C8B-B14F-4D97-AF65-F5344CB8AC3E}">
        <p14:creationId xmlns:p14="http://schemas.microsoft.com/office/powerpoint/2010/main" val="14766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Het gaat hier om de aanbevolen hoeveelheden voor volwassen mannen. </a:t>
            </a:r>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D9917F-A798-464D-B716-07EA894AED31}" type="slidenum">
              <a:rPr lang="nl-NL" altLang="nl-NL" smtClean="0"/>
              <a:pPr>
                <a:spcBef>
                  <a:spcPct val="0"/>
                </a:spcBef>
              </a:pPr>
              <a:t>7</a:t>
            </a:fld>
            <a:endParaRPr lang="nl-NL" altLang="nl-NL"/>
          </a:p>
        </p:txBody>
      </p:sp>
    </p:spTree>
    <p:extLst>
      <p:ext uri="{BB962C8B-B14F-4D97-AF65-F5344CB8AC3E}">
        <p14:creationId xmlns:p14="http://schemas.microsoft.com/office/powerpoint/2010/main" val="1454277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3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9E209F-8AE5-4133-BA65-B378A5071806}" type="slidenum">
              <a:rPr lang="nl-NL" altLang="nl-NL" smtClean="0"/>
              <a:pPr>
                <a:spcBef>
                  <a:spcPct val="0"/>
                </a:spcBef>
              </a:pPr>
              <a:t>70</a:t>
            </a:fld>
            <a:endParaRPr lang="nl-NL" altLang="nl-NL"/>
          </a:p>
        </p:txBody>
      </p:sp>
    </p:spTree>
    <p:extLst>
      <p:ext uri="{BB962C8B-B14F-4D97-AF65-F5344CB8AC3E}">
        <p14:creationId xmlns:p14="http://schemas.microsoft.com/office/powerpoint/2010/main" val="1321135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7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3E6EE3-179A-499D-A6E4-29E88C48D437}" type="slidenum">
              <a:rPr lang="nl-NL" altLang="nl-NL" smtClean="0"/>
              <a:pPr>
                <a:spcBef>
                  <a:spcPct val="0"/>
                </a:spcBef>
              </a:pPr>
              <a:t>71</a:t>
            </a:fld>
            <a:endParaRPr lang="nl-NL" altLang="nl-NL"/>
          </a:p>
        </p:txBody>
      </p:sp>
    </p:spTree>
    <p:extLst>
      <p:ext uri="{BB962C8B-B14F-4D97-AF65-F5344CB8AC3E}">
        <p14:creationId xmlns:p14="http://schemas.microsoft.com/office/powerpoint/2010/main" val="13391500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72</a:t>
            </a:fld>
            <a:endParaRPr lang="nl-NL" altLang="nl-NL"/>
          </a:p>
        </p:txBody>
      </p:sp>
    </p:spTree>
    <p:extLst>
      <p:ext uri="{BB962C8B-B14F-4D97-AF65-F5344CB8AC3E}">
        <p14:creationId xmlns:p14="http://schemas.microsoft.com/office/powerpoint/2010/main" val="911229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73</a:t>
            </a:fld>
            <a:endParaRPr lang="nl-NL" altLang="nl-NL"/>
          </a:p>
        </p:txBody>
      </p:sp>
    </p:spTree>
    <p:extLst>
      <p:ext uri="{BB962C8B-B14F-4D97-AF65-F5344CB8AC3E}">
        <p14:creationId xmlns:p14="http://schemas.microsoft.com/office/powerpoint/2010/main" val="20084781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74</a:t>
            </a:fld>
            <a:endParaRPr lang="nl-NL" altLang="nl-NL"/>
          </a:p>
        </p:txBody>
      </p:sp>
    </p:spTree>
    <p:extLst>
      <p:ext uri="{BB962C8B-B14F-4D97-AF65-F5344CB8AC3E}">
        <p14:creationId xmlns:p14="http://schemas.microsoft.com/office/powerpoint/2010/main" val="31740403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75</a:t>
            </a:fld>
            <a:endParaRPr lang="nl-NL" altLang="nl-NL"/>
          </a:p>
        </p:txBody>
      </p:sp>
    </p:spTree>
    <p:extLst>
      <p:ext uri="{BB962C8B-B14F-4D97-AF65-F5344CB8AC3E}">
        <p14:creationId xmlns:p14="http://schemas.microsoft.com/office/powerpoint/2010/main" val="23882956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76</a:t>
            </a:fld>
            <a:endParaRPr lang="nl-NL" altLang="nl-NL"/>
          </a:p>
        </p:txBody>
      </p:sp>
    </p:spTree>
    <p:extLst>
      <p:ext uri="{BB962C8B-B14F-4D97-AF65-F5344CB8AC3E}">
        <p14:creationId xmlns:p14="http://schemas.microsoft.com/office/powerpoint/2010/main" val="3588111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77</a:t>
            </a:fld>
            <a:endParaRPr lang="nl-NL" altLang="nl-NL"/>
          </a:p>
        </p:txBody>
      </p:sp>
    </p:spTree>
    <p:extLst>
      <p:ext uri="{BB962C8B-B14F-4D97-AF65-F5344CB8AC3E}">
        <p14:creationId xmlns:p14="http://schemas.microsoft.com/office/powerpoint/2010/main" val="14218559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78</a:t>
            </a:fld>
            <a:endParaRPr lang="nl-NL" altLang="nl-NL"/>
          </a:p>
        </p:txBody>
      </p:sp>
    </p:spTree>
    <p:extLst>
      <p:ext uri="{BB962C8B-B14F-4D97-AF65-F5344CB8AC3E}">
        <p14:creationId xmlns:p14="http://schemas.microsoft.com/office/powerpoint/2010/main" val="33192114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80</a:t>
            </a:fld>
            <a:endParaRPr lang="nl-NL" altLang="nl-NL"/>
          </a:p>
        </p:txBody>
      </p:sp>
    </p:spTree>
    <p:extLst>
      <p:ext uri="{BB962C8B-B14F-4D97-AF65-F5344CB8AC3E}">
        <p14:creationId xmlns:p14="http://schemas.microsoft.com/office/powerpoint/2010/main" val="28953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8F85C8-A51F-41AF-906C-BEE097945ACB}" type="slidenum">
              <a:rPr lang="nl-NL" altLang="nl-NL" smtClean="0"/>
              <a:pPr>
                <a:spcBef>
                  <a:spcPct val="0"/>
                </a:spcBef>
              </a:pPr>
              <a:t>8</a:t>
            </a:fld>
            <a:endParaRPr lang="nl-NL" altLang="nl-NL"/>
          </a:p>
        </p:txBody>
      </p:sp>
    </p:spTree>
    <p:extLst>
      <p:ext uri="{BB962C8B-B14F-4D97-AF65-F5344CB8AC3E}">
        <p14:creationId xmlns:p14="http://schemas.microsoft.com/office/powerpoint/2010/main" val="23440557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opzoeken</a:t>
            </a:r>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81</a:t>
            </a:fld>
            <a:endParaRPr lang="nl-NL" altLang="nl-NL"/>
          </a:p>
        </p:txBody>
      </p:sp>
    </p:spTree>
    <p:extLst>
      <p:ext uri="{BB962C8B-B14F-4D97-AF65-F5344CB8AC3E}">
        <p14:creationId xmlns:p14="http://schemas.microsoft.com/office/powerpoint/2010/main" val="2076948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82</a:t>
            </a:fld>
            <a:endParaRPr lang="nl-NL" altLang="nl-NL"/>
          </a:p>
        </p:txBody>
      </p:sp>
    </p:spTree>
    <p:extLst>
      <p:ext uri="{BB962C8B-B14F-4D97-AF65-F5344CB8AC3E}">
        <p14:creationId xmlns:p14="http://schemas.microsoft.com/office/powerpoint/2010/main" val="10886159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83</a:t>
            </a:fld>
            <a:endParaRPr lang="nl-NL" altLang="nl-NL"/>
          </a:p>
        </p:txBody>
      </p:sp>
    </p:spTree>
    <p:extLst>
      <p:ext uri="{BB962C8B-B14F-4D97-AF65-F5344CB8AC3E}">
        <p14:creationId xmlns:p14="http://schemas.microsoft.com/office/powerpoint/2010/main" val="69019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Matig en te weinig voldoet niet. Dan is een interventie nodig. </a:t>
            </a: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9</a:t>
            </a:fld>
            <a:endParaRPr lang="nl-NL" altLang="nl-NL"/>
          </a:p>
        </p:txBody>
      </p:sp>
    </p:spTree>
    <p:extLst>
      <p:ext uri="{BB962C8B-B14F-4D97-AF65-F5344CB8AC3E}">
        <p14:creationId xmlns:p14="http://schemas.microsoft.com/office/powerpoint/2010/main" val="232921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C674229A-4854-4ECC-BDA5-5E0739DF9AA5}" type="datetimeFigureOut">
              <a:rPr lang="nl-NL"/>
              <a:pPr>
                <a:defRPr/>
              </a:pPr>
              <a:t>3-3-2022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54F1B61-A95E-451D-AFBA-9E5BFDE6AF19}" type="slidenum">
              <a:rPr lang="nl-NL" altLang="nl-NL"/>
              <a:pPr>
                <a:defRPr/>
              </a:pPr>
              <a:t>‹nr.›</a:t>
            </a:fld>
            <a:endParaRPr lang="nl-NL" altLang="nl-NL"/>
          </a:p>
        </p:txBody>
      </p:sp>
    </p:spTree>
    <p:extLst>
      <p:ext uri="{BB962C8B-B14F-4D97-AF65-F5344CB8AC3E}">
        <p14:creationId xmlns:p14="http://schemas.microsoft.com/office/powerpoint/2010/main" val="358105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BF0B83E-0E0A-4C0E-840F-B04D64CAFCA4}" type="datetimeFigureOut">
              <a:rPr lang="nl-NL"/>
              <a:pPr>
                <a:defRPr/>
              </a:pPr>
              <a:t>3-3-2022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F930A9B-86F6-4F5C-8307-3952FFE8CB34}" type="slidenum">
              <a:rPr lang="nl-NL" altLang="nl-NL"/>
              <a:pPr>
                <a:defRPr/>
              </a:pPr>
              <a:t>‹nr.›</a:t>
            </a:fld>
            <a:endParaRPr lang="nl-NL" altLang="nl-NL"/>
          </a:p>
        </p:txBody>
      </p:sp>
    </p:spTree>
    <p:extLst>
      <p:ext uri="{BB962C8B-B14F-4D97-AF65-F5344CB8AC3E}">
        <p14:creationId xmlns:p14="http://schemas.microsoft.com/office/powerpoint/2010/main" val="51984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38EE312-4D0E-4241-8167-C750A9FF1FFB}" type="datetimeFigureOut">
              <a:rPr lang="nl-NL"/>
              <a:pPr>
                <a:defRPr/>
              </a:pPr>
              <a:t>3-3-2022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9C0A949-B2F5-4BEE-AB9F-2097D2DB887B}" type="slidenum">
              <a:rPr lang="nl-NL" altLang="nl-NL"/>
              <a:pPr>
                <a:defRPr/>
              </a:pPr>
              <a:t>‹nr.›</a:t>
            </a:fld>
            <a:endParaRPr lang="nl-NL" altLang="nl-NL"/>
          </a:p>
        </p:txBody>
      </p:sp>
    </p:spTree>
    <p:extLst>
      <p:ext uri="{BB962C8B-B14F-4D97-AF65-F5344CB8AC3E}">
        <p14:creationId xmlns:p14="http://schemas.microsoft.com/office/powerpoint/2010/main" val="12126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75823DB-2B44-4DB6-925E-895B8BA6EFA0}" type="datetimeFigureOut">
              <a:rPr lang="nl-NL"/>
              <a:pPr>
                <a:defRPr/>
              </a:pPr>
              <a:t>3-3-2022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B84DD62-50BF-4FF5-ADEA-5F7CE05292BF}" type="slidenum">
              <a:rPr lang="nl-NL" altLang="nl-NL"/>
              <a:pPr>
                <a:defRPr/>
              </a:pPr>
              <a:t>‹nr.›</a:t>
            </a:fld>
            <a:endParaRPr lang="nl-NL" altLang="nl-NL"/>
          </a:p>
        </p:txBody>
      </p:sp>
    </p:spTree>
    <p:extLst>
      <p:ext uri="{BB962C8B-B14F-4D97-AF65-F5344CB8AC3E}">
        <p14:creationId xmlns:p14="http://schemas.microsoft.com/office/powerpoint/2010/main" val="120035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ABCA70F3-4D91-4861-BA10-D91697F1E9FB}" type="datetimeFigureOut">
              <a:rPr lang="nl-NL"/>
              <a:pPr>
                <a:defRPr/>
              </a:pPr>
              <a:t>3-3-2022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2A692CA-3B6B-4CD3-A499-35E3E96334BB}" type="slidenum">
              <a:rPr lang="nl-NL" altLang="nl-NL"/>
              <a:pPr>
                <a:defRPr/>
              </a:pPr>
              <a:t>‹nr.›</a:t>
            </a:fld>
            <a:endParaRPr lang="nl-NL" altLang="nl-NL"/>
          </a:p>
        </p:txBody>
      </p:sp>
    </p:spTree>
    <p:extLst>
      <p:ext uri="{BB962C8B-B14F-4D97-AF65-F5344CB8AC3E}">
        <p14:creationId xmlns:p14="http://schemas.microsoft.com/office/powerpoint/2010/main" val="32754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D00BA75A-772C-458E-A6C6-6C7AF8ED6CFF}" type="datetimeFigureOut">
              <a:rPr lang="nl-NL"/>
              <a:pPr>
                <a:defRPr/>
              </a:pPr>
              <a:t>3-3-2022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07B1B30-A191-4A48-8F5D-7FAA7972D0C1}" type="slidenum">
              <a:rPr lang="nl-NL" altLang="nl-NL"/>
              <a:pPr>
                <a:defRPr/>
              </a:pPr>
              <a:t>‹nr.›</a:t>
            </a:fld>
            <a:endParaRPr lang="nl-NL" altLang="nl-NL"/>
          </a:p>
        </p:txBody>
      </p:sp>
    </p:spTree>
    <p:extLst>
      <p:ext uri="{BB962C8B-B14F-4D97-AF65-F5344CB8AC3E}">
        <p14:creationId xmlns:p14="http://schemas.microsoft.com/office/powerpoint/2010/main" val="371828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08EB7F6D-FF3F-4461-B224-F5F1688FC9A3}" type="datetimeFigureOut">
              <a:rPr lang="nl-NL"/>
              <a:pPr>
                <a:defRPr/>
              </a:pPr>
              <a:t>3-3-2022</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008771F-3664-4FC0-867C-AC493729FC1A}" type="slidenum">
              <a:rPr lang="nl-NL" altLang="nl-NL"/>
              <a:pPr>
                <a:defRPr/>
              </a:pPr>
              <a:t>‹nr.›</a:t>
            </a:fld>
            <a:endParaRPr lang="nl-NL" altLang="nl-NL"/>
          </a:p>
        </p:txBody>
      </p:sp>
    </p:spTree>
    <p:extLst>
      <p:ext uri="{BB962C8B-B14F-4D97-AF65-F5344CB8AC3E}">
        <p14:creationId xmlns:p14="http://schemas.microsoft.com/office/powerpoint/2010/main" val="341255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AA819A0C-40EA-4CA0-8EF5-2A7B8880F6DB}" type="datetimeFigureOut">
              <a:rPr lang="nl-NL"/>
              <a:pPr>
                <a:defRPr/>
              </a:pPr>
              <a:t>3-3-2022</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F4AD8D8-5E37-409D-81D5-5B4D1395686B}" type="slidenum">
              <a:rPr lang="nl-NL" altLang="nl-NL"/>
              <a:pPr>
                <a:defRPr/>
              </a:pPr>
              <a:t>‹nr.›</a:t>
            </a:fld>
            <a:endParaRPr lang="nl-NL" altLang="nl-NL"/>
          </a:p>
        </p:txBody>
      </p:sp>
    </p:spTree>
    <p:extLst>
      <p:ext uri="{BB962C8B-B14F-4D97-AF65-F5344CB8AC3E}">
        <p14:creationId xmlns:p14="http://schemas.microsoft.com/office/powerpoint/2010/main" val="409274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788E8F6-EF77-4469-999D-537128CC6B07}" type="datetimeFigureOut">
              <a:rPr lang="nl-NL"/>
              <a:pPr>
                <a:defRPr/>
              </a:pPr>
              <a:t>3-3-2022</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484C1158-75FE-4FD2-BFE2-9B6B0646FC03}" type="slidenum">
              <a:rPr lang="nl-NL" altLang="nl-NL"/>
              <a:pPr>
                <a:defRPr/>
              </a:pPr>
              <a:t>‹nr.›</a:t>
            </a:fld>
            <a:endParaRPr lang="nl-NL" altLang="nl-NL"/>
          </a:p>
        </p:txBody>
      </p:sp>
    </p:spTree>
    <p:extLst>
      <p:ext uri="{BB962C8B-B14F-4D97-AF65-F5344CB8AC3E}">
        <p14:creationId xmlns:p14="http://schemas.microsoft.com/office/powerpoint/2010/main" val="124861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46AF315-2403-46B1-BA2F-DF76F16961E3}" type="datetimeFigureOut">
              <a:rPr lang="nl-NL"/>
              <a:pPr>
                <a:defRPr/>
              </a:pPr>
              <a:t>3-3-2022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4DACFEC-18F0-449C-B222-F54A923C5256}" type="slidenum">
              <a:rPr lang="nl-NL" altLang="nl-NL"/>
              <a:pPr>
                <a:defRPr/>
              </a:pPr>
              <a:t>‹nr.›</a:t>
            </a:fld>
            <a:endParaRPr lang="nl-NL" altLang="nl-NL"/>
          </a:p>
        </p:txBody>
      </p:sp>
    </p:spTree>
    <p:extLst>
      <p:ext uri="{BB962C8B-B14F-4D97-AF65-F5344CB8AC3E}">
        <p14:creationId xmlns:p14="http://schemas.microsoft.com/office/powerpoint/2010/main" val="100577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F61BA42-B4AE-4DDF-A71A-81515F7C7E2F}" type="datetimeFigureOut">
              <a:rPr lang="nl-NL"/>
              <a:pPr>
                <a:defRPr/>
              </a:pPr>
              <a:t>3-3-2022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F26986B-4503-4273-87D7-656FCFDA29ED}" type="slidenum">
              <a:rPr lang="nl-NL" altLang="nl-NL"/>
              <a:pPr>
                <a:defRPr/>
              </a:pPr>
              <a:t>‹nr.›</a:t>
            </a:fld>
            <a:endParaRPr lang="nl-NL" altLang="nl-NL"/>
          </a:p>
        </p:txBody>
      </p:sp>
    </p:spTree>
    <p:extLst>
      <p:ext uri="{BB962C8B-B14F-4D97-AF65-F5344CB8AC3E}">
        <p14:creationId xmlns:p14="http://schemas.microsoft.com/office/powerpoint/2010/main" val="340383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BD9E156-663B-4CD1-8CBA-B6BF3BBE6ED9}" type="datetimeFigureOut">
              <a:rPr lang="nl-NL"/>
              <a:pPr>
                <a:defRPr/>
              </a:pPr>
              <a:t>3-3-2022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1D0E455-BCC6-4C0D-890B-E9EB4929D38A}"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6.wmf"/><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0.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3.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4.xml"/><Relationship Id="rId2" Type="http://schemas.openxmlformats.org/officeDocument/2006/relationships/notesSlide" Target="../notesSlides/notesSlide11.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slide" Target="slide81.xml"/><Relationship Id="rId15" Type="http://schemas.openxmlformats.org/officeDocument/2006/relationships/slide" Target="slide18.xml"/><Relationship Id="rId10" Type="http://schemas.openxmlformats.org/officeDocument/2006/relationships/slide" Target="slide5.xml"/><Relationship Id="rId19" Type="http://schemas.openxmlformats.org/officeDocument/2006/relationships/image" Target="../media/image2.png"/><Relationship Id="rId4" Type="http://schemas.openxmlformats.org/officeDocument/2006/relationships/slide" Target="slide80.xml"/><Relationship Id="rId9" Type="http://schemas.openxmlformats.org/officeDocument/2006/relationships/slide" Target="slide23.xml"/><Relationship Id="rId14"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13.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12.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3.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7.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67.xml"/><Relationship Id="rId9" Type="http://schemas.openxmlformats.org/officeDocument/2006/relationships/slide" Target="slide53.xml"/><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14.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1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2.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7.png"/><Relationship Id="rId2" Type="http://schemas.openxmlformats.org/officeDocument/2006/relationships/notesSlide" Target="../notesSlides/notesSlide1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81.xml"/><Relationship Id="rId18" Type="http://schemas.openxmlformats.org/officeDocument/2006/relationships/slide" Target="slide24.xml"/><Relationship Id="rId3" Type="http://schemas.openxmlformats.org/officeDocument/2006/relationships/slide" Target="slide73.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7.xml"/><Relationship Id="rId2" Type="http://schemas.openxmlformats.org/officeDocument/2006/relationships/notesSlide" Target="../notesSlides/notesSlide16.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slide" Target="slide69.xml"/><Relationship Id="rId15" Type="http://schemas.openxmlformats.org/officeDocument/2006/relationships/slide" Target="slide16.xml"/><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slide" Target="slide77.xml"/><Relationship Id="rId9" Type="http://schemas.openxmlformats.org/officeDocument/2006/relationships/slide" Target="slide23.xml"/><Relationship Id="rId1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80.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17.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slide" Target="slide79.xml"/><Relationship Id="rId9" Type="http://schemas.openxmlformats.org/officeDocument/2006/relationships/slide" Target="slide5.xml"/><Relationship Id="rId14"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20.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slide" Target="slide1.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slide" Target="slide3.xml"/><Relationship Id="rId2" Type="http://schemas.openxmlformats.org/officeDocument/2006/relationships/notesSlide" Target="../notesSlides/notesSlide2.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19" Type="http://schemas.openxmlformats.org/officeDocument/2006/relationships/image" Target="../media/image2.png"/><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21.xml"/><Relationship Id="rId7" Type="http://schemas.openxmlformats.org/officeDocument/2006/relationships/slide" Target="slide12.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20.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66.xml"/><Relationship Id="rId5" Type="http://schemas.openxmlformats.org/officeDocument/2006/relationships/slide" Target="slide74.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slide" Target="slide19.xml"/><Relationship Id="rId9" Type="http://schemas.openxmlformats.org/officeDocument/2006/relationships/slide" Target="slide5.xml"/><Relationship Id="rId14"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66.xml"/><Relationship Id="rId18" Type="http://schemas.openxmlformats.org/officeDocument/2006/relationships/slide" Target="slide27.xml"/><Relationship Id="rId3" Type="http://schemas.openxmlformats.org/officeDocument/2006/relationships/slide" Target="slide20.xml"/><Relationship Id="rId21" Type="http://schemas.openxmlformats.org/officeDocument/2006/relationships/image" Target="../media/image2.png"/><Relationship Id="rId7" Type="http://schemas.openxmlformats.org/officeDocument/2006/relationships/slide" Target="slide17.xml"/><Relationship Id="rId12" Type="http://schemas.openxmlformats.org/officeDocument/2006/relationships/slide" Target="slide53.xml"/><Relationship Id="rId17" Type="http://schemas.openxmlformats.org/officeDocument/2006/relationships/slide" Target="slide18.xml"/><Relationship Id="rId2" Type="http://schemas.openxmlformats.org/officeDocument/2006/relationships/notesSlide" Target="../notesSlides/notesSlide21.xml"/><Relationship Id="rId16" Type="http://schemas.openxmlformats.org/officeDocument/2006/relationships/slide" Target="slide16.xml"/><Relationship Id="rId20"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slide" Target="slide22.xml"/><Relationship Id="rId15" Type="http://schemas.openxmlformats.org/officeDocument/2006/relationships/slide" Target="slide2.xml"/><Relationship Id="rId10" Type="http://schemas.openxmlformats.org/officeDocument/2006/relationships/slide" Target="slide23.xml"/><Relationship Id="rId19" Type="http://schemas.openxmlformats.org/officeDocument/2006/relationships/slide" Target="slide24.xml"/><Relationship Id="rId4" Type="http://schemas.openxmlformats.org/officeDocument/2006/relationships/slide" Target="slide68.xml"/><Relationship Id="rId9" Type="http://schemas.openxmlformats.org/officeDocument/2006/relationships/slide" Target="slide19.xml"/><Relationship Id="rId14" Type="http://schemas.openxmlformats.org/officeDocument/2006/relationships/slide" Target="slide81.xml"/></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53.xml"/><Relationship Id="rId18" Type="http://schemas.openxmlformats.org/officeDocument/2006/relationships/slide" Target="slide18.xml"/><Relationship Id="rId3" Type="http://schemas.openxmlformats.org/officeDocument/2006/relationships/slide" Target="slide69.xml"/><Relationship Id="rId21" Type="http://schemas.openxmlformats.org/officeDocument/2006/relationships/slide" Target="slide11.xml"/><Relationship Id="rId7" Type="http://schemas.openxmlformats.org/officeDocument/2006/relationships/image" Target="../media/image10.jpeg"/><Relationship Id="rId12" Type="http://schemas.openxmlformats.org/officeDocument/2006/relationships/slide" Target="slide5.xml"/><Relationship Id="rId17" Type="http://schemas.openxmlformats.org/officeDocument/2006/relationships/slide" Target="slide16.xml"/><Relationship Id="rId2" Type="http://schemas.openxmlformats.org/officeDocument/2006/relationships/notesSlide" Target="../notesSlides/notesSlide22.xml"/><Relationship Id="rId16" Type="http://schemas.openxmlformats.org/officeDocument/2006/relationships/slide" Target="slide2.xml"/><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slide" Target="slide23.xml"/><Relationship Id="rId5" Type="http://schemas.openxmlformats.org/officeDocument/2006/relationships/slide" Target="slide78.xml"/><Relationship Id="rId15" Type="http://schemas.openxmlformats.org/officeDocument/2006/relationships/slide" Target="slide81.xml"/><Relationship Id="rId10" Type="http://schemas.openxmlformats.org/officeDocument/2006/relationships/slide" Target="slide19.xml"/><Relationship Id="rId19" Type="http://schemas.openxmlformats.org/officeDocument/2006/relationships/slide" Target="slide27.xml"/><Relationship Id="rId4" Type="http://schemas.openxmlformats.org/officeDocument/2006/relationships/slide" Target="slide57.xml"/><Relationship Id="rId9" Type="http://schemas.openxmlformats.org/officeDocument/2006/relationships/slide" Target="slide12.xml"/><Relationship Id="rId14" Type="http://schemas.openxmlformats.org/officeDocument/2006/relationships/slide" Target="slide66.xml"/><Relationship Id="rId22"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3.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3.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24.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slide" Target="slide5.xml"/><Relationship Id="rId14" Type="http://schemas.openxmlformats.org/officeDocument/2006/relationships/slide" Target="slide16.xml"/></Relationships>
</file>

<file path=ppt/slides/_rels/slide2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6.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7.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8.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2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2.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slide" Target="slide4.xml"/><Relationship Id="rId2" Type="http://schemas.openxmlformats.org/officeDocument/2006/relationships/notesSlide" Target="../notesSlides/notesSlide3.xml"/><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66.xml"/><Relationship Id="rId18" Type="http://schemas.openxmlformats.org/officeDocument/2006/relationships/slide" Target="slide27.xml"/><Relationship Id="rId3" Type="http://schemas.openxmlformats.org/officeDocument/2006/relationships/slide" Target="slide32.xml"/><Relationship Id="rId21" Type="http://schemas.openxmlformats.org/officeDocument/2006/relationships/image" Target="../media/image2.png"/><Relationship Id="rId7" Type="http://schemas.openxmlformats.org/officeDocument/2006/relationships/slide" Target="slide17.xml"/><Relationship Id="rId12" Type="http://schemas.openxmlformats.org/officeDocument/2006/relationships/slide" Target="slide53.xml"/><Relationship Id="rId17" Type="http://schemas.openxmlformats.org/officeDocument/2006/relationships/slide" Target="slide18.xml"/><Relationship Id="rId2" Type="http://schemas.openxmlformats.org/officeDocument/2006/relationships/notesSlide" Target="../notesSlides/notesSlide30.xml"/><Relationship Id="rId16" Type="http://schemas.openxmlformats.org/officeDocument/2006/relationships/slide" Target="slide16.xml"/><Relationship Id="rId20"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slide" Target="slide5.xml"/><Relationship Id="rId5" Type="http://schemas.openxmlformats.org/officeDocument/2006/relationships/image" Target="../media/image13.jpeg"/><Relationship Id="rId15" Type="http://schemas.openxmlformats.org/officeDocument/2006/relationships/slide" Target="slide2.xml"/><Relationship Id="rId10" Type="http://schemas.openxmlformats.org/officeDocument/2006/relationships/slide" Target="slide23.xml"/><Relationship Id="rId19" Type="http://schemas.openxmlformats.org/officeDocument/2006/relationships/slide" Target="slide24.xml"/><Relationship Id="rId4" Type="http://schemas.openxmlformats.org/officeDocument/2006/relationships/slide" Target="slide38.xml"/><Relationship Id="rId9" Type="http://schemas.openxmlformats.org/officeDocument/2006/relationships/slide" Target="slide19.xml"/><Relationship Id="rId14" Type="http://schemas.openxmlformats.org/officeDocument/2006/relationships/slide" Target="slide81.xml"/></Relationships>
</file>

<file path=ppt/slides/_rels/slide3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31.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3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6.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32.xml"/><Relationship Id="rId16" Type="http://schemas.openxmlformats.org/officeDocument/2006/relationships/slide" Target="slide27.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slide" Target="slide30.xml"/><Relationship Id="rId4" Type="http://schemas.openxmlformats.org/officeDocument/2006/relationships/slide" Target="slide67.xml"/><Relationship Id="rId9" Type="http://schemas.openxmlformats.org/officeDocument/2006/relationships/slide" Target="slide5.xml"/><Relationship Id="rId14" Type="http://schemas.openxmlformats.org/officeDocument/2006/relationships/slide" Target="slide16.xml"/></Relationships>
</file>

<file path=ppt/slides/_rels/slide3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15.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33.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81.xml"/><Relationship Id="rId18" Type="http://schemas.openxmlformats.org/officeDocument/2006/relationships/slide" Target="slide24.xml"/><Relationship Id="rId3" Type="http://schemas.openxmlformats.org/officeDocument/2006/relationships/image" Target="../media/image16.jpeg"/><Relationship Id="rId7" Type="http://schemas.openxmlformats.org/officeDocument/2006/relationships/slide" Target="slide17.xml"/><Relationship Id="rId12" Type="http://schemas.openxmlformats.org/officeDocument/2006/relationships/slide" Target="slide53.xml"/><Relationship Id="rId17" Type="http://schemas.openxmlformats.org/officeDocument/2006/relationships/slide" Target="slide27.xml"/><Relationship Id="rId2" Type="http://schemas.openxmlformats.org/officeDocument/2006/relationships/notesSlide" Target="../notesSlides/notesSlide34.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66.xml"/><Relationship Id="rId11" Type="http://schemas.openxmlformats.org/officeDocument/2006/relationships/slide" Target="slide5.xml"/><Relationship Id="rId5" Type="http://schemas.openxmlformats.org/officeDocument/2006/relationships/image" Target="../media/image18.jpeg"/><Relationship Id="rId15" Type="http://schemas.openxmlformats.org/officeDocument/2006/relationships/slide" Target="slide16.xml"/><Relationship Id="rId10" Type="http://schemas.openxmlformats.org/officeDocument/2006/relationships/slide" Target="slide23.xml"/><Relationship Id="rId19" Type="http://schemas.openxmlformats.org/officeDocument/2006/relationships/slide" Target="slide11.xml"/><Relationship Id="rId4" Type="http://schemas.openxmlformats.org/officeDocument/2006/relationships/image" Target="../media/image17.jpeg"/><Relationship Id="rId9" Type="http://schemas.openxmlformats.org/officeDocument/2006/relationships/slide" Target="slide19.xml"/><Relationship Id="rId1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19.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35.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2.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slide" Target="slide76.xml"/><Relationship Id="rId2" Type="http://schemas.openxmlformats.org/officeDocument/2006/relationships/notesSlide" Target="../notesSlides/notesSlide36.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3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3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19" Type="http://schemas.openxmlformats.org/officeDocument/2006/relationships/image" Target="../media/image2.png"/><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30.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3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39.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3.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4.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slide" Target="slide16.xml"/></Relationships>
</file>

<file path=ppt/slides/_rels/slide4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22.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40.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4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1.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2.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81.xml"/><Relationship Id="rId18" Type="http://schemas.openxmlformats.org/officeDocument/2006/relationships/slide" Target="slide24.xml"/><Relationship Id="rId3" Type="http://schemas.openxmlformats.org/officeDocument/2006/relationships/slide" Target="slide82.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7.xml"/><Relationship Id="rId2" Type="http://schemas.openxmlformats.org/officeDocument/2006/relationships/notesSlide" Target="../notesSlides/notesSlide43.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hyperlink" Target="http://www.goedgevoedouderworden.nl/" TargetMode="External"/><Relationship Id="rId15" Type="http://schemas.openxmlformats.org/officeDocument/2006/relationships/slide" Target="slide16.xml"/><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slide" Target="slide83.xml"/><Relationship Id="rId9" Type="http://schemas.openxmlformats.org/officeDocument/2006/relationships/slide" Target="slide23.xml"/><Relationship Id="rId14"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image" Target="../media/image23.emf"/><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44.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hyperlink" Target="http://www.goedgevoedouderworden.nl/zelftest" TargetMode="External"/><Relationship Id="rId9" Type="http://schemas.openxmlformats.org/officeDocument/2006/relationships/slide" Target="slide5.xml"/><Relationship Id="rId14" Type="http://schemas.openxmlformats.org/officeDocument/2006/relationships/slide" Target="slide16.xml"/></Relationships>
</file>

<file path=ppt/slides/_rels/slide4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2.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hyperlink" Target="https://www.npostart.nl/drie-eenheid-seks-macht-en-liefde/14-02-2012/POMS_NCRV_121408" TargetMode="External"/><Relationship Id="rId2" Type="http://schemas.openxmlformats.org/officeDocument/2006/relationships/notesSlide" Target="../notesSlides/notesSlide4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6.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7.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8.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56.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49.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slide" Target="slide5.xml"/><Relationship Id="rId14" Type="http://schemas.openxmlformats.org/officeDocument/2006/relationships/slide" Target="slide16.xml"/></Relationships>
</file>

<file path=ppt/slides/_rels/slide5.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0.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5.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0.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1.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image" Target="../media/image25.gif"/><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52.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hyperlink" Target="https://mijnpositievegezondheid.nl/" TargetMode="External"/><Relationship Id="rId9" Type="http://schemas.openxmlformats.org/officeDocument/2006/relationships/slide" Target="slide5.xml"/><Relationship Id="rId14" Type="http://schemas.openxmlformats.org/officeDocument/2006/relationships/slide" Target="slide16.xml"/></Relationships>
</file>

<file path=ppt/slides/_rels/slide5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3.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81.xml"/><Relationship Id="rId18" Type="http://schemas.openxmlformats.org/officeDocument/2006/relationships/slide" Target="slide24.xml"/><Relationship Id="rId3" Type="http://schemas.openxmlformats.org/officeDocument/2006/relationships/slide" Target="slide30.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7.xml"/><Relationship Id="rId2" Type="http://schemas.openxmlformats.org/officeDocument/2006/relationships/notesSlide" Target="../notesSlides/notesSlide54.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slide" Target="slide74.xml"/><Relationship Id="rId15" Type="http://schemas.openxmlformats.org/officeDocument/2006/relationships/slide" Target="slide16.xml"/><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slide" Target="slide80.xml"/><Relationship Id="rId9" Type="http://schemas.openxmlformats.org/officeDocument/2006/relationships/slide" Target="slide23.xml"/><Relationship Id="rId14" Type="http://schemas.openxmlformats.org/officeDocument/2006/relationships/slide" Target="slide2.xml"/></Relationships>
</file>

<file path=ppt/slides/_rels/slide5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1.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56.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slide" Target="slide38.xml"/><Relationship Id="rId9" Type="http://schemas.openxmlformats.org/officeDocument/2006/relationships/slide" Target="slide5.xml"/><Relationship Id="rId14" Type="http://schemas.openxmlformats.org/officeDocument/2006/relationships/slide" Target="slide16.xml"/></Relationships>
</file>

<file path=ppt/slides/_rels/slide5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65.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5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5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8.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74.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5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image" Target="../media/image4.jpeg"/><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6.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hyperlink" Target="http://www.voedingscentrum.nl/nl/gezond-eten-met-de-schijf-van-vijf.aspx" TargetMode="External"/><Relationship Id="rId9" Type="http://schemas.openxmlformats.org/officeDocument/2006/relationships/slide" Target="slide5.xml"/><Relationship Id="rId14" Type="http://schemas.openxmlformats.org/officeDocument/2006/relationships/slide" Target="slide16.xml"/></Relationships>
</file>

<file path=ppt/slides/_rels/slide6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26.pn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60.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61.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6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81.xml"/><Relationship Id="rId18" Type="http://schemas.openxmlformats.org/officeDocument/2006/relationships/slide" Target="slide24.xml"/><Relationship Id="rId3" Type="http://schemas.openxmlformats.org/officeDocument/2006/relationships/slide" Target="slide82.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7.xml"/><Relationship Id="rId2" Type="http://schemas.openxmlformats.org/officeDocument/2006/relationships/notesSlide" Target="../notesSlides/notesSlide62.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hyperlink" Target="http://www.goedgevoedouderworden.nl/" TargetMode="External"/><Relationship Id="rId15" Type="http://schemas.openxmlformats.org/officeDocument/2006/relationships/slide" Target="slide16.xml"/><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slide" Target="slide83.xml"/><Relationship Id="rId9" Type="http://schemas.openxmlformats.org/officeDocument/2006/relationships/slide" Target="slide23.xml"/><Relationship Id="rId14" Type="http://schemas.openxmlformats.org/officeDocument/2006/relationships/slide" Target="slide2.xml"/></Relationships>
</file>

<file path=ppt/slides/_rels/slide6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63.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6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64.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6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57.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65.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34.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66.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16.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6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21.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6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image" Target="../media/image2.png"/><Relationship Id="rId3" Type="http://schemas.openxmlformats.org/officeDocument/2006/relationships/slide" Target="slide16.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11.xml"/><Relationship Id="rId2" Type="http://schemas.openxmlformats.org/officeDocument/2006/relationships/notesSlide" Target="../notesSlides/notesSlide6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27.xml"/><Relationship Id="rId10" Type="http://schemas.openxmlformats.org/officeDocument/2006/relationships/slide" Target="slide53.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8.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23.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70.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2.xml"/><Relationship Id="rId5" Type="http://schemas.openxmlformats.org/officeDocument/2006/relationships/slide" Target="slide12.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7.xml"/><Relationship Id="rId9" Type="http://schemas.openxmlformats.org/officeDocument/2006/relationships/slide" Target="slide66.xml"/><Relationship Id="rId14" Type="http://schemas.openxmlformats.org/officeDocument/2006/relationships/slide" Target="slide27.xml"/></Relationships>
</file>

<file path=ppt/slides/_rels/slide7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66.xml"/><Relationship Id="rId18" Type="http://schemas.openxmlformats.org/officeDocument/2006/relationships/slide" Target="slide27.xml"/><Relationship Id="rId3" Type="http://schemas.openxmlformats.org/officeDocument/2006/relationships/slide" Target="slide56.xml"/><Relationship Id="rId21" Type="http://schemas.openxmlformats.org/officeDocument/2006/relationships/image" Target="../media/image2.png"/><Relationship Id="rId7" Type="http://schemas.openxmlformats.org/officeDocument/2006/relationships/slide" Target="slide17.xml"/><Relationship Id="rId12" Type="http://schemas.openxmlformats.org/officeDocument/2006/relationships/slide" Target="slide53.xml"/><Relationship Id="rId17" Type="http://schemas.openxmlformats.org/officeDocument/2006/relationships/slide" Target="slide18.xml"/><Relationship Id="rId2" Type="http://schemas.openxmlformats.org/officeDocument/2006/relationships/notesSlide" Target="../notesSlides/notesSlide71.xml"/><Relationship Id="rId16" Type="http://schemas.openxmlformats.org/officeDocument/2006/relationships/slide" Target="slide16.xml"/><Relationship Id="rId20"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slide" Target="slide5.xml"/><Relationship Id="rId5" Type="http://schemas.openxmlformats.org/officeDocument/2006/relationships/slide" Target="slide83.xml"/><Relationship Id="rId15" Type="http://schemas.openxmlformats.org/officeDocument/2006/relationships/slide" Target="slide2.xml"/><Relationship Id="rId10" Type="http://schemas.openxmlformats.org/officeDocument/2006/relationships/slide" Target="slide23.xml"/><Relationship Id="rId19" Type="http://schemas.openxmlformats.org/officeDocument/2006/relationships/slide" Target="slide24.xml"/><Relationship Id="rId4" Type="http://schemas.openxmlformats.org/officeDocument/2006/relationships/slide" Target="slide82.xml"/><Relationship Id="rId9" Type="http://schemas.openxmlformats.org/officeDocument/2006/relationships/slide" Target="slide19.xml"/><Relationship Id="rId14" Type="http://schemas.openxmlformats.org/officeDocument/2006/relationships/slide" Target="slide81.xml"/></Relationships>
</file>

<file path=ppt/slides/_rels/slide7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49.xm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72.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slide" Target="slide5.xml"/><Relationship Id="rId14" Type="http://schemas.openxmlformats.org/officeDocument/2006/relationships/slide" Target="slide16.xml"/></Relationships>
</file>

<file path=ppt/slides/_rels/slide7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4.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3.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20.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4.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27.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5.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32.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6.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77.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7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22.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28.emf"/><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slide" Target="slide1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image" Target="../media/image29.jpeg"/><Relationship Id="rId9" Type="http://schemas.openxmlformats.org/officeDocument/2006/relationships/slide" Target="slide53.xml"/><Relationship Id="rId14" Type="http://schemas.openxmlformats.org/officeDocument/2006/relationships/slide" Target="slide18.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7.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8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79.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81.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81.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image" Target="../media/image2.png"/><Relationship Id="rId3" Type="http://schemas.openxmlformats.org/officeDocument/2006/relationships/image" Target="../media/image30.jpeg"/><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80.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4" Type="http://schemas.openxmlformats.org/officeDocument/2006/relationships/slide" Target="slide11.xml"/><Relationship Id="rId9" Type="http://schemas.openxmlformats.org/officeDocument/2006/relationships/slide" Target="slide5.xml"/><Relationship Id="rId14" Type="http://schemas.openxmlformats.org/officeDocument/2006/relationships/slide" Target="slide16.xml"/></Relationships>
</file>

<file path=ppt/slides/_rels/slide8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hyperlink" Target="https://webshop.voedingscentrum.nl/producten/ziekte-en-allergie/ondervoeding-eten-bij-ondervoeding-en-herstel-na-ziekte/" TargetMode="Externa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81.xml"/><Relationship Id="rId16" Type="http://schemas.openxmlformats.org/officeDocument/2006/relationships/slide" Target="slide27.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31.png"/><Relationship Id="rId4" Type="http://schemas.openxmlformats.org/officeDocument/2006/relationships/slide" Target="slide43.xml"/><Relationship Id="rId9" Type="http://schemas.openxmlformats.org/officeDocument/2006/relationships/slide" Target="slide5.xml"/><Relationship Id="rId14" Type="http://schemas.openxmlformats.org/officeDocument/2006/relationships/slide" Target="slide16.xml"/></Relationships>
</file>

<file path=ppt/slides/_rels/slide83.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hyperlink" Target="https://www.goedgevoedouderworden.nl/wp-content/uploads/2018/12/Brochure-GGOW-digitaal.pdf" TargetMode="External"/><Relationship Id="rId7" Type="http://schemas.openxmlformats.org/officeDocument/2006/relationships/slide" Target="slide19.xml"/><Relationship Id="rId12" Type="http://schemas.openxmlformats.org/officeDocument/2006/relationships/slide" Target="slide81.xml"/><Relationship Id="rId17" Type="http://schemas.openxmlformats.org/officeDocument/2006/relationships/slide" Target="slide24.xml"/><Relationship Id="rId2" Type="http://schemas.openxmlformats.org/officeDocument/2006/relationships/notesSlide" Target="../notesSlides/notesSlide82.xml"/><Relationship Id="rId16" Type="http://schemas.openxmlformats.org/officeDocument/2006/relationships/slide" Target="slide27.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32.png"/><Relationship Id="rId4" Type="http://schemas.openxmlformats.org/officeDocument/2006/relationships/slide" Target="slide62.xml"/><Relationship Id="rId9" Type="http://schemas.openxmlformats.org/officeDocument/2006/relationships/slide" Target="slide5.xml"/><Relationship Id="rId14"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5.emf"/><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81.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Ondervoeding bij ouderen</a:t>
            </a:r>
          </a:p>
        </p:txBody>
      </p:sp>
      <p:sp>
        <p:nvSpPr>
          <p:cNvPr id="3075" name="Tekstvak 5"/>
          <p:cNvSpPr txBox="1">
            <a:spLocks noChangeArrowheads="1"/>
          </p:cNvSpPr>
          <p:nvPr/>
        </p:nvSpPr>
        <p:spPr bwMode="auto">
          <a:xfrm>
            <a:off x="323528" y="5376863"/>
            <a:ext cx="22322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dirty="0">
                <a:latin typeface="Arial" panose="020B0604020202020204" pitchFamily="34" charset="0"/>
              </a:rPr>
              <a:t>Een e-</a:t>
            </a:r>
            <a:r>
              <a:rPr lang="nl-NL" altLang="nl-NL" sz="1600" dirty="0" err="1">
                <a:latin typeface="Arial" panose="020B0604020202020204" pitchFamily="34" charset="0"/>
              </a:rPr>
              <a:t>learning</a:t>
            </a:r>
            <a:r>
              <a:rPr lang="nl-NL" altLang="nl-NL" sz="1600" dirty="0">
                <a:latin typeface="Arial" panose="020B0604020202020204" pitchFamily="34" charset="0"/>
              </a:rPr>
              <a:t> module voor verzorgenden en verpleegkundigen, in</a:t>
            </a:r>
          </a:p>
          <a:p>
            <a:pPr eaLnBrk="1" hangingPunct="1">
              <a:spcBef>
                <a:spcPct val="0"/>
              </a:spcBef>
              <a:buFontTx/>
              <a:buNone/>
            </a:pPr>
            <a:r>
              <a:rPr lang="nl-NL" altLang="nl-NL" sz="1600" dirty="0">
                <a:latin typeface="Arial" panose="020B0604020202020204" pitchFamily="34" charset="0"/>
              </a:rPr>
              <a:t>opdracht van</a:t>
            </a:r>
          </a:p>
        </p:txBody>
      </p:sp>
      <p:pic>
        <p:nvPicPr>
          <p:cNvPr id="3" name="Afbeelding 2"/>
          <p:cNvPicPr>
            <a:picLocks noChangeAspect="1"/>
          </p:cNvPicPr>
          <p:nvPr/>
        </p:nvPicPr>
        <p:blipFill>
          <a:blip r:embed="rId3"/>
          <a:stretch>
            <a:fillRect/>
          </a:stretch>
        </p:blipFill>
        <p:spPr>
          <a:xfrm>
            <a:off x="3239908" y="2365156"/>
            <a:ext cx="2664183" cy="2127688"/>
          </a:xfrm>
          <a:prstGeom prst="rect">
            <a:avLst/>
          </a:prstGeom>
        </p:spPr>
      </p:pic>
      <p:pic>
        <p:nvPicPr>
          <p:cNvPr id="5" name="Afbeelding 4">
            <a:extLst>
              <a:ext uri="{FF2B5EF4-FFF2-40B4-BE49-F238E27FC236}">
                <a16:creationId xmlns:a16="http://schemas.microsoft.com/office/drawing/2014/main" id="{37678B1A-53E5-49BB-AB03-3BA450D16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091" y="5251756"/>
            <a:ext cx="2733235" cy="1327432"/>
          </a:xfrm>
          <a:prstGeom prst="rect">
            <a:avLst/>
          </a:prstGeom>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20499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0" name="Rectangle 4"/>
          <p:cNvSpPr txBox="1">
            <a:spLocks noChangeArrowheads="1"/>
          </p:cNvSpPr>
          <p:nvPr/>
        </p:nvSpPr>
        <p:spPr>
          <a:xfrm>
            <a:off x="4067323" y="1699447"/>
            <a:ext cx="3529013" cy="566102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nl-NL" sz="1800" b="1" u="sng" dirty="0">
                <a:solidFill>
                  <a:srgbClr val="92D050"/>
                </a:solidFill>
                <a:latin typeface="Arial" panose="020B0604020202020204" pitchFamily="34" charset="0"/>
                <a:cs typeface="Arial" panose="020B0604020202020204" pitchFamily="34" charset="0"/>
              </a:rPr>
              <a:t>een heel bord:</a:t>
            </a:r>
          </a:p>
          <a:p>
            <a:pPr marL="173038" indent="0">
              <a:buFont typeface="Arial" panose="020B0604020202020204" pitchFamily="34" charset="0"/>
              <a:buNone/>
              <a:defRPr/>
            </a:pPr>
            <a:r>
              <a:rPr lang="nl-NL" sz="1600" dirty="0">
                <a:latin typeface="Arial" panose="020B0604020202020204" pitchFamily="34" charset="0"/>
                <a:cs typeface="Arial" panose="020B0604020202020204" pitchFamily="34" charset="0"/>
              </a:rPr>
              <a:t>2 boterhammen besmeerd met margarine</a:t>
            </a:r>
          </a:p>
          <a:p>
            <a:pPr marL="173038" indent="0">
              <a:buFont typeface="Arial" panose="020B0604020202020204" pitchFamily="34" charset="0"/>
              <a:buNone/>
              <a:defRPr/>
            </a:pPr>
            <a:r>
              <a:rPr lang="nl-NL" sz="1600" dirty="0">
                <a:latin typeface="Arial" panose="020B0604020202020204" pitchFamily="34" charset="0"/>
                <a:cs typeface="Arial" panose="020B0604020202020204" pitchFamily="34" charset="0"/>
              </a:rPr>
              <a:t>2 x vleeswaren / kaas / zuivel / hartig beleg</a:t>
            </a:r>
          </a:p>
          <a:p>
            <a:pPr marL="173038" indent="0">
              <a:buFont typeface="Arial" panose="020B0604020202020204" pitchFamily="34" charset="0"/>
              <a:buNone/>
              <a:defRPr/>
            </a:pPr>
            <a:r>
              <a:rPr lang="nl-NL" sz="1600" dirty="0">
                <a:latin typeface="Arial" panose="020B0604020202020204" pitchFamily="34" charset="0"/>
                <a:cs typeface="Arial" panose="020B0604020202020204" pitchFamily="34" charset="0"/>
              </a:rPr>
              <a:t>een melkproduct</a:t>
            </a:r>
          </a:p>
          <a:p>
            <a:pPr marL="173038" indent="0">
              <a:buFont typeface="Arial" panose="020B0604020202020204" pitchFamily="34" charset="0"/>
              <a:buNone/>
              <a:defRPr/>
            </a:pPr>
            <a:endParaRPr lang="nl-NL" sz="1400" dirty="0">
              <a:latin typeface="Arial" panose="020B0604020202020204" pitchFamily="34" charset="0"/>
              <a:cs typeface="Arial" panose="020B0604020202020204" pitchFamily="34" charset="0"/>
            </a:endParaRPr>
          </a:p>
          <a:p>
            <a:pPr marL="173038" indent="0">
              <a:buFont typeface="Arial" panose="020B0604020202020204" pitchFamily="34" charset="0"/>
              <a:buNone/>
              <a:defRPr/>
            </a:pPr>
            <a:endParaRPr lang="nl-NL" sz="14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b="1" u="sng" dirty="0">
                <a:solidFill>
                  <a:srgbClr val="FFC000"/>
                </a:solidFill>
                <a:latin typeface="Arial" panose="020B0604020202020204" pitchFamily="34" charset="0"/>
                <a:cs typeface="Arial" panose="020B0604020202020204" pitchFamily="34" charset="0"/>
              </a:rPr>
              <a:t>een half bord:</a:t>
            </a:r>
          </a:p>
          <a:p>
            <a:pPr marL="173038" indent="0">
              <a:buNone/>
              <a:defRPr/>
            </a:pPr>
            <a:r>
              <a:rPr lang="nl-NL" sz="1600" dirty="0">
                <a:latin typeface="Arial" panose="020B0604020202020204" pitchFamily="34" charset="0"/>
                <a:cs typeface="Arial" panose="020B0604020202020204" pitchFamily="34" charset="0"/>
              </a:rPr>
              <a:t>een melkproduct</a:t>
            </a:r>
          </a:p>
          <a:p>
            <a:pPr marL="173038" indent="0">
              <a:buNone/>
              <a:defRPr/>
            </a:pPr>
            <a:r>
              <a:rPr lang="nl-NL" sz="1600" dirty="0">
                <a:latin typeface="Arial" panose="020B0604020202020204" pitchFamily="34" charset="0"/>
                <a:cs typeface="Arial" panose="020B0604020202020204" pitchFamily="34" charset="0"/>
              </a:rPr>
              <a:t>1 boterham met zoet beleg</a:t>
            </a:r>
          </a:p>
          <a:p>
            <a:pPr marL="449263" indent="-276225">
              <a:defRPr/>
            </a:pPr>
            <a:endParaRPr lang="nl-NL" sz="1400" dirty="0">
              <a:latin typeface="Arial" panose="020B0604020202020204" pitchFamily="34" charset="0"/>
              <a:cs typeface="Arial" panose="020B0604020202020204" pitchFamily="34" charset="0"/>
            </a:endParaRPr>
          </a:p>
          <a:p>
            <a:pPr marL="173038" indent="0">
              <a:buNone/>
              <a:defRPr/>
            </a:pPr>
            <a:endParaRPr lang="nl-NL" sz="14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b="1" u="sng" dirty="0">
                <a:solidFill>
                  <a:srgbClr val="FF0000"/>
                </a:solidFill>
                <a:latin typeface="Arial" panose="020B0604020202020204" pitchFamily="34" charset="0"/>
                <a:cs typeface="Arial" panose="020B0604020202020204" pitchFamily="34" charset="0"/>
              </a:rPr>
              <a:t>een kwart bord:</a:t>
            </a:r>
          </a:p>
          <a:p>
            <a:pPr marL="173038" indent="0">
              <a:buNone/>
              <a:defRPr/>
            </a:pPr>
            <a:r>
              <a:rPr lang="nl-NL" sz="1600" dirty="0">
                <a:latin typeface="Arial" panose="020B0604020202020204" pitchFamily="34" charset="0"/>
                <a:cs typeface="Arial" panose="020B0604020202020204" pitchFamily="34" charset="0"/>
              </a:rPr>
              <a:t>1 boterham of beschuit of cracker met zoet beleg</a:t>
            </a:r>
          </a:p>
          <a:p>
            <a:pPr marL="173038" indent="0">
              <a:buNone/>
              <a:defRPr/>
            </a:pPr>
            <a:r>
              <a:rPr lang="nl-NL" sz="1600" dirty="0">
                <a:latin typeface="Arial" panose="020B0604020202020204" pitchFamily="34" charset="0"/>
                <a:cs typeface="Arial" panose="020B0604020202020204" pitchFamily="34" charset="0"/>
              </a:rPr>
              <a:t>geen melkproduct</a:t>
            </a:r>
          </a:p>
        </p:txBody>
      </p:sp>
      <p:pic>
        <p:nvPicPr>
          <p:cNvPr id="21"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b="65594"/>
          <a:stretch/>
        </p:blipFill>
        <p:spPr bwMode="auto">
          <a:xfrm>
            <a:off x="2000869" y="1729626"/>
            <a:ext cx="1943100" cy="148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kstvak 7"/>
          <p:cNvSpPr txBox="1">
            <a:spLocks noChangeArrowheads="1"/>
          </p:cNvSpPr>
          <p:nvPr/>
        </p:nvSpPr>
        <p:spPr bwMode="auto">
          <a:xfrm>
            <a:off x="7513773" y="2262982"/>
            <a:ext cx="140616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92D050"/>
                </a:solidFill>
                <a:latin typeface="Arial" panose="020B0604020202020204" pitchFamily="34" charset="0"/>
                <a:cs typeface="Times New Roman" panose="02020603050405020304" pitchFamily="18" charset="0"/>
              </a:rPr>
              <a:t>Genoeg</a:t>
            </a:r>
          </a:p>
        </p:txBody>
      </p:sp>
      <p:sp>
        <p:nvSpPr>
          <p:cNvPr id="23" name="Tekstvak 8"/>
          <p:cNvSpPr txBox="1">
            <a:spLocks noChangeArrowheads="1"/>
          </p:cNvSpPr>
          <p:nvPr/>
        </p:nvSpPr>
        <p:spPr bwMode="auto">
          <a:xfrm>
            <a:off x="7562630" y="3790371"/>
            <a:ext cx="14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FFC000"/>
                </a:solidFill>
                <a:latin typeface="Arial" panose="020B0604020202020204" pitchFamily="34" charset="0"/>
                <a:ea typeface="MS PGothic" panose="020B0600070205080204" pitchFamily="34" charset="-128"/>
              </a:rPr>
              <a:t>Matig</a:t>
            </a:r>
          </a:p>
        </p:txBody>
      </p:sp>
      <p:sp>
        <p:nvSpPr>
          <p:cNvPr id="24" name="Tekstvak 9"/>
          <p:cNvSpPr txBox="1">
            <a:spLocks noChangeArrowheads="1"/>
          </p:cNvSpPr>
          <p:nvPr/>
        </p:nvSpPr>
        <p:spPr bwMode="auto">
          <a:xfrm>
            <a:off x="7536309" y="5632450"/>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FF0000"/>
                </a:solidFill>
                <a:latin typeface="Arial" panose="020B0604020202020204" pitchFamily="34" charset="0"/>
                <a:ea typeface="MS PGothic" panose="020B0600070205080204" pitchFamily="34" charset="-128"/>
              </a:rPr>
              <a:t>Te weinig</a:t>
            </a:r>
          </a:p>
        </p:txBody>
      </p:sp>
      <p:pic>
        <p:nvPicPr>
          <p:cNvPr id="25"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4211" b="30704"/>
          <a:stretch/>
        </p:blipFill>
        <p:spPr bwMode="auto">
          <a:xfrm>
            <a:off x="2026366" y="3411181"/>
            <a:ext cx="1943100" cy="15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67431"/>
          <a:stretch/>
        </p:blipFill>
        <p:spPr bwMode="auto">
          <a:xfrm>
            <a:off x="2029963" y="5103928"/>
            <a:ext cx="1943100" cy="14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ep 39"/>
          <p:cNvGrpSpPr>
            <a:grpSpLocks/>
          </p:cNvGrpSpPr>
          <p:nvPr/>
        </p:nvGrpSpPr>
        <p:grpSpPr bwMode="auto">
          <a:xfrm>
            <a:off x="107950" y="261938"/>
            <a:ext cx="8928100" cy="6480175"/>
            <a:chOff x="107950" y="188913"/>
            <a:chExt cx="8928100" cy="6480175"/>
          </a:xfrm>
        </p:grpSpPr>
        <p:sp>
          <p:nvSpPr>
            <p:cNvPr id="31"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Een goede broodmaaltijd</a:t>
              </a:r>
            </a:p>
          </p:txBody>
        </p:sp>
        <p:sp>
          <p:nvSpPr>
            <p:cNvPr id="32"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3"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4"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5"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6" name="Afgeronde rechthoek 48">
              <a:hlinkClick r:id="rId8"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7"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8"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9"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0"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1"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2"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3"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4"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6"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50" name="Rechthoek: afgeronde hoeken 49">
            <a:extLst>
              <a:ext uri="{FF2B5EF4-FFF2-40B4-BE49-F238E27FC236}">
                <a16:creationId xmlns:a16="http://schemas.microsoft.com/office/drawing/2014/main" id="{37FC671E-068A-418F-AD21-645AD28AEFD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51" name="Afbeelding 50">
            <a:extLst>
              <a:ext uri="{FF2B5EF4-FFF2-40B4-BE49-F238E27FC236}">
                <a16:creationId xmlns:a16="http://schemas.microsoft.com/office/drawing/2014/main" id="{8AD53C3E-F3B2-44F6-8B44-1144A21182B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81416861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2" name="Group 22"/>
          <p:cNvGrpSpPr>
            <a:grpSpLocks/>
          </p:cNvGrpSpPr>
          <p:nvPr/>
        </p:nvGrpSpPr>
        <p:grpSpPr bwMode="auto">
          <a:xfrm>
            <a:off x="2124076" y="1295318"/>
            <a:ext cx="6335712" cy="5146675"/>
            <a:chOff x="2195734" y="1989138"/>
            <a:chExt cx="6335910" cy="5145960"/>
          </a:xfrm>
        </p:grpSpPr>
        <p:sp>
          <p:nvSpPr>
            <p:cNvPr id="34" name="Tekstvak 25"/>
            <p:cNvSpPr txBox="1">
              <a:spLocks noChangeArrowheads="1"/>
            </p:cNvSpPr>
            <p:nvPr/>
          </p:nvSpPr>
          <p:spPr bwMode="auto">
            <a:xfrm>
              <a:off x="2195734" y="1989138"/>
              <a:ext cx="6335910" cy="3646645"/>
            </a:xfrm>
            <a:prstGeom prst="rect">
              <a:avLst/>
            </a:prstGeom>
            <a:noFill/>
            <a:ln w="9525">
              <a:noFill/>
              <a:miter lim="800000"/>
              <a:headEnd/>
              <a:tailEnd/>
            </a:ln>
          </p:spPr>
          <p:txBody>
            <a:bodyPr lIns="91440" tIns="45720" rIns="91440" bIns="45720" anchor="t">
              <a:spAutoFit/>
            </a:bodyPr>
            <a:lstStyle/>
            <a:p>
              <a:pPr marL="182245" indent="-182245" eaLnBrk="1" hangingPunct="1">
                <a:spcAft>
                  <a:spcPts val="600"/>
                </a:spcAft>
                <a:buFont typeface="Arial" charset="0"/>
                <a:buChar char="•"/>
                <a:defRPr/>
              </a:pPr>
              <a:endParaRPr lang="nl-NL" dirty="0">
                <a:latin typeface="Arial" charset="0"/>
                <a:cs typeface="Arial" charset="0"/>
              </a:endParaRPr>
            </a:p>
            <a:p>
              <a:pPr marL="182245" indent="-182245" eaLnBrk="1" hangingPunct="1">
                <a:spcAft>
                  <a:spcPts val="600"/>
                </a:spcAft>
                <a:buFont typeface="Arial" charset="0"/>
                <a:buChar char="•"/>
                <a:defRPr/>
              </a:pPr>
              <a:r>
                <a:rPr lang="nl-NL" dirty="0">
                  <a:latin typeface="Arial" charset="0"/>
                </a:rPr>
                <a:t>Verkleint de kans op ondervoeding en de gevolgen ervan</a:t>
              </a:r>
              <a:endParaRPr lang="nl-NL" dirty="0">
                <a:latin typeface="Arial" charset="0"/>
                <a:cs typeface="Arial" charset="0"/>
              </a:endParaRPr>
            </a:p>
            <a:p>
              <a:pPr marL="182245" indent="-182245" eaLnBrk="1" hangingPunct="1">
                <a:spcAft>
                  <a:spcPts val="600"/>
                </a:spcAft>
                <a:buFont typeface="Arial" charset="0"/>
                <a:buChar char="•"/>
                <a:defRPr/>
              </a:pPr>
              <a:r>
                <a:rPr lang="nl-NL" dirty="0">
                  <a:latin typeface="Arial" charset="0"/>
                </a:rPr>
                <a:t>Kan ziekten voorkomen</a:t>
              </a:r>
              <a:endParaRPr lang="nl-NL" dirty="0">
                <a:latin typeface="Arial" charset="0"/>
                <a:cs typeface="Arial" charset="0"/>
              </a:endParaRPr>
            </a:p>
            <a:p>
              <a:pPr marL="182245" indent="-182245" eaLnBrk="1" hangingPunct="1">
                <a:spcAft>
                  <a:spcPts val="0"/>
                </a:spcAft>
                <a:buFont typeface="Arial" charset="0"/>
                <a:buChar char="•"/>
                <a:defRPr/>
              </a:pPr>
              <a:r>
                <a:rPr lang="nl-NL" dirty="0">
                  <a:latin typeface="Arial"/>
                  <a:cs typeface="Arial"/>
                </a:rPr>
                <a:t>Verbetert de </a:t>
              </a:r>
              <a:r>
                <a:rPr lang="nl-NL" dirty="0">
                  <a:latin typeface="Arial"/>
                  <a:cs typeface="Arial"/>
                  <a:hlinkClick r:id="rId3" action="ppaction://hlinksldjump"/>
                </a:rPr>
                <a:t>kwaliteit van leven </a:t>
              </a:r>
              <a:r>
                <a:rPr lang="nl-NL" dirty="0">
                  <a:latin typeface="Arial"/>
                  <a:cs typeface="Arial"/>
                </a:rPr>
                <a:t>en het welbevinden van een zieke of verzwakte zorgvrager</a:t>
              </a:r>
              <a:endParaRPr lang="nl-NL" dirty="0">
                <a:latin typeface="Arial" charset="0"/>
                <a:cs typeface="Arial"/>
              </a:endParaRPr>
            </a:p>
            <a:p>
              <a:pPr eaLnBrk="1" hangingPunct="1">
                <a:spcAft>
                  <a:spcPts val="0"/>
                </a:spcAft>
                <a:defRPr/>
              </a:pPr>
              <a:endParaRPr lang="nl-NL" dirty="0">
                <a:latin typeface="Arial" charset="0"/>
              </a:endParaRPr>
            </a:p>
            <a:p>
              <a:pPr eaLnBrk="1" hangingPunct="1">
                <a:spcAft>
                  <a:spcPts val="0"/>
                </a:spcAft>
                <a:defRPr/>
              </a:pPr>
              <a:r>
                <a:rPr lang="nl-NL" dirty="0">
                  <a:latin typeface="Arial"/>
                  <a:cs typeface="Arial"/>
                </a:rPr>
                <a:t>Voor een </a:t>
              </a:r>
              <a:r>
                <a:rPr lang="nl-NL" dirty="0">
                  <a:latin typeface="Arial"/>
                  <a:cs typeface="Arial"/>
                  <a:hlinkClick r:id="rId4" action="ppaction://hlinksldjump"/>
                </a:rPr>
                <a:t>goede voedingstoestand</a:t>
              </a:r>
              <a:r>
                <a:rPr lang="nl-NL" dirty="0">
                  <a:latin typeface="Arial"/>
                  <a:cs typeface="Arial"/>
                </a:rPr>
                <a:t> is overigens niet alleen goede voeding van belang. Ook </a:t>
              </a:r>
              <a:r>
                <a:rPr lang="nl-NL" b="1" dirty="0">
                  <a:latin typeface="Arial"/>
                  <a:cs typeface="Arial"/>
                </a:rPr>
                <a:t>beweging</a:t>
              </a:r>
              <a:r>
                <a:rPr lang="nl-NL" dirty="0">
                  <a:latin typeface="Arial"/>
                  <a:cs typeface="Arial"/>
                </a:rPr>
                <a:t> is noodzakelijk </a:t>
              </a:r>
              <a:endParaRPr lang="nl-NL" dirty="0">
                <a:latin typeface="Arial" charset="0"/>
                <a:cs typeface="Arial"/>
              </a:endParaRPr>
            </a:p>
            <a:p>
              <a:pPr eaLnBrk="1" hangingPunct="1">
                <a:spcAft>
                  <a:spcPts val="0"/>
                </a:spcAft>
                <a:defRPr/>
              </a:pPr>
              <a:endParaRPr lang="nl-NL" dirty="0">
                <a:latin typeface="Arial" charset="0"/>
              </a:endParaRPr>
            </a:p>
            <a:p>
              <a:pPr eaLnBrk="1" hangingPunct="1">
                <a:spcAft>
                  <a:spcPts val="0"/>
                </a:spcAft>
                <a:defRPr/>
              </a:pPr>
              <a:r>
                <a:rPr lang="nl-NL" dirty="0">
                  <a:latin typeface="Arial"/>
                  <a:cs typeface="Arial"/>
                </a:rPr>
                <a:t>De maaltijd heeft een belangrijke communicatiefunctie. Het maaltijdenpatroon geeft structuur aan de dag</a:t>
              </a:r>
            </a:p>
            <a:p>
              <a:pPr eaLnBrk="1" hangingPunct="1">
                <a:spcAft>
                  <a:spcPts val="0"/>
                </a:spcAft>
                <a:defRPr/>
              </a:pPr>
              <a:endParaRPr lang="nl-NL" dirty="0">
                <a:latin typeface="Arial" charset="0"/>
              </a:endParaRPr>
            </a:p>
          </p:txBody>
        </p:sp>
        <p:sp>
          <p:nvSpPr>
            <p:cNvPr id="35" name="Afgeronde rechthoek 27"/>
            <p:cNvSpPr/>
            <p:nvPr/>
          </p:nvSpPr>
          <p:spPr>
            <a:xfrm>
              <a:off x="4467372" y="5787076"/>
              <a:ext cx="3696908" cy="1348022"/>
            </a:xfrm>
            <a:prstGeom prst="roundRect">
              <a:avLst/>
            </a:prstGeom>
            <a:solidFill>
              <a:srgbClr val="FFFFFF"/>
            </a:solidFill>
            <a:ln w="317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dirty="0">
                  <a:solidFill>
                    <a:schemeClr val="tx1"/>
                  </a:solidFill>
                  <a:latin typeface="Arial"/>
                  <a:cs typeface="Arial"/>
                </a:rPr>
                <a:t>Wil jouw zorgvrager meer weten over goede voeding bij een specifieke aandoening. Raad hem/haar dan </a:t>
              </a:r>
              <a:r>
                <a:rPr lang="nl-NL" dirty="0">
                  <a:solidFill>
                    <a:schemeClr val="tx1"/>
                  </a:solidFill>
                  <a:latin typeface="Arial"/>
                  <a:cs typeface="Arial"/>
                  <a:hlinkClick r:id="rId5" action="ppaction://hlinksldjump">
                    <a:extLst>
                      <a:ext uri="{A12FA001-AC4F-418D-AE19-62706E023703}">
                        <ahyp:hlinkClr xmlns:ahyp="http://schemas.microsoft.com/office/drawing/2018/hyperlinkcolor" val="tx"/>
                      </a:ext>
                    </a:extLst>
                  </a:hlinkClick>
                </a:rPr>
                <a:t>dit</a:t>
              </a:r>
              <a:r>
                <a:rPr lang="nl-NL" dirty="0">
                  <a:solidFill>
                    <a:schemeClr val="tx1"/>
                  </a:solidFill>
                  <a:latin typeface="Arial"/>
                  <a:cs typeface="Arial"/>
                </a:rPr>
                <a:t> boek aan </a:t>
              </a:r>
              <a:endParaRPr lang="nl-NL" dirty="0">
                <a:solidFill>
                  <a:schemeClr val="tx1"/>
                </a:solidFill>
                <a:latin typeface="Arial" pitchFamily="34" charset="0"/>
                <a:cs typeface="Arial" pitchFamily="34" charset="0"/>
              </a:endParaRPr>
            </a:p>
          </p:txBody>
        </p:sp>
      </p:grpSp>
      <p:sp>
        <p:nvSpPr>
          <p:cNvPr id="1229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2" name="AutoShape 2" descr="https://www.coursesites.com/bbcswebdav/pid-10164471-dt-content-rid-32167726_1/xid-32167726_1"/>
          <p:cNvSpPr>
            <a:spLocks noChangeAspect="1" noChangeArrowheads="1"/>
          </p:cNvSpPr>
          <p:nvPr/>
        </p:nvSpPr>
        <p:spPr bwMode="auto">
          <a:xfrm>
            <a:off x="1000125" y="2314575"/>
            <a:ext cx="7143750"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31"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Belang goede voeding</a:t>
              </a:r>
            </a:p>
          </p:txBody>
        </p:sp>
        <p:sp>
          <p:nvSpPr>
            <p:cNvPr id="36"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7"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8"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9"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0"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1" name="Afgeronde rechthoek 49">
              <a:hlinkClick r:id="rId11"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2"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3" name="Afgeronde rechthoek 51">
              <a:hlinkClick r:id="rId5"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4"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6"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7"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8"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9"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50" name="Afgeronde rechthoek 58">
              <a:hlinkClick r:id="rId18" action="ppaction://hlinksldjump"/>
            </p:cNvPr>
            <p:cNvSpPr/>
            <p:nvPr/>
          </p:nvSpPr>
          <p:spPr bwMode="auto">
            <a:xfrm>
              <a:off x="539750" y="2060575"/>
              <a:ext cx="12954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AA73B5F3-DF4A-423D-92F7-9869424570B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8" name="Afbeelding 27">
            <a:extLst>
              <a:ext uri="{FF2B5EF4-FFF2-40B4-BE49-F238E27FC236}">
                <a16:creationId xmlns:a16="http://schemas.microsoft.com/office/drawing/2014/main" id="{E4B4389C-7D95-4D1D-8148-56ED0EEFACF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PIJL-LINKS 59">
            <a:hlinkClick r:id="rId3" action="ppaction://hlinksldjump"/>
          </p:cNvPr>
          <p:cNvSpPr/>
          <p:nvPr/>
        </p:nvSpPr>
        <p:spPr>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26629" name="Tekstvak 18"/>
          <p:cNvSpPr txBox="1">
            <a:spLocks noChangeArrowheads="1"/>
          </p:cNvSpPr>
          <p:nvPr/>
        </p:nvSpPr>
        <p:spPr bwMode="auto">
          <a:xfrm>
            <a:off x="2268538" y="1412875"/>
            <a:ext cx="230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b="1" dirty="0">
              <a:latin typeface="Arial" panose="020B0604020202020204" pitchFamily="34" charset="0"/>
            </a:endParaRPr>
          </a:p>
        </p:txBody>
      </p:sp>
      <p:sp>
        <p:nvSpPr>
          <p:cNvPr id="26630"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2</a:t>
            </a:r>
          </a:p>
        </p:txBody>
      </p:sp>
      <p:grpSp>
        <p:nvGrpSpPr>
          <p:cNvPr id="35" name="Groep 39"/>
          <p:cNvGrpSpPr>
            <a:grpSpLocks/>
          </p:cNvGrpSpPr>
          <p:nvPr/>
        </p:nvGrpSpPr>
        <p:grpSpPr bwMode="auto">
          <a:xfrm>
            <a:off x="107950" y="261938"/>
            <a:ext cx="8950990" cy="6480175"/>
            <a:chOff x="107950" y="188913"/>
            <a:chExt cx="8950990" cy="6480175"/>
          </a:xfrm>
        </p:grpSpPr>
        <p:sp>
          <p:nvSpPr>
            <p:cNvPr id="36" name="Afgeronde rechthoek 42"/>
            <p:cNvSpPr/>
            <p:nvPr/>
          </p:nvSpPr>
          <p:spPr bwMode="auto">
            <a:xfrm>
              <a:off x="107950" y="188913"/>
              <a:ext cx="895099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nl-NL" sz="3200" dirty="0">
                  <a:solidFill>
                    <a:schemeClr val="bg1"/>
                  </a:solidFill>
                  <a:latin typeface="Arial"/>
                  <a:cs typeface="Arial"/>
                </a:rPr>
                <a:t>   Wanneer is jouw zorgvrager </a:t>
              </a:r>
            </a:p>
            <a:p>
              <a:pPr algn="ctr" eaLnBrk="1" fontAlgn="auto" hangingPunct="1">
                <a:spcBef>
                  <a:spcPts val="0"/>
                </a:spcBef>
                <a:spcAft>
                  <a:spcPts val="0"/>
                </a:spcAft>
                <a:defRPr/>
              </a:pPr>
              <a:r>
                <a:rPr lang="nl-NL" sz="3200" dirty="0">
                  <a:solidFill>
                    <a:schemeClr val="bg1"/>
                  </a:solidFill>
                  <a:latin typeface="Arial"/>
                  <a:cs typeface="Arial"/>
                </a:rPr>
                <a:t>ondervoed?</a:t>
              </a:r>
            </a:p>
          </p:txBody>
        </p:sp>
        <p:sp>
          <p:nvSpPr>
            <p:cNvPr id="37"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8" name="Afgeronde rechthoek 45">
              <a:hlinkClick r:id="rId5" action="ppaction://hlinksldjump"/>
            </p:cNvPr>
            <p:cNvSpPr/>
            <p:nvPr/>
          </p:nvSpPr>
          <p:spPr bwMode="auto">
            <a:xfrm>
              <a:off x="107950" y="2420938"/>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9"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0"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1"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2"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61"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2"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3"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4"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5"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6"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7"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8"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Tekstvak 22">
            <a:extLst>
              <a:ext uri="{FF2B5EF4-FFF2-40B4-BE49-F238E27FC236}">
                <a16:creationId xmlns:a16="http://schemas.microsoft.com/office/drawing/2014/main" id="{9A92E05F-7437-494D-8BA2-FC46379FE427}"/>
              </a:ext>
            </a:extLst>
          </p:cNvPr>
          <p:cNvSpPr txBox="1">
            <a:spLocks noChangeArrowheads="1"/>
          </p:cNvSpPr>
          <p:nvPr/>
        </p:nvSpPr>
        <p:spPr bwMode="auto">
          <a:xfrm>
            <a:off x="2124149" y="1600075"/>
            <a:ext cx="6201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Tenminste één van de kenmerken uit deze tabel…</a:t>
            </a:r>
          </a:p>
        </p:txBody>
      </p:sp>
      <p:sp>
        <p:nvSpPr>
          <p:cNvPr id="44" name="Tekstvak 22">
            <a:extLst>
              <a:ext uri="{FF2B5EF4-FFF2-40B4-BE49-F238E27FC236}">
                <a16:creationId xmlns:a16="http://schemas.microsoft.com/office/drawing/2014/main" id="{A37F760F-A841-4F15-B4B8-839B573D50ED}"/>
              </a:ext>
            </a:extLst>
          </p:cNvPr>
          <p:cNvSpPr txBox="1">
            <a:spLocks noChangeArrowheads="1"/>
          </p:cNvSpPr>
          <p:nvPr/>
        </p:nvSpPr>
        <p:spPr bwMode="auto">
          <a:xfrm>
            <a:off x="2161506" y="3924856"/>
            <a:ext cx="6201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 én één van de kenmerken uit deze tabel:</a:t>
            </a:r>
          </a:p>
        </p:txBody>
      </p:sp>
      <p:graphicFrame>
        <p:nvGraphicFramePr>
          <p:cNvPr id="3" name="Tabel 3">
            <a:extLst>
              <a:ext uri="{FF2B5EF4-FFF2-40B4-BE49-F238E27FC236}">
                <a16:creationId xmlns:a16="http://schemas.microsoft.com/office/drawing/2014/main" id="{53A8DB3A-D181-4ADC-BD4F-721716274DC2}"/>
              </a:ext>
            </a:extLst>
          </p:cNvPr>
          <p:cNvGraphicFramePr>
            <a:graphicFrameLocks noGrp="1"/>
          </p:cNvGraphicFramePr>
          <p:nvPr>
            <p:extLst>
              <p:ext uri="{D42A27DB-BD31-4B8C-83A1-F6EECF244321}">
                <p14:modId xmlns:p14="http://schemas.microsoft.com/office/powerpoint/2010/main" val="967682606"/>
              </p:ext>
            </p:extLst>
          </p:nvPr>
        </p:nvGraphicFramePr>
        <p:xfrm>
          <a:off x="2206853" y="2006402"/>
          <a:ext cx="6569538" cy="1970711"/>
        </p:xfrm>
        <a:graphic>
          <a:graphicData uri="http://schemas.openxmlformats.org/drawingml/2006/table">
            <a:tbl>
              <a:tblPr firstRow="1" bandRow="1">
                <a:tableStyleId>{5C22544A-7EE6-4342-B048-85BDC9FD1C3A}</a:tableStyleId>
              </a:tblPr>
              <a:tblGrid>
                <a:gridCol w="2189846">
                  <a:extLst>
                    <a:ext uri="{9D8B030D-6E8A-4147-A177-3AD203B41FA5}">
                      <a16:colId xmlns:a16="http://schemas.microsoft.com/office/drawing/2014/main" val="299675201"/>
                    </a:ext>
                  </a:extLst>
                </a:gridCol>
                <a:gridCol w="2189846">
                  <a:extLst>
                    <a:ext uri="{9D8B030D-6E8A-4147-A177-3AD203B41FA5}">
                      <a16:colId xmlns:a16="http://schemas.microsoft.com/office/drawing/2014/main" val="4083224460"/>
                    </a:ext>
                  </a:extLst>
                </a:gridCol>
                <a:gridCol w="2189846">
                  <a:extLst>
                    <a:ext uri="{9D8B030D-6E8A-4147-A177-3AD203B41FA5}">
                      <a16:colId xmlns:a16="http://schemas.microsoft.com/office/drawing/2014/main" val="2914009380"/>
                    </a:ext>
                  </a:extLst>
                </a:gridCol>
              </a:tblGrid>
              <a:tr h="474872">
                <a:tc>
                  <a:txBody>
                    <a:bodyPr/>
                    <a:lstStyle/>
                    <a:p>
                      <a:r>
                        <a:rPr lang="nl-NL" sz="1400" dirty="0">
                          <a:latin typeface="Arial" panose="020B0604020202020204" pitchFamily="34" charset="0"/>
                          <a:cs typeface="Arial" panose="020B0604020202020204" pitchFamily="34" charset="0"/>
                        </a:rPr>
                        <a:t>Onbedoeld gewichtsverlies</a:t>
                      </a:r>
                    </a:p>
                  </a:txBody>
                  <a:tcPr/>
                </a:tc>
                <a:tc>
                  <a:txBody>
                    <a:bodyPr/>
                    <a:lstStyle/>
                    <a:p>
                      <a:r>
                        <a:rPr lang="nl-NL" sz="1400" dirty="0">
                          <a:latin typeface="Arial" panose="020B0604020202020204" pitchFamily="34" charset="0"/>
                          <a:cs typeface="Arial" panose="020B0604020202020204" pitchFamily="34" charset="0"/>
                        </a:rPr>
                        <a:t>Lage BMI</a:t>
                      </a:r>
                    </a:p>
                  </a:txBody>
                  <a:tcPr/>
                </a:tc>
                <a:tc>
                  <a:txBody>
                    <a:bodyPr/>
                    <a:lstStyle/>
                    <a:p>
                      <a:r>
                        <a:rPr lang="nl-NL" sz="1400" dirty="0">
                          <a:latin typeface="Arial" panose="020B0604020202020204" pitchFamily="34" charset="0"/>
                          <a:cs typeface="Arial" panose="020B0604020202020204" pitchFamily="34" charset="0"/>
                        </a:rPr>
                        <a:t>Verminderde spiermassa</a:t>
                      </a:r>
                    </a:p>
                  </a:txBody>
                  <a:tcPr/>
                </a:tc>
                <a:extLst>
                  <a:ext uri="{0D108BD9-81ED-4DB2-BD59-A6C34878D82A}">
                    <a16:rowId xmlns:a16="http://schemas.microsoft.com/office/drawing/2014/main" val="2812646652"/>
                  </a:ext>
                </a:extLst>
              </a:tr>
              <a:tr h="1452551">
                <a:tc>
                  <a:txBody>
                    <a:bodyPr/>
                    <a:lstStyle/>
                    <a:p>
                      <a:r>
                        <a:rPr lang="nl-NL" sz="1400" dirty="0">
                          <a:latin typeface="Arial" panose="020B0604020202020204" pitchFamily="34" charset="0"/>
                          <a:cs typeface="Arial" panose="020B0604020202020204" pitchFamily="34" charset="0"/>
                        </a:rPr>
                        <a:t>Meer dan 5% in de afgelopen 6 maanden</a:t>
                      </a:r>
                    </a:p>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Meer dan 10% in langere periode (langer dan 6 maanden)</a:t>
                      </a:r>
                    </a:p>
                  </a:txBody>
                  <a:tcPr/>
                </a:tc>
                <a:tc>
                  <a:txBody>
                    <a:bodyPr/>
                    <a:lstStyle/>
                    <a:p>
                      <a:r>
                        <a:rPr lang="nl-NL" sz="1400" dirty="0">
                          <a:latin typeface="Arial" panose="020B0604020202020204" pitchFamily="34" charset="0"/>
                          <a:cs typeface="Arial" panose="020B0604020202020204" pitchFamily="34" charset="0"/>
                        </a:rPr>
                        <a:t>Lager dan 20 bij 70-</a:t>
                      </a:r>
                    </a:p>
                    <a:p>
                      <a:r>
                        <a:rPr lang="nl-NL" sz="1400" dirty="0">
                          <a:latin typeface="Arial" panose="020B0604020202020204" pitchFamily="34" charset="0"/>
                          <a:cs typeface="Arial" panose="020B0604020202020204" pitchFamily="34" charset="0"/>
                        </a:rPr>
                        <a:t>Lager dan 22 bij 70+</a:t>
                      </a:r>
                    </a:p>
                    <a:p>
                      <a:endParaRPr lang="nl-NL" sz="1400" dirty="0">
                        <a:latin typeface="Arial" panose="020B0604020202020204" pitchFamily="34" charset="0"/>
                        <a:cs typeface="Arial" panose="020B0604020202020204" pitchFamily="34" charset="0"/>
                      </a:endParaRPr>
                    </a:p>
                    <a:p>
                      <a:r>
                        <a:rPr lang="nl-NL" sz="1400" i="1" dirty="0">
                          <a:latin typeface="Arial" panose="020B0604020202020204" pitchFamily="34" charset="0"/>
                          <a:cs typeface="Arial" panose="020B0604020202020204" pitchFamily="34" charset="0"/>
                        </a:rPr>
                        <a:t>Aziatische mensen:</a:t>
                      </a:r>
                    </a:p>
                    <a:p>
                      <a:r>
                        <a:rPr lang="nl-NL" sz="1400" dirty="0">
                          <a:latin typeface="Arial" panose="020B0604020202020204" pitchFamily="34" charset="0"/>
                          <a:cs typeface="Arial" panose="020B0604020202020204" pitchFamily="34" charset="0"/>
                        </a:rPr>
                        <a:t>Lager dan 18,5 bij 70-</a:t>
                      </a:r>
                    </a:p>
                    <a:p>
                      <a:r>
                        <a:rPr lang="nl-NL" sz="1400" dirty="0">
                          <a:latin typeface="Arial" panose="020B0604020202020204" pitchFamily="34" charset="0"/>
                          <a:cs typeface="Arial" panose="020B0604020202020204" pitchFamily="34" charset="0"/>
                        </a:rPr>
                        <a:t>Lager dan 20 bij 70+</a:t>
                      </a:r>
                    </a:p>
                  </a:txBody>
                  <a:tcPr/>
                </a:tc>
                <a:tc>
                  <a:txBody>
                    <a:bodyPr/>
                    <a:lstStyle/>
                    <a:p>
                      <a:r>
                        <a:rPr lang="nl-NL" sz="1400" dirty="0">
                          <a:latin typeface="Arial" panose="020B0604020202020204" pitchFamily="34" charset="0"/>
                          <a:cs typeface="Arial" panose="020B0604020202020204" pitchFamily="34" charset="0"/>
                        </a:rPr>
                        <a:t>Verminderd op basis van meting met een goede lichaamsmeting (bijv. door diëtist/ fysiotherapeut/(huis)arts</a:t>
                      </a:r>
                    </a:p>
                  </a:txBody>
                  <a:tcPr/>
                </a:tc>
                <a:extLst>
                  <a:ext uri="{0D108BD9-81ED-4DB2-BD59-A6C34878D82A}">
                    <a16:rowId xmlns:a16="http://schemas.microsoft.com/office/drawing/2014/main" val="24666323"/>
                  </a:ext>
                </a:extLst>
              </a:tr>
            </a:tbl>
          </a:graphicData>
        </a:graphic>
      </p:graphicFrame>
      <p:graphicFrame>
        <p:nvGraphicFramePr>
          <p:cNvPr id="31" name="Tabel 3">
            <a:extLst>
              <a:ext uri="{FF2B5EF4-FFF2-40B4-BE49-F238E27FC236}">
                <a16:creationId xmlns:a16="http://schemas.microsoft.com/office/drawing/2014/main" id="{3443D468-B7A1-4297-84D5-746F6C70431F}"/>
              </a:ext>
            </a:extLst>
          </p:cNvPr>
          <p:cNvGraphicFramePr>
            <a:graphicFrameLocks noGrp="1"/>
          </p:cNvGraphicFramePr>
          <p:nvPr>
            <p:extLst>
              <p:ext uri="{D42A27DB-BD31-4B8C-83A1-F6EECF244321}">
                <p14:modId xmlns:p14="http://schemas.microsoft.com/office/powerpoint/2010/main" val="2846880712"/>
              </p:ext>
            </p:extLst>
          </p:nvPr>
        </p:nvGraphicFramePr>
        <p:xfrm>
          <a:off x="2237545" y="4343771"/>
          <a:ext cx="6511168" cy="2059832"/>
        </p:xfrm>
        <a:graphic>
          <a:graphicData uri="http://schemas.openxmlformats.org/drawingml/2006/table">
            <a:tbl>
              <a:tblPr firstRow="1" bandRow="1">
                <a:tableStyleId>{5C22544A-7EE6-4342-B048-85BDC9FD1C3A}</a:tableStyleId>
              </a:tblPr>
              <a:tblGrid>
                <a:gridCol w="4134655">
                  <a:extLst>
                    <a:ext uri="{9D8B030D-6E8A-4147-A177-3AD203B41FA5}">
                      <a16:colId xmlns:a16="http://schemas.microsoft.com/office/drawing/2014/main" val="299675201"/>
                    </a:ext>
                  </a:extLst>
                </a:gridCol>
                <a:gridCol w="2376513">
                  <a:extLst>
                    <a:ext uri="{9D8B030D-6E8A-4147-A177-3AD203B41FA5}">
                      <a16:colId xmlns:a16="http://schemas.microsoft.com/office/drawing/2014/main" val="4083224460"/>
                    </a:ext>
                  </a:extLst>
                </a:gridCol>
              </a:tblGrid>
              <a:tr h="474872">
                <a:tc>
                  <a:txBody>
                    <a:bodyPr/>
                    <a:lstStyle/>
                    <a:p>
                      <a:r>
                        <a:rPr lang="nl-NL" sz="1400" dirty="0">
                          <a:latin typeface="Arial" panose="020B0604020202020204" pitchFamily="34" charset="0"/>
                          <a:cs typeface="Arial" panose="020B0604020202020204" pitchFamily="34" charset="0"/>
                        </a:rPr>
                        <a:t>Tekort aan voeding(</a:t>
                      </a:r>
                      <a:r>
                        <a:rPr lang="nl-NL" sz="1400" dirty="0" err="1">
                          <a:latin typeface="Arial" panose="020B0604020202020204" pitchFamily="34" charset="0"/>
                          <a:cs typeface="Arial" panose="020B0604020202020204" pitchFamily="34" charset="0"/>
                        </a:rPr>
                        <a:t>sstoffen</a:t>
                      </a:r>
                      <a:r>
                        <a:rPr lang="nl-NL" sz="1400" dirty="0">
                          <a:latin typeface="Arial" panose="020B0604020202020204" pitchFamily="34" charset="0"/>
                          <a:cs typeface="Arial" panose="020B0604020202020204" pitchFamily="34" charset="0"/>
                        </a:rPr>
                        <a:t>)</a:t>
                      </a:r>
                    </a:p>
                  </a:txBody>
                  <a:tcPr/>
                </a:tc>
                <a:tc>
                  <a:txBody>
                    <a:bodyPr/>
                    <a:lstStyle/>
                    <a:p>
                      <a:r>
                        <a:rPr lang="nl-NL" sz="1400" dirty="0">
                          <a:latin typeface="Arial" panose="020B0604020202020204" pitchFamily="34" charset="0"/>
                          <a:cs typeface="Arial" panose="020B0604020202020204" pitchFamily="34" charset="0"/>
                        </a:rPr>
                        <a:t>Ziekte/ontsteking</a:t>
                      </a:r>
                    </a:p>
                  </a:txBody>
                  <a:tcPr/>
                </a:tc>
                <a:extLst>
                  <a:ext uri="{0D108BD9-81ED-4DB2-BD59-A6C34878D82A}">
                    <a16:rowId xmlns:a16="http://schemas.microsoft.com/office/drawing/2014/main" val="2812646652"/>
                  </a:ext>
                </a:extLst>
              </a:tr>
              <a:tr h="1452551">
                <a:tc>
                  <a:txBody>
                    <a:bodyPr/>
                    <a:lstStyle/>
                    <a:p>
                      <a:r>
                        <a:rPr lang="nl-NL" sz="1400" dirty="0">
                          <a:latin typeface="Arial" panose="020B0604020202020204" pitchFamily="34" charset="0"/>
                          <a:cs typeface="Arial" panose="020B0604020202020204" pitchFamily="34" charset="0"/>
                        </a:rPr>
                        <a:t>Langer dan 1 week minder dan 50% voedingsinname van energiebehoefte</a:t>
                      </a:r>
                    </a:p>
                    <a:p>
                      <a:r>
                        <a:rPr lang="nl-NL" sz="1400" dirty="0">
                          <a:latin typeface="Arial" panose="020B0604020202020204" pitchFamily="34" charset="0"/>
                          <a:cs typeface="Arial" panose="020B0604020202020204" pitchFamily="34" charset="0"/>
                        </a:rPr>
                        <a:t>Langer dan 2 weken verminderde voedingsinname/opname (ongeacht niveau van vermindering)</a:t>
                      </a:r>
                    </a:p>
                    <a:p>
                      <a:r>
                        <a:rPr lang="nl-NL" sz="1400" dirty="0">
                          <a:latin typeface="Arial" panose="020B0604020202020204" pitchFamily="34" charset="0"/>
                          <a:cs typeface="Arial" panose="020B0604020202020204" pitchFamily="34" charset="0"/>
                        </a:rPr>
                        <a:t>Een chronische maagdarmaandoening die inname of opname negatief beïnvloedt.</a:t>
                      </a:r>
                    </a:p>
                  </a:txBody>
                  <a:tcPr/>
                </a:tc>
                <a:tc>
                  <a:txBody>
                    <a:bodyPr/>
                    <a:lstStyle/>
                    <a:p>
                      <a:r>
                        <a:rPr lang="nl-NL" sz="1400" dirty="0">
                          <a:latin typeface="Arial" panose="020B0604020202020204" pitchFamily="34" charset="0"/>
                          <a:cs typeface="Arial" panose="020B0604020202020204" pitchFamily="34" charset="0"/>
                        </a:rPr>
                        <a:t>Acute ziekte of aandoening, of chronische, ziekte-gerelateerde ontsteking</a:t>
                      </a:r>
                    </a:p>
                  </a:txBody>
                  <a:tcPr/>
                </a:tc>
                <a:extLst>
                  <a:ext uri="{0D108BD9-81ED-4DB2-BD59-A6C34878D82A}">
                    <a16:rowId xmlns:a16="http://schemas.microsoft.com/office/drawing/2014/main" val="24666323"/>
                  </a:ext>
                </a:extLst>
              </a:tr>
            </a:tbl>
          </a:graphicData>
        </a:graphic>
      </p:graphicFrame>
      <p:sp>
        <p:nvSpPr>
          <p:cNvPr id="32" name="Rechthoek: afgeronde hoeken 31">
            <a:extLst>
              <a:ext uri="{FF2B5EF4-FFF2-40B4-BE49-F238E27FC236}">
                <a16:creationId xmlns:a16="http://schemas.microsoft.com/office/drawing/2014/main" id="{4E2D657D-7E24-421F-A359-F46DF6350201}"/>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6" name="Afbeelding 45">
            <a:extLst>
              <a:ext uri="{FF2B5EF4-FFF2-40B4-BE49-F238E27FC236}">
                <a16:creationId xmlns:a16="http://schemas.microsoft.com/office/drawing/2014/main" id="{EA26EA4C-3E09-4216-BB47-541597D1827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51178456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2</a:t>
            </a:r>
          </a:p>
        </p:txBody>
      </p:sp>
      <p:sp>
        <p:nvSpPr>
          <p:cNvPr id="34" name="PIJL-LINKS 24">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28678" name="Tekstvak 22"/>
          <p:cNvSpPr txBox="1">
            <a:spLocks noChangeArrowheads="1"/>
          </p:cNvSpPr>
          <p:nvPr/>
        </p:nvSpPr>
        <p:spPr bwMode="auto">
          <a:xfrm>
            <a:off x="2124149" y="1600075"/>
            <a:ext cx="6201736" cy="28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Door (on)bedoeld gewichtsverlies kan een zorgvrager ondervoed raken. Er is dan sprake van afbraak van spiermassa (leidt tot verminderde long- en spierkracht)</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a:cs typeface="Arial"/>
              </a:rPr>
              <a:t>De gevolgen hiervan kunnen ernstig zijn. Een laag </a:t>
            </a:r>
            <a:r>
              <a:rPr lang="nl-NL" altLang="nl-NL" sz="1800" dirty="0">
                <a:latin typeface="Arial"/>
                <a:cs typeface="Arial"/>
                <a:hlinkClick r:id="rId4" action="ppaction://hlinksldjump"/>
              </a:rPr>
              <a:t>BMI</a:t>
            </a:r>
            <a:r>
              <a:rPr lang="nl-NL" altLang="nl-NL" sz="1800" dirty="0">
                <a:latin typeface="Arial"/>
                <a:cs typeface="Arial"/>
              </a:rPr>
              <a:t> is ook ongewenst</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Bij ondervoeding krijgt de zorgvrager te weinig voedingsstoffen en/of is het verbruik te hoog om zijn/haar lichaam goed te laten functioneren</a:t>
            </a:r>
          </a:p>
        </p:txBody>
      </p:sp>
      <p:sp>
        <p:nvSpPr>
          <p:cNvPr id="36" name="Afgeronde rechthoek 6"/>
          <p:cNvSpPr/>
          <p:nvPr/>
        </p:nvSpPr>
        <p:spPr bwMode="auto">
          <a:xfrm>
            <a:off x="3779912" y="4732666"/>
            <a:ext cx="2879725" cy="2016125"/>
          </a:xfrm>
          <a:prstGeom prst="roundRect">
            <a:avLst/>
          </a:prstGeom>
          <a:solidFill>
            <a:srgbClr val="55CB6B"/>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dirty="0">
                <a:solidFill>
                  <a:schemeClr val="bg1"/>
                </a:solidFill>
                <a:latin typeface="Arial" pitchFamily="34" charset="0"/>
                <a:cs typeface="Arial" pitchFamily="34" charset="0"/>
              </a:rPr>
              <a:t>Let op!</a:t>
            </a:r>
          </a:p>
          <a:p>
            <a:pPr algn="ctr" eaLnBrk="1" hangingPunct="1">
              <a:defRPr/>
            </a:pPr>
            <a:r>
              <a:rPr lang="nl-NL" dirty="0">
                <a:solidFill>
                  <a:schemeClr val="bg1"/>
                </a:solidFill>
                <a:latin typeface="Arial"/>
                <a:cs typeface="Arial"/>
              </a:rPr>
              <a:t>Ook zorgvragers met overgewicht kunnen ondervoed raken bij (onbedoeld) gewichtsverlies!</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Ondervoeding</a:t>
              </a:r>
            </a:p>
          </p:txBody>
        </p:sp>
        <p:sp>
          <p:nvSpPr>
            <p:cNvPr id="28"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3" action="ppaction://hlinksldjump"/>
            </p:cNvPr>
            <p:cNvSpPr/>
            <p:nvPr/>
          </p:nvSpPr>
          <p:spPr bwMode="auto">
            <a:xfrm>
              <a:off x="107950" y="2420938"/>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9F0D6151-47CE-444C-BE70-C04A217C1BA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299E3AC2-1A77-423C-B446-1CB0CB6A335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91"/>
          <p:cNvGrpSpPr>
            <a:grpSpLocks/>
          </p:cNvGrpSpPr>
          <p:nvPr/>
        </p:nvGrpSpPr>
        <p:grpSpPr bwMode="auto">
          <a:xfrm>
            <a:off x="2051720" y="1701800"/>
            <a:ext cx="6858000" cy="4724400"/>
            <a:chOff x="-3" y="-3"/>
            <a:chExt cx="3608" cy="4729"/>
          </a:xfrm>
        </p:grpSpPr>
        <p:grpSp>
          <p:nvGrpSpPr>
            <p:cNvPr id="20" name="Group 89"/>
            <p:cNvGrpSpPr>
              <a:grpSpLocks/>
            </p:cNvGrpSpPr>
            <p:nvPr/>
          </p:nvGrpSpPr>
          <p:grpSpPr bwMode="auto">
            <a:xfrm>
              <a:off x="0" y="0"/>
              <a:ext cx="3605" cy="4723"/>
              <a:chOff x="0" y="0"/>
              <a:chExt cx="3605" cy="4723"/>
            </a:xfrm>
          </p:grpSpPr>
          <p:grpSp>
            <p:nvGrpSpPr>
              <p:cNvPr id="22" name="Group 34"/>
              <p:cNvGrpSpPr>
                <a:grpSpLocks/>
              </p:cNvGrpSpPr>
              <p:nvPr/>
            </p:nvGrpSpPr>
            <p:grpSpPr bwMode="auto">
              <a:xfrm>
                <a:off x="0" y="0"/>
                <a:ext cx="900" cy="403"/>
                <a:chOff x="0" y="0"/>
                <a:chExt cx="900" cy="403"/>
              </a:xfrm>
            </p:grpSpPr>
            <p:sp>
              <p:nvSpPr>
                <p:cNvPr id="120" name="Rectangle 5"/>
                <p:cNvSpPr>
                  <a:spLocks noChangeArrowheads="1"/>
                </p:cNvSpPr>
                <p:nvPr/>
              </p:nvSpPr>
              <p:spPr bwMode="auto">
                <a:xfrm>
                  <a:off x="30" y="0"/>
                  <a:ext cx="844" cy="405"/>
                </a:xfrm>
                <a:prstGeom prst="rect">
                  <a:avLst/>
                </a:prstGeom>
                <a:noFill/>
                <a:ln w="9525">
                  <a:noFill/>
                  <a:miter lim="800000"/>
                  <a:headEnd/>
                  <a:tailEnd/>
                </a:ln>
                <a:effectLst/>
              </p:spPr>
              <p:txBody>
                <a:bodyPr/>
                <a:lstStyle/>
                <a:p>
                  <a:pPr defTabSz="762000" eaLnBrk="1" hangingPunct="1">
                    <a:defRPr/>
                  </a:pPr>
                  <a:r>
                    <a:rPr lang="nl-NL" sz="1600" b="1" dirty="0">
                      <a:solidFill>
                        <a:schemeClr val="tx2">
                          <a:lumMod val="75000"/>
                        </a:schemeClr>
                      </a:solidFill>
                      <a:cs typeface="Arial" panose="020B0604020202020204" pitchFamily="34" charset="0"/>
                    </a:rPr>
                    <a:t>Fysisch</a:t>
                  </a:r>
                </a:p>
                <a:p>
                  <a:pPr defTabSz="762000" eaLnBrk="1" hangingPunct="1">
                    <a:defRPr/>
                  </a:pPr>
                  <a:endParaRPr lang="nl-NL" sz="1600" b="1" dirty="0">
                    <a:solidFill>
                      <a:schemeClr val="tx2">
                        <a:lumMod val="75000"/>
                      </a:schemeClr>
                    </a:solidFill>
                    <a:cs typeface="Arial" panose="020B0604020202020204" pitchFamily="34" charset="0"/>
                  </a:endParaRPr>
                </a:p>
              </p:txBody>
            </p:sp>
            <p:sp>
              <p:nvSpPr>
                <p:cNvPr id="121" name="Rectangle 33"/>
                <p:cNvSpPr>
                  <a:spLocks noChangeArrowheads="1"/>
                </p:cNvSpPr>
                <p:nvPr/>
              </p:nvSpPr>
              <p:spPr bwMode="auto">
                <a:xfrm>
                  <a:off x="0" y="0"/>
                  <a:ext cx="9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3" name="Group 36"/>
              <p:cNvGrpSpPr>
                <a:grpSpLocks/>
              </p:cNvGrpSpPr>
              <p:nvPr/>
            </p:nvGrpSpPr>
            <p:grpSpPr bwMode="auto">
              <a:xfrm>
                <a:off x="900" y="0"/>
                <a:ext cx="900" cy="403"/>
                <a:chOff x="900" y="0"/>
                <a:chExt cx="900" cy="403"/>
              </a:xfrm>
            </p:grpSpPr>
            <p:sp>
              <p:nvSpPr>
                <p:cNvPr id="118" name="Rectangle 6"/>
                <p:cNvSpPr>
                  <a:spLocks noChangeArrowheads="1"/>
                </p:cNvSpPr>
                <p:nvPr/>
              </p:nvSpPr>
              <p:spPr bwMode="auto">
                <a:xfrm>
                  <a:off x="932" y="0"/>
                  <a:ext cx="839" cy="405"/>
                </a:xfrm>
                <a:prstGeom prst="rect">
                  <a:avLst/>
                </a:prstGeom>
                <a:noFill/>
                <a:ln w="9525">
                  <a:noFill/>
                  <a:miter lim="800000"/>
                  <a:headEnd/>
                  <a:tailEnd/>
                </a:ln>
                <a:effectLst/>
              </p:spPr>
              <p:txBody>
                <a:bodyPr/>
                <a:lstStyle/>
                <a:p>
                  <a:pPr defTabSz="762000" eaLnBrk="1" hangingPunct="1">
                    <a:defRPr/>
                  </a:pPr>
                  <a:r>
                    <a:rPr lang="nl-NL" sz="1600" b="1" dirty="0">
                      <a:solidFill>
                        <a:schemeClr val="tx2">
                          <a:lumMod val="75000"/>
                        </a:schemeClr>
                      </a:solidFill>
                      <a:cs typeface="Arial" panose="020B0604020202020204" pitchFamily="34" charset="0"/>
                    </a:rPr>
                    <a:t>Psychisch</a:t>
                  </a:r>
                  <a:endParaRPr lang="nl-NL" sz="1600" dirty="0">
                    <a:solidFill>
                      <a:schemeClr val="tx2">
                        <a:lumMod val="75000"/>
                      </a:schemeClr>
                    </a:solidFill>
                    <a:cs typeface="Arial" panose="020B0604020202020204" pitchFamily="34" charset="0"/>
                  </a:endParaRPr>
                </a:p>
                <a:p>
                  <a:pPr defTabSz="762000" eaLnBrk="1" hangingPunct="1">
                    <a:defRPr/>
                  </a:pPr>
                  <a:endParaRPr lang="nl-NL" sz="1600" dirty="0">
                    <a:cs typeface="Arial" panose="020B0604020202020204" pitchFamily="34" charset="0"/>
                  </a:endParaRPr>
                </a:p>
              </p:txBody>
            </p:sp>
            <p:sp>
              <p:nvSpPr>
                <p:cNvPr id="119" name="Rectangle 35"/>
                <p:cNvSpPr>
                  <a:spLocks noChangeArrowheads="1"/>
                </p:cNvSpPr>
                <p:nvPr/>
              </p:nvSpPr>
              <p:spPr bwMode="auto">
                <a:xfrm>
                  <a:off x="900" y="0"/>
                  <a:ext cx="9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4" name="Group 38"/>
              <p:cNvGrpSpPr>
                <a:grpSpLocks/>
              </p:cNvGrpSpPr>
              <p:nvPr/>
            </p:nvGrpSpPr>
            <p:grpSpPr bwMode="auto">
              <a:xfrm>
                <a:off x="1800" y="0"/>
                <a:ext cx="901" cy="403"/>
                <a:chOff x="1800" y="0"/>
                <a:chExt cx="901" cy="403"/>
              </a:xfrm>
            </p:grpSpPr>
            <p:sp>
              <p:nvSpPr>
                <p:cNvPr id="116" name="Rectangle 7"/>
                <p:cNvSpPr>
                  <a:spLocks noChangeArrowheads="1"/>
                </p:cNvSpPr>
                <p:nvPr/>
              </p:nvSpPr>
              <p:spPr bwMode="auto">
                <a:xfrm>
                  <a:off x="1829" y="0"/>
                  <a:ext cx="844" cy="405"/>
                </a:xfrm>
                <a:prstGeom prst="rect">
                  <a:avLst/>
                </a:prstGeom>
                <a:noFill/>
                <a:ln w="9525">
                  <a:noFill/>
                  <a:miter lim="800000"/>
                  <a:headEnd/>
                  <a:tailEnd/>
                </a:ln>
                <a:effectLst/>
              </p:spPr>
              <p:txBody>
                <a:bodyPr/>
                <a:lstStyle/>
                <a:p>
                  <a:pPr defTabSz="762000" eaLnBrk="1" hangingPunct="1">
                    <a:defRPr/>
                  </a:pPr>
                  <a:r>
                    <a:rPr lang="nl-NL" sz="1600" b="1" dirty="0">
                      <a:solidFill>
                        <a:schemeClr val="tx2">
                          <a:lumMod val="75000"/>
                        </a:schemeClr>
                      </a:solidFill>
                      <a:cs typeface="Arial" panose="020B0604020202020204" pitchFamily="34" charset="0"/>
                    </a:rPr>
                    <a:t>Sociaal </a:t>
                  </a:r>
                  <a:endParaRPr lang="nl-NL" sz="1600" dirty="0">
                    <a:solidFill>
                      <a:schemeClr val="tx2">
                        <a:lumMod val="75000"/>
                      </a:schemeClr>
                    </a:solidFill>
                    <a:cs typeface="Arial" panose="020B0604020202020204" pitchFamily="34" charset="0"/>
                  </a:endParaRPr>
                </a:p>
                <a:p>
                  <a:pPr defTabSz="762000" eaLnBrk="1" hangingPunct="1">
                    <a:defRPr/>
                  </a:pPr>
                  <a:endParaRPr lang="nl-NL" sz="1600" dirty="0">
                    <a:cs typeface="Arial" panose="020B0604020202020204" pitchFamily="34" charset="0"/>
                  </a:endParaRPr>
                </a:p>
              </p:txBody>
            </p:sp>
            <p:sp>
              <p:nvSpPr>
                <p:cNvPr id="117" name="Rectangle 37"/>
                <p:cNvSpPr>
                  <a:spLocks noChangeArrowheads="1"/>
                </p:cNvSpPr>
                <p:nvPr/>
              </p:nvSpPr>
              <p:spPr bwMode="auto">
                <a:xfrm>
                  <a:off x="1800" y="0"/>
                  <a:ext cx="90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5" name="Group 40"/>
              <p:cNvGrpSpPr>
                <a:grpSpLocks/>
              </p:cNvGrpSpPr>
              <p:nvPr/>
            </p:nvGrpSpPr>
            <p:grpSpPr bwMode="auto">
              <a:xfrm>
                <a:off x="2701" y="0"/>
                <a:ext cx="901" cy="403"/>
                <a:chOff x="2701" y="0"/>
                <a:chExt cx="901" cy="403"/>
              </a:xfrm>
            </p:grpSpPr>
            <p:sp>
              <p:nvSpPr>
                <p:cNvPr id="114" name="Rectangle 8"/>
                <p:cNvSpPr>
                  <a:spLocks noChangeArrowheads="1"/>
                </p:cNvSpPr>
                <p:nvPr/>
              </p:nvSpPr>
              <p:spPr bwMode="auto">
                <a:xfrm>
                  <a:off x="2731" y="0"/>
                  <a:ext cx="839" cy="405"/>
                </a:xfrm>
                <a:prstGeom prst="rect">
                  <a:avLst/>
                </a:prstGeom>
                <a:noFill/>
                <a:ln w="9525">
                  <a:noFill/>
                  <a:miter lim="800000"/>
                  <a:headEnd/>
                  <a:tailEnd/>
                </a:ln>
                <a:effectLst/>
              </p:spPr>
              <p:txBody>
                <a:bodyPr/>
                <a:lstStyle/>
                <a:p>
                  <a:pPr defTabSz="762000" eaLnBrk="1" hangingPunct="1">
                    <a:defRPr/>
                  </a:pPr>
                  <a:r>
                    <a:rPr lang="nl-NL" sz="1600" b="1" dirty="0">
                      <a:solidFill>
                        <a:schemeClr val="tx2">
                          <a:lumMod val="75000"/>
                        </a:schemeClr>
                      </a:solidFill>
                      <a:cs typeface="Arial" panose="020B0604020202020204" pitchFamily="34" charset="0"/>
                    </a:rPr>
                    <a:t>Medisch</a:t>
                  </a:r>
                  <a:endParaRPr lang="nl-NL" sz="1600" dirty="0">
                    <a:solidFill>
                      <a:schemeClr val="tx2">
                        <a:lumMod val="75000"/>
                      </a:schemeClr>
                    </a:solidFill>
                    <a:cs typeface="Arial" panose="020B0604020202020204" pitchFamily="34" charset="0"/>
                  </a:endParaRPr>
                </a:p>
                <a:p>
                  <a:pPr defTabSz="762000" eaLnBrk="1" hangingPunct="1">
                    <a:defRPr/>
                  </a:pPr>
                  <a:endParaRPr lang="nl-NL" sz="1600" dirty="0">
                    <a:cs typeface="Arial" panose="020B0604020202020204" pitchFamily="34" charset="0"/>
                  </a:endParaRPr>
                </a:p>
              </p:txBody>
            </p:sp>
            <p:sp>
              <p:nvSpPr>
                <p:cNvPr id="115" name="Rectangle 39"/>
                <p:cNvSpPr>
                  <a:spLocks noChangeArrowheads="1"/>
                </p:cNvSpPr>
                <p:nvPr/>
              </p:nvSpPr>
              <p:spPr bwMode="auto">
                <a:xfrm>
                  <a:off x="2701" y="0"/>
                  <a:ext cx="90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6" name="Group 42"/>
              <p:cNvGrpSpPr>
                <a:grpSpLocks/>
              </p:cNvGrpSpPr>
              <p:nvPr/>
            </p:nvGrpSpPr>
            <p:grpSpPr bwMode="auto">
              <a:xfrm>
                <a:off x="0" y="403"/>
                <a:ext cx="900" cy="672"/>
                <a:chOff x="0" y="403"/>
                <a:chExt cx="900" cy="672"/>
              </a:xfrm>
            </p:grpSpPr>
            <p:sp>
              <p:nvSpPr>
                <p:cNvPr id="112" name="Rectangle 9"/>
                <p:cNvSpPr>
                  <a:spLocks noChangeArrowheads="1"/>
                </p:cNvSpPr>
                <p:nvPr/>
              </p:nvSpPr>
              <p:spPr bwMode="auto">
                <a:xfrm>
                  <a:off x="30" y="405"/>
                  <a:ext cx="844" cy="663"/>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Afnemende smaak en geur</a:t>
                  </a:r>
                </a:p>
                <a:p>
                  <a:pPr defTabSz="762000" eaLnBrk="1" hangingPunct="1">
                    <a:defRPr/>
                  </a:pPr>
                  <a:r>
                    <a:rPr lang="nl-NL" sz="1400" b="1" dirty="0">
                      <a:cs typeface="Arial" panose="020B0604020202020204" pitchFamily="34" charset="0"/>
                    </a:rPr>
                    <a:t> </a:t>
                  </a:r>
                  <a:endParaRPr lang="nl-NL" sz="1400" dirty="0">
                    <a:cs typeface="Arial" panose="020B0604020202020204" pitchFamily="34" charset="0"/>
                  </a:endParaRPr>
                </a:p>
                <a:p>
                  <a:pPr defTabSz="762000" eaLnBrk="1" hangingPunct="1">
                    <a:defRPr/>
                  </a:pPr>
                  <a:r>
                    <a:rPr lang="nl-NL" sz="1050" dirty="0">
                      <a:cs typeface="Arial" panose="020B0604020202020204" pitchFamily="34" charset="0"/>
                    </a:rPr>
                    <a:t> </a:t>
                  </a:r>
                </a:p>
                <a:p>
                  <a:pPr defTabSz="762000" eaLnBrk="1" hangingPunct="1">
                    <a:defRPr/>
                  </a:pPr>
                  <a:endParaRPr lang="nl-NL" dirty="0">
                    <a:cs typeface="Arial" panose="020B0604020202020204" pitchFamily="34" charset="0"/>
                  </a:endParaRPr>
                </a:p>
              </p:txBody>
            </p:sp>
            <p:sp>
              <p:nvSpPr>
                <p:cNvPr id="113" name="Rectangle 41"/>
                <p:cNvSpPr>
                  <a:spLocks noChangeArrowheads="1"/>
                </p:cNvSpPr>
                <p:nvPr/>
              </p:nvSpPr>
              <p:spPr bwMode="auto">
                <a:xfrm>
                  <a:off x="0" y="403"/>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sp>
            <p:nvSpPr>
              <p:cNvPr id="110" name="Rectangle 10"/>
              <p:cNvSpPr>
                <a:spLocks noChangeArrowheads="1"/>
              </p:cNvSpPr>
              <p:nvPr/>
            </p:nvSpPr>
            <p:spPr bwMode="auto">
              <a:xfrm>
                <a:off x="932" y="405"/>
                <a:ext cx="839" cy="663"/>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Depressie</a:t>
                </a:r>
              </a:p>
              <a:p>
                <a:pPr defTabSz="762000" eaLnBrk="1" hangingPunct="1">
                  <a:defRPr/>
                </a:pPr>
                <a:endParaRPr lang="nl-NL" sz="1200" dirty="0">
                  <a:cs typeface="Arial" panose="020B0604020202020204" pitchFamily="34" charset="0"/>
                </a:endParaRPr>
              </a:p>
            </p:txBody>
          </p:sp>
          <p:grpSp>
            <p:nvGrpSpPr>
              <p:cNvPr id="28" name="Group 46"/>
              <p:cNvGrpSpPr>
                <a:grpSpLocks/>
              </p:cNvGrpSpPr>
              <p:nvPr/>
            </p:nvGrpSpPr>
            <p:grpSpPr bwMode="auto">
              <a:xfrm>
                <a:off x="1800" y="403"/>
                <a:ext cx="901" cy="672"/>
                <a:chOff x="1800" y="403"/>
                <a:chExt cx="901" cy="672"/>
              </a:xfrm>
            </p:grpSpPr>
            <p:sp>
              <p:nvSpPr>
                <p:cNvPr id="108" name="Rectangle 11"/>
                <p:cNvSpPr>
                  <a:spLocks noChangeArrowheads="1"/>
                </p:cNvSpPr>
                <p:nvPr/>
              </p:nvSpPr>
              <p:spPr bwMode="auto">
                <a:xfrm>
                  <a:off x="1829" y="405"/>
                  <a:ext cx="844"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400" dirty="0">
                      <a:latin typeface="Arial" panose="020B0604020202020204" pitchFamily="34" charset="0"/>
                      <a:ea typeface="MS PGothic" panose="020B0600070205080204" pitchFamily="34" charset="-128"/>
                      <a:cs typeface="Arial" panose="020B0604020202020204" pitchFamily="34" charset="0"/>
                    </a:rPr>
                    <a:t>Boodschappen  doen</a:t>
                  </a:r>
                </a:p>
                <a:p>
                  <a:pPr eaLnBrk="1" hangingPunct="1">
                    <a:spcBef>
                      <a:spcPct val="0"/>
                    </a:spcBef>
                    <a:buFontTx/>
                    <a:buNone/>
                  </a:pPr>
                  <a:endParaRPr lang="nl-NL" altLang="nl-NL" sz="1400" dirty="0">
                    <a:latin typeface="Arial" panose="020B0604020202020204" pitchFamily="34" charset="0"/>
                    <a:ea typeface="MS PGothic" panose="020B0600070205080204" pitchFamily="34" charset="-128"/>
                    <a:cs typeface="Arial" panose="020B0604020202020204" pitchFamily="34" charset="0"/>
                  </a:endParaRPr>
                </a:p>
              </p:txBody>
            </p:sp>
            <p:sp>
              <p:nvSpPr>
                <p:cNvPr id="109" name="Rectangle 45"/>
                <p:cNvSpPr>
                  <a:spLocks noChangeArrowheads="1"/>
                </p:cNvSpPr>
                <p:nvPr/>
              </p:nvSpPr>
              <p:spPr bwMode="auto">
                <a:xfrm>
                  <a:off x="1800" y="403"/>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9" name="Group 48"/>
              <p:cNvGrpSpPr>
                <a:grpSpLocks/>
              </p:cNvGrpSpPr>
              <p:nvPr/>
            </p:nvGrpSpPr>
            <p:grpSpPr bwMode="auto">
              <a:xfrm>
                <a:off x="2701" y="403"/>
                <a:ext cx="904" cy="672"/>
                <a:chOff x="2701" y="403"/>
                <a:chExt cx="904" cy="672"/>
              </a:xfrm>
            </p:grpSpPr>
            <p:sp>
              <p:nvSpPr>
                <p:cNvPr id="106" name="Rectangle 12"/>
                <p:cNvSpPr>
                  <a:spLocks noChangeArrowheads="1"/>
                </p:cNvSpPr>
                <p:nvPr/>
              </p:nvSpPr>
              <p:spPr bwMode="auto">
                <a:xfrm>
                  <a:off x="2731" y="405"/>
                  <a:ext cx="874" cy="663"/>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Kauwproblemen</a:t>
                  </a:r>
                </a:p>
                <a:p>
                  <a:pPr defTabSz="762000" eaLnBrk="1" hangingPunct="1">
                    <a:defRPr/>
                  </a:pPr>
                  <a:endParaRPr lang="nl-NL" dirty="0">
                    <a:cs typeface="Arial" panose="020B0604020202020204" pitchFamily="34" charset="0"/>
                  </a:endParaRPr>
                </a:p>
              </p:txBody>
            </p:sp>
            <p:sp>
              <p:nvSpPr>
                <p:cNvPr id="107" name="Rectangle 47"/>
                <p:cNvSpPr>
                  <a:spLocks noChangeArrowheads="1"/>
                </p:cNvSpPr>
                <p:nvPr/>
              </p:nvSpPr>
              <p:spPr bwMode="auto">
                <a:xfrm>
                  <a:off x="2701" y="403"/>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0" name="Group 50"/>
              <p:cNvGrpSpPr>
                <a:grpSpLocks/>
              </p:cNvGrpSpPr>
              <p:nvPr/>
            </p:nvGrpSpPr>
            <p:grpSpPr bwMode="auto">
              <a:xfrm>
                <a:off x="0" y="1075"/>
                <a:ext cx="900" cy="672"/>
                <a:chOff x="0" y="1075"/>
                <a:chExt cx="900" cy="672"/>
              </a:xfrm>
            </p:grpSpPr>
            <p:sp>
              <p:nvSpPr>
                <p:cNvPr id="104" name="Rectangle 13"/>
                <p:cNvSpPr>
                  <a:spLocks noChangeArrowheads="1"/>
                </p:cNvSpPr>
                <p:nvPr/>
              </p:nvSpPr>
              <p:spPr bwMode="auto">
                <a:xfrm>
                  <a:off x="30" y="1073"/>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Verminderde mobiliteit (spieren, botten)</a:t>
                  </a:r>
                  <a:endParaRPr lang="nl-NL" sz="1200" dirty="0">
                    <a:cs typeface="Arial" panose="020B0604020202020204" pitchFamily="34" charset="0"/>
                  </a:endParaRPr>
                </a:p>
                <a:p>
                  <a:pPr defTabSz="762000" eaLnBrk="1" hangingPunct="1">
                    <a:defRPr/>
                  </a:pPr>
                  <a:r>
                    <a:rPr lang="nl-NL" sz="1000" dirty="0">
                      <a:cs typeface="Arial" panose="020B0604020202020204" pitchFamily="34" charset="0"/>
                    </a:rPr>
                    <a:t> </a:t>
                  </a:r>
                </a:p>
                <a:p>
                  <a:pPr defTabSz="762000" eaLnBrk="1" hangingPunct="1">
                    <a:defRPr/>
                  </a:pPr>
                  <a:endParaRPr lang="nl-NL" dirty="0">
                    <a:cs typeface="Arial" panose="020B0604020202020204" pitchFamily="34" charset="0"/>
                  </a:endParaRPr>
                </a:p>
              </p:txBody>
            </p:sp>
            <p:sp>
              <p:nvSpPr>
                <p:cNvPr id="105" name="Rectangle 49"/>
                <p:cNvSpPr>
                  <a:spLocks noChangeArrowheads="1"/>
                </p:cNvSpPr>
                <p:nvPr/>
              </p:nvSpPr>
              <p:spPr bwMode="auto">
                <a:xfrm>
                  <a:off x="0" y="1075"/>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1" name="Group 52"/>
              <p:cNvGrpSpPr>
                <a:grpSpLocks/>
              </p:cNvGrpSpPr>
              <p:nvPr/>
            </p:nvGrpSpPr>
            <p:grpSpPr bwMode="auto">
              <a:xfrm>
                <a:off x="900" y="1075"/>
                <a:ext cx="900" cy="672"/>
                <a:chOff x="900" y="1075"/>
                <a:chExt cx="900" cy="672"/>
              </a:xfrm>
            </p:grpSpPr>
            <p:sp>
              <p:nvSpPr>
                <p:cNvPr id="102" name="Rectangle 14"/>
                <p:cNvSpPr>
                  <a:spLocks noChangeArrowheads="1"/>
                </p:cNvSpPr>
                <p:nvPr/>
              </p:nvSpPr>
              <p:spPr bwMode="auto">
                <a:xfrm>
                  <a:off x="932" y="1073"/>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Angst</a:t>
                  </a:r>
                </a:p>
                <a:p>
                  <a:pPr defTabSz="762000" eaLnBrk="1" hangingPunct="1">
                    <a:defRPr/>
                  </a:pPr>
                  <a:endParaRPr lang="nl-NL" sz="1200" dirty="0">
                    <a:cs typeface="Arial" panose="020B0604020202020204" pitchFamily="34" charset="0"/>
                  </a:endParaRPr>
                </a:p>
              </p:txBody>
            </p:sp>
            <p:sp>
              <p:nvSpPr>
                <p:cNvPr id="103" name="Rectangle 51"/>
                <p:cNvSpPr>
                  <a:spLocks noChangeArrowheads="1"/>
                </p:cNvSpPr>
                <p:nvPr/>
              </p:nvSpPr>
              <p:spPr bwMode="auto">
                <a:xfrm>
                  <a:off x="900" y="1075"/>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2" name="Group 54"/>
              <p:cNvGrpSpPr>
                <a:grpSpLocks/>
              </p:cNvGrpSpPr>
              <p:nvPr/>
            </p:nvGrpSpPr>
            <p:grpSpPr bwMode="auto">
              <a:xfrm>
                <a:off x="1800" y="1075"/>
                <a:ext cx="901" cy="672"/>
                <a:chOff x="1800" y="1075"/>
                <a:chExt cx="901" cy="672"/>
              </a:xfrm>
            </p:grpSpPr>
            <p:sp>
              <p:nvSpPr>
                <p:cNvPr id="100" name="Rectangle 15"/>
                <p:cNvSpPr>
                  <a:spLocks noChangeArrowheads="1"/>
                </p:cNvSpPr>
                <p:nvPr/>
              </p:nvSpPr>
              <p:spPr bwMode="auto">
                <a:xfrm>
                  <a:off x="1829" y="1073"/>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Mogelijkheid om eten te bereiden</a:t>
                  </a:r>
                </a:p>
                <a:p>
                  <a:pPr defTabSz="762000" eaLnBrk="1" hangingPunct="1">
                    <a:defRPr/>
                  </a:pPr>
                  <a:endParaRPr lang="nl-NL" sz="1200" dirty="0">
                    <a:cs typeface="Arial" panose="020B0604020202020204" pitchFamily="34" charset="0"/>
                  </a:endParaRPr>
                </a:p>
              </p:txBody>
            </p:sp>
            <p:sp>
              <p:nvSpPr>
                <p:cNvPr id="101" name="Rectangle 53"/>
                <p:cNvSpPr>
                  <a:spLocks noChangeArrowheads="1"/>
                </p:cNvSpPr>
                <p:nvPr/>
              </p:nvSpPr>
              <p:spPr bwMode="auto">
                <a:xfrm>
                  <a:off x="1800" y="1075"/>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3" name="Group 56"/>
              <p:cNvGrpSpPr>
                <a:grpSpLocks/>
              </p:cNvGrpSpPr>
              <p:nvPr/>
            </p:nvGrpSpPr>
            <p:grpSpPr bwMode="auto">
              <a:xfrm>
                <a:off x="2701" y="1075"/>
                <a:ext cx="901" cy="672"/>
                <a:chOff x="2701" y="1075"/>
                <a:chExt cx="901" cy="672"/>
              </a:xfrm>
            </p:grpSpPr>
            <p:sp>
              <p:nvSpPr>
                <p:cNvPr id="98" name="Rectangle 16"/>
                <p:cNvSpPr>
                  <a:spLocks noChangeArrowheads="1"/>
                </p:cNvSpPr>
                <p:nvPr/>
              </p:nvSpPr>
              <p:spPr bwMode="auto">
                <a:xfrm>
                  <a:off x="2731" y="1073"/>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Slikproblemen</a:t>
                  </a:r>
                </a:p>
                <a:p>
                  <a:pPr defTabSz="762000" eaLnBrk="1" hangingPunct="1">
                    <a:defRPr/>
                  </a:pPr>
                  <a:endParaRPr lang="nl-NL" sz="1200" dirty="0">
                    <a:cs typeface="Arial" panose="020B0604020202020204" pitchFamily="34" charset="0"/>
                  </a:endParaRPr>
                </a:p>
              </p:txBody>
            </p:sp>
            <p:sp>
              <p:nvSpPr>
                <p:cNvPr id="99" name="Rectangle 55"/>
                <p:cNvSpPr>
                  <a:spLocks noChangeArrowheads="1"/>
                </p:cNvSpPr>
                <p:nvPr/>
              </p:nvSpPr>
              <p:spPr bwMode="auto">
                <a:xfrm>
                  <a:off x="2701" y="1075"/>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4" name="Group 58"/>
              <p:cNvGrpSpPr>
                <a:grpSpLocks/>
              </p:cNvGrpSpPr>
              <p:nvPr/>
            </p:nvGrpSpPr>
            <p:grpSpPr bwMode="auto">
              <a:xfrm>
                <a:off x="0" y="1747"/>
                <a:ext cx="900" cy="768"/>
                <a:chOff x="0" y="1747"/>
                <a:chExt cx="900" cy="768"/>
              </a:xfrm>
            </p:grpSpPr>
            <p:sp>
              <p:nvSpPr>
                <p:cNvPr id="96" name="Rectangle 17"/>
                <p:cNvSpPr>
                  <a:spLocks noChangeArrowheads="1"/>
                </p:cNvSpPr>
                <p:nvPr/>
              </p:nvSpPr>
              <p:spPr bwMode="auto">
                <a:xfrm>
                  <a:off x="30" y="1747"/>
                  <a:ext cx="844" cy="775"/>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Vertraagde opname voeding</a:t>
                  </a:r>
                </a:p>
                <a:p>
                  <a:pPr defTabSz="762000" eaLnBrk="1" hangingPunct="1">
                    <a:defRPr/>
                  </a:pPr>
                  <a:r>
                    <a:rPr lang="nl-NL" sz="1000" b="1" dirty="0">
                      <a:cs typeface="Arial" panose="020B0604020202020204" pitchFamily="34" charset="0"/>
                    </a:rPr>
                    <a:t> </a:t>
                  </a:r>
                  <a:endParaRPr lang="nl-NL" sz="1000" dirty="0">
                    <a:cs typeface="Arial" panose="020B0604020202020204" pitchFamily="34" charset="0"/>
                  </a:endParaRPr>
                </a:p>
                <a:p>
                  <a:pPr defTabSz="762000" eaLnBrk="1" hangingPunct="1">
                    <a:defRPr/>
                  </a:pPr>
                  <a:r>
                    <a:rPr lang="nl-NL" sz="1000" b="1" dirty="0">
                      <a:cs typeface="Arial" panose="020B0604020202020204" pitchFamily="34" charset="0"/>
                    </a:rPr>
                    <a:t> </a:t>
                  </a:r>
                  <a:endParaRPr lang="nl-NL" sz="1000" dirty="0">
                    <a:cs typeface="Arial" pitchFamily="34" charset="0"/>
                  </a:endParaRPr>
                </a:p>
                <a:p>
                  <a:pPr defTabSz="762000" eaLnBrk="1" hangingPunct="1">
                    <a:defRPr/>
                  </a:pPr>
                  <a:r>
                    <a:rPr lang="nl-NL" sz="1000" dirty="0">
                      <a:cs typeface="Arial" pitchFamily="34" charset="0"/>
                    </a:rPr>
                    <a:t> </a:t>
                  </a:r>
                </a:p>
                <a:p>
                  <a:pPr defTabSz="762000" eaLnBrk="1" hangingPunct="1">
                    <a:defRPr/>
                  </a:pPr>
                  <a:endParaRPr lang="nl-NL" dirty="0">
                    <a:cs typeface="Arial" panose="020B0604020202020204" pitchFamily="34" charset="0"/>
                  </a:endParaRPr>
                </a:p>
              </p:txBody>
            </p:sp>
            <p:sp>
              <p:nvSpPr>
                <p:cNvPr id="97" name="Rectangle 57"/>
                <p:cNvSpPr>
                  <a:spLocks noChangeArrowheads="1"/>
                </p:cNvSpPr>
                <p:nvPr/>
              </p:nvSpPr>
              <p:spPr bwMode="auto">
                <a:xfrm>
                  <a:off x="0" y="1747"/>
                  <a:ext cx="900"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5" name="Group 60"/>
              <p:cNvGrpSpPr>
                <a:grpSpLocks/>
              </p:cNvGrpSpPr>
              <p:nvPr/>
            </p:nvGrpSpPr>
            <p:grpSpPr bwMode="auto">
              <a:xfrm>
                <a:off x="900" y="1747"/>
                <a:ext cx="900" cy="768"/>
                <a:chOff x="900" y="1747"/>
                <a:chExt cx="900" cy="768"/>
              </a:xfrm>
            </p:grpSpPr>
            <p:sp>
              <p:nvSpPr>
                <p:cNvPr id="94" name="Rectangle 18"/>
                <p:cNvSpPr>
                  <a:spLocks noChangeArrowheads="1"/>
                </p:cNvSpPr>
                <p:nvPr/>
              </p:nvSpPr>
              <p:spPr bwMode="auto">
                <a:xfrm>
                  <a:off x="932" y="1747"/>
                  <a:ext cx="839" cy="775"/>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Eenzaamheid</a:t>
                  </a:r>
                </a:p>
                <a:p>
                  <a:pPr defTabSz="762000" eaLnBrk="1" hangingPunct="1">
                    <a:defRPr/>
                  </a:pPr>
                  <a:endParaRPr lang="nl-NL" sz="1400" dirty="0">
                    <a:cs typeface="Arial" panose="020B0604020202020204" pitchFamily="34" charset="0"/>
                  </a:endParaRPr>
                </a:p>
              </p:txBody>
            </p:sp>
            <p:sp>
              <p:nvSpPr>
                <p:cNvPr id="95" name="Rectangle 59"/>
                <p:cNvSpPr>
                  <a:spLocks noChangeArrowheads="1"/>
                </p:cNvSpPr>
                <p:nvPr/>
              </p:nvSpPr>
              <p:spPr bwMode="auto">
                <a:xfrm>
                  <a:off x="900" y="1747"/>
                  <a:ext cx="900"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6" name="Group 62"/>
              <p:cNvGrpSpPr>
                <a:grpSpLocks/>
              </p:cNvGrpSpPr>
              <p:nvPr/>
            </p:nvGrpSpPr>
            <p:grpSpPr bwMode="auto">
              <a:xfrm>
                <a:off x="1800" y="1747"/>
                <a:ext cx="901" cy="768"/>
                <a:chOff x="1800" y="1747"/>
                <a:chExt cx="901" cy="768"/>
              </a:xfrm>
            </p:grpSpPr>
            <p:sp>
              <p:nvSpPr>
                <p:cNvPr id="92" name="Rectangle 19"/>
                <p:cNvSpPr>
                  <a:spLocks noChangeArrowheads="1"/>
                </p:cNvSpPr>
                <p:nvPr/>
              </p:nvSpPr>
              <p:spPr bwMode="auto">
                <a:xfrm>
                  <a:off x="1829" y="1747"/>
                  <a:ext cx="844" cy="775"/>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Financiële status/armoede</a:t>
                  </a:r>
                </a:p>
                <a:p>
                  <a:pPr defTabSz="762000" eaLnBrk="1" hangingPunct="1">
                    <a:defRPr/>
                  </a:pPr>
                  <a:endParaRPr lang="nl-NL" sz="1200" dirty="0">
                    <a:cs typeface="Arial" panose="020B0604020202020204" pitchFamily="34" charset="0"/>
                  </a:endParaRPr>
                </a:p>
              </p:txBody>
            </p:sp>
            <p:sp>
              <p:nvSpPr>
                <p:cNvPr id="93" name="Rectangle 61"/>
                <p:cNvSpPr>
                  <a:spLocks noChangeArrowheads="1"/>
                </p:cNvSpPr>
                <p:nvPr/>
              </p:nvSpPr>
              <p:spPr bwMode="auto">
                <a:xfrm>
                  <a:off x="1800" y="1747"/>
                  <a:ext cx="901"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7" name="Group 64"/>
              <p:cNvGrpSpPr>
                <a:grpSpLocks/>
              </p:cNvGrpSpPr>
              <p:nvPr/>
            </p:nvGrpSpPr>
            <p:grpSpPr bwMode="auto">
              <a:xfrm>
                <a:off x="2701" y="1747"/>
                <a:ext cx="901" cy="768"/>
                <a:chOff x="2701" y="1747"/>
                <a:chExt cx="901" cy="768"/>
              </a:xfrm>
            </p:grpSpPr>
            <p:sp>
              <p:nvSpPr>
                <p:cNvPr id="90" name="Rectangle 20"/>
                <p:cNvSpPr>
                  <a:spLocks noChangeArrowheads="1"/>
                </p:cNvSpPr>
                <p:nvPr/>
              </p:nvSpPr>
              <p:spPr bwMode="auto">
                <a:xfrm>
                  <a:off x="2731" y="1747"/>
                  <a:ext cx="839" cy="775"/>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Ziekte</a:t>
                  </a:r>
                </a:p>
                <a:p>
                  <a:pPr defTabSz="762000" eaLnBrk="1" hangingPunct="1">
                    <a:defRPr/>
                  </a:pPr>
                  <a:endParaRPr lang="nl-NL" sz="1400" dirty="0">
                    <a:cs typeface="Arial" panose="020B0604020202020204" pitchFamily="34" charset="0"/>
                  </a:endParaRPr>
                </a:p>
              </p:txBody>
            </p:sp>
            <p:sp>
              <p:nvSpPr>
                <p:cNvPr id="91" name="Rectangle 63"/>
                <p:cNvSpPr>
                  <a:spLocks noChangeArrowheads="1"/>
                </p:cNvSpPr>
                <p:nvPr/>
              </p:nvSpPr>
              <p:spPr bwMode="auto">
                <a:xfrm>
                  <a:off x="2701" y="1747"/>
                  <a:ext cx="901"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8" name="Group 66"/>
              <p:cNvGrpSpPr>
                <a:grpSpLocks/>
              </p:cNvGrpSpPr>
              <p:nvPr/>
            </p:nvGrpSpPr>
            <p:grpSpPr bwMode="auto">
              <a:xfrm>
                <a:off x="0" y="2515"/>
                <a:ext cx="900" cy="864"/>
                <a:chOff x="0" y="2515"/>
                <a:chExt cx="900" cy="864"/>
              </a:xfrm>
            </p:grpSpPr>
            <p:sp>
              <p:nvSpPr>
                <p:cNvPr id="88" name="Rectangle 21"/>
                <p:cNvSpPr>
                  <a:spLocks noChangeArrowheads="1"/>
                </p:cNvSpPr>
                <p:nvPr/>
              </p:nvSpPr>
              <p:spPr bwMode="auto">
                <a:xfrm>
                  <a:off x="30" y="2517"/>
                  <a:ext cx="844" cy="860"/>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Ontregeling van het </a:t>
                  </a:r>
                  <a:r>
                    <a:rPr lang="nl-NL" sz="1400" dirty="0" err="1">
                      <a:cs typeface="Arial" panose="020B0604020202020204" pitchFamily="34" charset="0"/>
                    </a:rPr>
                    <a:t>verzadigings-gevoel</a:t>
                  </a:r>
                  <a:endParaRPr lang="nl-NL" sz="1400" dirty="0">
                    <a:cs typeface="Arial" panose="020B0604020202020204" pitchFamily="34" charset="0"/>
                  </a:endParaRPr>
                </a:p>
                <a:p>
                  <a:pPr defTabSz="762000" eaLnBrk="1" hangingPunct="1">
                    <a:defRPr/>
                  </a:pPr>
                  <a:r>
                    <a:rPr lang="nl-NL" sz="1000" b="1" dirty="0">
                      <a:cs typeface="Arial" panose="020B0604020202020204" pitchFamily="34" charset="0"/>
                    </a:rPr>
                    <a:t> </a:t>
                  </a:r>
                  <a:endParaRPr lang="nl-NL" sz="1000" dirty="0">
                    <a:cs typeface="Arial" pitchFamily="34" charset="0"/>
                  </a:endParaRPr>
                </a:p>
                <a:p>
                  <a:pPr defTabSz="762000" eaLnBrk="1" hangingPunct="1">
                    <a:defRPr/>
                  </a:pPr>
                  <a:r>
                    <a:rPr lang="nl-NL" sz="1000" dirty="0">
                      <a:cs typeface="Arial" pitchFamily="34" charset="0"/>
                    </a:rPr>
                    <a:t> </a:t>
                  </a:r>
                </a:p>
                <a:p>
                  <a:pPr defTabSz="762000" eaLnBrk="1" hangingPunct="1">
                    <a:defRPr/>
                  </a:pPr>
                  <a:endParaRPr lang="nl-NL" dirty="0">
                    <a:cs typeface="Arial" panose="020B0604020202020204" pitchFamily="34" charset="0"/>
                  </a:endParaRPr>
                </a:p>
              </p:txBody>
            </p:sp>
            <p:sp>
              <p:nvSpPr>
                <p:cNvPr id="89" name="Rectangle 65"/>
                <p:cNvSpPr>
                  <a:spLocks noChangeArrowheads="1"/>
                </p:cNvSpPr>
                <p:nvPr/>
              </p:nvSpPr>
              <p:spPr bwMode="auto">
                <a:xfrm>
                  <a:off x="0" y="2515"/>
                  <a:ext cx="900"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9" name="Group 68"/>
              <p:cNvGrpSpPr>
                <a:grpSpLocks/>
              </p:cNvGrpSpPr>
              <p:nvPr/>
            </p:nvGrpSpPr>
            <p:grpSpPr bwMode="auto">
              <a:xfrm>
                <a:off x="900" y="2515"/>
                <a:ext cx="900" cy="864"/>
                <a:chOff x="900" y="2515"/>
                <a:chExt cx="900" cy="864"/>
              </a:xfrm>
            </p:grpSpPr>
            <p:sp>
              <p:nvSpPr>
                <p:cNvPr id="86" name="Rectangle 22"/>
                <p:cNvSpPr>
                  <a:spLocks noChangeArrowheads="1"/>
                </p:cNvSpPr>
                <p:nvPr/>
              </p:nvSpPr>
              <p:spPr bwMode="auto">
                <a:xfrm>
                  <a:off x="932" y="2517"/>
                  <a:ext cx="839" cy="860"/>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Veranderingen in de levenssituatie</a:t>
                  </a:r>
                </a:p>
                <a:p>
                  <a:pPr defTabSz="762000" eaLnBrk="1" hangingPunct="1">
                    <a:defRPr/>
                  </a:pPr>
                  <a:endParaRPr lang="nl-NL" dirty="0">
                    <a:cs typeface="Arial" panose="020B0604020202020204" pitchFamily="34" charset="0"/>
                  </a:endParaRPr>
                </a:p>
              </p:txBody>
            </p:sp>
            <p:sp>
              <p:nvSpPr>
                <p:cNvPr id="87" name="Rectangle 67"/>
                <p:cNvSpPr>
                  <a:spLocks noChangeArrowheads="1"/>
                </p:cNvSpPr>
                <p:nvPr/>
              </p:nvSpPr>
              <p:spPr bwMode="auto">
                <a:xfrm>
                  <a:off x="900" y="2515"/>
                  <a:ext cx="900"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40" name="Group 70"/>
              <p:cNvGrpSpPr>
                <a:grpSpLocks/>
              </p:cNvGrpSpPr>
              <p:nvPr/>
            </p:nvGrpSpPr>
            <p:grpSpPr bwMode="auto">
              <a:xfrm>
                <a:off x="1800" y="2515"/>
                <a:ext cx="901" cy="864"/>
                <a:chOff x="1800" y="2515"/>
                <a:chExt cx="901" cy="864"/>
              </a:xfrm>
            </p:grpSpPr>
            <p:sp>
              <p:nvSpPr>
                <p:cNvPr id="84" name="Rectangle 23"/>
                <p:cNvSpPr>
                  <a:spLocks noChangeArrowheads="1"/>
                </p:cNvSpPr>
                <p:nvPr/>
              </p:nvSpPr>
              <p:spPr bwMode="auto">
                <a:xfrm>
                  <a:off x="1829" y="2517"/>
                  <a:ext cx="844" cy="860"/>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Minder dagelijkse dingen kunnen uitvoeren</a:t>
                  </a:r>
                </a:p>
                <a:p>
                  <a:pPr defTabSz="762000" eaLnBrk="1" hangingPunct="1">
                    <a:defRPr/>
                  </a:pPr>
                  <a:endParaRPr lang="nl-NL" sz="1200" dirty="0">
                    <a:cs typeface="Arial" panose="020B0604020202020204" pitchFamily="34" charset="0"/>
                  </a:endParaRPr>
                </a:p>
              </p:txBody>
            </p:sp>
            <p:sp>
              <p:nvSpPr>
                <p:cNvPr id="85" name="Rectangle 69"/>
                <p:cNvSpPr>
                  <a:spLocks noChangeArrowheads="1"/>
                </p:cNvSpPr>
                <p:nvPr/>
              </p:nvSpPr>
              <p:spPr bwMode="auto">
                <a:xfrm>
                  <a:off x="1800" y="2515"/>
                  <a:ext cx="901"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41" name="Group 72"/>
              <p:cNvGrpSpPr>
                <a:grpSpLocks/>
              </p:cNvGrpSpPr>
              <p:nvPr/>
            </p:nvGrpSpPr>
            <p:grpSpPr bwMode="auto">
              <a:xfrm>
                <a:off x="2701" y="2515"/>
                <a:ext cx="901" cy="864"/>
                <a:chOff x="2701" y="2515"/>
                <a:chExt cx="901" cy="864"/>
              </a:xfrm>
            </p:grpSpPr>
            <p:sp>
              <p:nvSpPr>
                <p:cNvPr id="82" name="Rectangle 24"/>
                <p:cNvSpPr>
                  <a:spLocks noChangeArrowheads="1"/>
                </p:cNvSpPr>
                <p:nvPr/>
              </p:nvSpPr>
              <p:spPr bwMode="auto">
                <a:xfrm>
                  <a:off x="2731" y="2517"/>
                  <a:ext cx="839" cy="860"/>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Medicijnen</a:t>
                  </a:r>
                </a:p>
                <a:p>
                  <a:pPr defTabSz="762000" eaLnBrk="1" hangingPunct="1">
                    <a:defRPr/>
                  </a:pPr>
                  <a:endParaRPr lang="nl-NL" dirty="0">
                    <a:cs typeface="Arial" panose="020B0604020202020204" pitchFamily="34" charset="0"/>
                  </a:endParaRPr>
                </a:p>
              </p:txBody>
            </p:sp>
            <p:sp>
              <p:nvSpPr>
                <p:cNvPr id="83" name="Rectangle 71"/>
                <p:cNvSpPr>
                  <a:spLocks noChangeArrowheads="1"/>
                </p:cNvSpPr>
                <p:nvPr/>
              </p:nvSpPr>
              <p:spPr bwMode="auto">
                <a:xfrm>
                  <a:off x="2701" y="2515"/>
                  <a:ext cx="901"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42" name="Group 74"/>
              <p:cNvGrpSpPr>
                <a:grpSpLocks/>
              </p:cNvGrpSpPr>
              <p:nvPr/>
            </p:nvGrpSpPr>
            <p:grpSpPr bwMode="auto">
              <a:xfrm>
                <a:off x="0" y="3379"/>
                <a:ext cx="900" cy="672"/>
                <a:chOff x="0" y="3379"/>
                <a:chExt cx="900" cy="672"/>
              </a:xfrm>
            </p:grpSpPr>
            <p:sp>
              <p:nvSpPr>
                <p:cNvPr id="80" name="Rectangle 25"/>
                <p:cNvSpPr>
                  <a:spLocks noChangeArrowheads="1"/>
                </p:cNvSpPr>
                <p:nvPr/>
              </p:nvSpPr>
              <p:spPr bwMode="auto">
                <a:xfrm>
                  <a:off x="30" y="3377"/>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Minder maagzuur</a:t>
                  </a:r>
                </a:p>
                <a:p>
                  <a:pPr defTabSz="762000" eaLnBrk="1" hangingPunct="1">
                    <a:defRPr/>
                  </a:pPr>
                  <a:r>
                    <a:rPr lang="nl-NL" sz="1000" b="1" dirty="0">
                      <a:cs typeface="Arial" panose="020B0604020202020204" pitchFamily="34" charset="0"/>
                    </a:rPr>
                    <a:t> </a:t>
                  </a:r>
                  <a:endParaRPr lang="nl-NL" sz="1000" dirty="0">
                    <a:cs typeface="Arial" panose="020B0604020202020204" pitchFamily="34" charset="0"/>
                  </a:endParaRPr>
                </a:p>
                <a:p>
                  <a:pPr defTabSz="762000" eaLnBrk="1" hangingPunct="1">
                    <a:defRPr/>
                  </a:pPr>
                  <a:r>
                    <a:rPr lang="nl-NL" sz="1000" b="1" dirty="0">
                      <a:cs typeface="Arial" panose="020B0604020202020204" pitchFamily="34" charset="0"/>
                    </a:rPr>
                    <a:t> </a:t>
                  </a:r>
                  <a:endParaRPr lang="nl-NL" sz="1000" dirty="0">
                    <a:cs typeface="Arial" pitchFamily="34" charset="0"/>
                  </a:endParaRPr>
                </a:p>
                <a:p>
                  <a:pPr defTabSz="762000" eaLnBrk="1" hangingPunct="1">
                    <a:defRPr/>
                  </a:pPr>
                  <a:r>
                    <a:rPr lang="nl-NL" sz="1000" dirty="0">
                      <a:cs typeface="Arial" pitchFamily="34" charset="0"/>
                    </a:rPr>
                    <a:t> </a:t>
                  </a:r>
                </a:p>
                <a:p>
                  <a:pPr defTabSz="762000" eaLnBrk="1" hangingPunct="1">
                    <a:defRPr/>
                  </a:pPr>
                  <a:endParaRPr lang="nl-NL" dirty="0">
                    <a:cs typeface="Arial" panose="020B0604020202020204" pitchFamily="34" charset="0"/>
                  </a:endParaRPr>
                </a:p>
              </p:txBody>
            </p:sp>
            <p:sp>
              <p:nvSpPr>
                <p:cNvPr id="81" name="Rectangle 73"/>
                <p:cNvSpPr>
                  <a:spLocks noChangeArrowheads="1"/>
                </p:cNvSpPr>
                <p:nvPr/>
              </p:nvSpPr>
              <p:spPr bwMode="auto">
                <a:xfrm>
                  <a:off x="0" y="3379"/>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45" name="Group 76"/>
              <p:cNvGrpSpPr>
                <a:grpSpLocks/>
              </p:cNvGrpSpPr>
              <p:nvPr/>
            </p:nvGrpSpPr>
            <p:grpSpPr bwMode="auto">
              <a:xfrm>
                <a:off x="900" y="3379"/>
                <a:ext cx="900" cy="672"/>
                <a:chOff x="900" y="3379"/>
                <a:chExt cx="900" cy="672"/>
              </a:xfrm>
            </p:grpSpPr>
            <p:sp>
              <p:nvSpPr>
                <p:cNvPr id="78" name="Rectangle 26"/>
                <p:cNvSpPr>
                  <a:spLocks noChangeArrowheads="1"/>
                </p:cNvSpPr>
                <p:nvPr/>
              </p:nvSpPr>
              <p:spPr bwMode="auto">
                <a:xfrm>
                  <a:off x="932" y="3377"/>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Verdriet</a:t>
                  </a:r>
                </a:p>
                <a:p>
                  <a:pPr defTabSz="762000" eaLnBrk="1" hangingPunct="1">
                    <a:defRPr/>
                  </a:pPr>
                  <a:endParaRPr lang="nl-NL" sz="1200" dirty="0">
                    <a:cs typeface="Arial" panose="020B0604020202020204" pitchFamily="34" charset="0"/>
                  </a:endParaRPr>
                </a:p>
              </p:txBody>
            </p:sp>
            <p:sp>
              <p:nvSpPr>
                <p:cNvPr id="79" name="Rectangle 75"/>
                <p:cNvSpPr>
                  <a:spLocks noChangeArrowheads="1"/>
                </p:cNvSpPr>
                <p:nvPr/>
              </p:nvSpPr>
              <p:spPr bwMode="auto">
                <a:xfrm>
                  <a:off x="900" y="3379"/>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0" name="Group 78"/>
              <p:cNvGrpSpPr>
                <a:grpSpLocks/>
              </p:cNvGrpSpPr>
              <p:nvPr/>
            </p:nvGrpSpPr>
            <p:grpSpPr bwMode="auto">
              <a:xfrm>
                <a:off x="1800" y="3379"/>
                <a:ext cx="901" cy="672"/>
                <a:chOff x="1800" y="3379"/>
                <a:chExt cx="901" cy="672"/>
              </a:xfrm>
            </p:grpSpPr>
            <p:sp>
              <p:nvSpPr>
                <p:cNvPr id="76" name="Rectangle 27"/>
                <p:cNvSpPr>
                  <a:spLocks noChangeArrowheads="1"/>
                </p:cNvSpPr>
                <p:nvPr/>
              </p:nvSpPr>
              <p:spPr bwMode="auto">
                <a:xfrm>
                  <a:off x="1829" y="3377"/>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Alleen eten</a:t>
                  </a:r>
                </a:p>
                <a:p>
                  <a:pPr defTabSz="762000" eaLnBrk="1" hangingPunct="1">
                    <a:defRPr/>
                  </a:pPr>
                  <a:endParaRPr lang="nl-NL" sz="1200" dirty="0">
                    <a:cs typeface="Arial" panose="020B0604020202020204" pitchFamily="34" charset="0"/>
                  </a:endParaRPr>
                </a:p>
              </p:txBody>
            </p:sp>
            <p:sp>
              <p:nvSpPr>
                <p:cNvPr id="77" name="Rectangle 77"/>
                <p:cNvSpPr>
                  <a:spLocks noChangeArrowheads="1"/>
                </p:cNvSpPr>
                <p:nvPr/>
              </p:nvSpPr>
              <p:spPr bwMode="auto">
                <a:xfrm>
                  <a:off x="1800" y="3379"/>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1" name="Group 80"/>
              <p:cNvGrpSpPr>
                <a:grpSpLocks/>
              </p:cNvGrpSpPr>
              <p:nvPr/>
            </p:nvGrpSpPr>
            <p:grpSpPr bwMode="auto">
              <a:xfrm>
                <a:off x="2701" y="3379"/>
                <a:ext cx="901" cy="672"/>
                <a:chOff x="2701" y="3379"/>
                <a:chExt cx="901" cy="672"/>
              </a:xfrm>
            </p:grpSpPr>
            <p:sp>
              <p:nvSpPr>
                <p:cNvPr id="74" name="Rectangle 28"/>
                <p:cNvSpPr>
                  <a:spLocks noChangeArrowheads="1"/>
                </p:cNvSpPr>
                <p:nvPr/>
              </p:nvSpPr>
              <p:spPr bwMode="auto">
                <a:xfrm>
                  <a:off x="2731" y="3377"/>
                  <a:ext cx="839" cy="672"/>
                </a:xfrm>
                <a:prstGeom prst="rect">
                  <a:avLst/>
                </a:prstGeom>
                <a:noFill/>
                <a:ln w="9525">
                  <a:noFill/>
                  <a:miter lim="800000"/>
                  <a:headEnd/>
                  <a:tailEnd/>
                </a:ln>
                <a:effectLst/>
              </p:spPr>
              <p:txBody>
                <a:bodyPr/>
                <a:lstStyle/>
                <a:p>
                  <a:pPr defTabSz="762000" eaLnBrk="1" hangingPunct="1">
                    <a:defRPr/>
                  </a:pPr>
                  <a:r>
                    <a:rPr lang="nl-NL" sz="1400" dirty="0" err="1">
                      <a:cs typeface="Arial" panose="020B0604020202020204" pitchFamily="34" charset="0"/>
                    </a:rPr>
                    <a:t>Alcohol-verslaving</a:t>
                  </a:r>
                  <a:endParaRPr lang="nl-NL" sz="1400" dirty="0">
                    <a:cs typeface="Arial" panose="020B0604020202020204" pitchFamily="34" charset="0"/>
                  </a:endParaRPr>
                </a:p>
                <a:p>
                  <a:pPr defTabSz="762000" eaLnBrk="1" hangingPunct="1">
                    <a:defRPr/>
                  </a:pPr>
                  <a:endParaRPr lang="nl-NL" sz="1200" dirty="0">
                    <a:cs typeface="Arial" panose="020B0604020202020204" pitchFamily="34" charset="0"/>
                  </a:endParaRPr>
                </a:p>
              </p:txBody>
            </p:sp>
            <p:sp>
              <p:nvSpPr>
                <p:cNvPr id="75" name="Rectangle 79"/>
                <p:cNvSpPr>
                  <a:spLocks noChangeArrowheads="1"/>
                </p:cNvSpPr>
                <p:nvPr/>
              </p:nvSpPr>
              <p:spPr bwMode="auto">
                <a:xfrm>
                  <a:off x="2701" y="3379"/>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2" name="Group 82"/>
              <p:cNvGrpSpPr>
                <a:grpSpLocks/>
              </p:cNvGrpSpPr>
              <p:nvPr/>
            </p:nvGrpSpPr>
            <p:grpSpPr bwMode="auto">
              <a:xfrm>
                <a:off x="0" y="4051"/>
                <a:ext cx="900" cy="672"/>
                <a:chOff x="0" y="4051"/>
                <a:chExt cx="900" cy="672"/>
              </a:xfrm>
            </p:grpSpPr>
            <p:sp>
              <p:nvSpPr>
                <p:cNvPr id="72" name="Rectangle 29"/>
                <p:cNvSpPr>
                  <a:spLocks noChangeArrowheads="1"/>
                </p:cNvSpPr>
                <p:nvPr/>
              </p:nvSpPr>
              <p:spPr bwMode="auto">
                <a:xfrm>
                  <a:off x="30" y="4051"/>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Minder vetvrije lichaamsmassa</a:t>
                  </a:r>
                </a:p>
                <a:p>
                  <a:pPr defTabSz="762000" eaLnBrk="1" hangingPunct="1">
                    <a:defRPr/>
                  </a:pPr>
                  <a:r>
                    <a:rPr lang="nl-NL" sz="1050" dirty="0">
                      <a:cs typeface="Arial" panose="020B0604020202020204" pitchFamily="34" charset="0"/>
                    </a:rPr>
                    <a:t> </a:t>
                  </a:r>
                </a:p>
                <a:p>
                  <a:pPr defTabSz="762000" eaLnBrk="1" hangingPunct="1">
                    <a:defRPr/>
                  </a:pPr>
                  <a:r>
                    <a:rPr lang="nl-NL" sz="1000" dirty="0">
                      <a:cs typeface="Arial" panose="020B0604020202020204" pitchFamily="34" charset="0"/>
                    </a:rPr>
                    <a:t> </a:t>
                  </a:r>
                </a:p>
                <a:p>
                  <a:pPr defTabSz="762000" eaLnBrk="1" hangingPunct="1">
                    <a:defRPr/>
                  </a:pPr>
                  <a:endParaRPr lang="nl-NL" dirty="0">
                    <a:cs typeface="Arial" panose="020B0604020202020204" pitchFamily="34" charset="0"/>
                  </a:endParaRPr>
                </a:p>
              </p:txBody>
            </p:sp>
            <p:sp>
              <p:nvSpPr>
                <p:cNvPr id="73" name="Rectangle 81"/>
                <p:cNvSpPr>
                  <a:spLocks noChangeArrowheads="1"/>
                </p:cNvSpPr>
                <p:nvPr/>
              </p:nvSpPr>
              <p:spPr bwMode="auto">
                <a:xfrm>
                  <a:off x="0" y="4051"/>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3" name="Group 84"/>
              <p:cNvGrpSpPr>
                <a:grpSpLocks/>
              </p:cNvGrpSpPr>
              <p:nvPr/>
            </p:nvGrpSpPr>
            <p:grpSpPr bwMode="auto">
              <a:xfrm>
                <a:off x="900" y="4051"/>
                <a:ext cx="900" cy="672"/>
                <a:chOff x="900" y="4051"/>
                <a:chExt cx="900" cy="672"/>
              </a:xfrm>
            </p:grpSpPr>
            <p:sp>
              <p:nvSpPr>
                <p:cNvPr id="70" name="Rectangle 30"/>
                <p:cNvSpPr>
                  <a:spLocks noChangeArrowheads="1"/>
                </p:cNvSpPr>
                <p:nvPr/>
              </p:nvSpPr>
              <p:spPr bwMode="auto">
                <a:xfrm>
                  <a:off x="932" y="4051"/>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Zwaarmoedigheid</a:t>
                  </a:r>
                </a:p>
                <a:p>
                  <a:pPr defTabSz="762000" eaLnBrk="1" hangingPunct="1">
                    <a:defRPr/>
                  </a:pPr>
                  <a:endParaRPr lang="nl-NL" sz="1200" dirty="0">
                    <a:cs typeface="Arial" panose="020B0604020202020204" pitchFamily="34" charset="0"/>
                  </a:endParaRPr>
                </a:p>
              </p:txBody>
            </p:sp>
            <p:sp>
              <p:nvSpPr>
                <p:cNvPr id="71" name="Rectangle 83"/>
                <p:cNvSpPr>
                  <a:spLocks noChangeArrowheads="1"/>
                </p:cNvSpPr>
                <p:nvPr/>
              </p:nvSpPr>
              <p:spPr bwMode="auto">
                <a:xfrm>
                  <a:off x="900" y="4051"/>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4" name="Group 86"/>
              <p:cNvGrpSpPr>
                <a:grpSpLocks/>
              </p:cNvGrpSpPr>
              <p:nvPr/>
            </p:nvGrpSpPr>
            <p:grpSpPr bwMode="auto">
              <a:xfrm>
                <a:off x="1800" y="4051"/>
                <a:ext cx="901" cy="672"/>
                <a:chOff x="1800" y="4051"/>
                <a:chExt cx="901" cy="672"/>
              </a:xfrm>
            </p:grpSpPr>
            <p:sp>
              <p:nvSpPr>
                <p:cNvPr id="68" name="Rectangle 31"/>
                <p:cNvSpPr>
                  <a:spLocks noChangeArrowheads="1"/>
                </p:cNvSpPr>
                <p:nvPr/>
              </p:nvSpPr>
              <p:spPr bwMode="auto">
                <a:xfrm>
                  <a:off x="1828" y="4051"/>
                  <a:ext cx="845"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000">
                      <a:latin typeface="Arial" panose="020B0604020202020204" pitchFamily="34" charset="0"/>
                      <a:ea typeface="MS PGothic" panose="020B0600070205080204" pitchFamily="34" charset="-128"/>
                      <a:cs typeface="Arial" panose="020B0604020202020204" pitchFamily="34" charset="0"/>
                    </a:rPr>
                    <a:t> </a:t>
                  </a:r>
                </a:p>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sp>
              <p:nvSpPr>
                <p:cNvPr id="69" name="Rectangle 85"/>
                <p:cNvSpPr>
                  <a:spLocks noChangeArrowheads="1"/>
                </p:cNvSpPr>
                <p:nvPr/>
              </p:nvSpPr>
              <p:spPr bwMode="auto">
                <a:xfrm>
                  <a:off x="1800" y="4051"/>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5" name="Group 88"/>
              <p:cNvGrpSpPr>
                <a:grpSpLocks/>
              </p:cNvGrpSpPr>
              <p:nvPr/>
            </p:nvGrpSpPr>
            <p:grpSpPr bwMode="auto">
              <a:xfrm>
                <a:off x="2701" y="4051"/>
                <a:ext cx="901" cy="672"/>
                <a:chOff x="2701" y="4051"/>
                <a:chExt cx="901" cy="672"/>
              </a:xfrm>
            </p:grpSpPr>
            <p:sp>
              <p:nvSpPr>
                <p:cNvPr id="66" name="Rectangle 32"/>
                <p:cNvSpPr>
                  <a:spLocks noChangeArrowheads="1"/>
                </p:cNvSpPr>
                <p:nvPr/>
              </p:nvSpPr>
              <p:spPr bwMode="auto">
                <a:xfrm>
                  <a:off x="2731" y="4051"/>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Dementie</a:t>
                  </a:r>
                </a:p>
                <a:p>
                  <a:pPr defTabSz="762000" eaLnBrk="1" hangingPunct="1">
                    <a:defRPr/>
                  </a:pPr>
                  <a:endParaRPr lang="nl-NL" sz="1200" dirty="0">
                    <a:cs typeface="Arial" panose="020B0604020202020204" pitchFamily="34" charset="0"/>
                  </a:endParaRPr>
                </a:p>
              </p:txBody>
            </p:sp>
            <p:sp>
              <p:nvSpPr>
                <p:cNvPr id="67" name="Rectangle 87"/>
                <p:cNvSpPr>
                  <a:spLocks noChangeArrowheads="1"/>
                </p:cNvSpPr>
                <p:nvPr/>
              </p:nvSpPr>
              <p:spPr bwMode="auto">
                <a:xfrm>
                  <a:off x="2701" y="4051"/>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sp>
          <p:nvSpPr>
            <p:cNvPr id="21" name="Rectangle 90"/>
            <p:cNvSpPr>
              <a:spLocks noChangeArrowheads="1"/>
            </p:cNvSpPr>
            <p:nvPr/>
          </p:nvSpPr>
          <p:spPr bwMode="auto">
            <a:xfrm>
              <a:off x="-3" y="-3"/>
              <a:ext cx="3608" cy="472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124" name="Groep 39"/>
          <p:cNvGrpSpPr>
            <a:grpSpLocks/>
          </p:cNvGrpSpPr>
          <p:nvPr/>
        </p:nvGrpSpPr>
        <p:grpSpPr bwMode="auto">
          <a:xfrm>
            <a:off x="107950" y="261938"/>
            <a:ext cx="8928100" cy="6480175"/>
            <a:chOff x="107950" y="188913"/>
            <a:chExt cx="8928100" cy="6480175"/>
          </a:xfrm>
        </p:grpSpPr>
        <p:sp>
          <p:nvSpPr>
            <p:cNvPr id="1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Oorzaken ondervoeding</a:t>
              </a:r>
            </a:p>
          </p:txBody>
        </p:sp>
        <p:sp>
          <p:nvSpPr>
            <p:cNvPr id="1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127" name="Afgeronde rechthoek 45">
              <a:hlinkClick r:id="rId4" action="ppaction://hlinksldjump"/>
            </p:cNvPr>
            <p:cNvSpPr/>
            <p:nvPr/>
          </p:nvSpPr>
          <p:spPr bwMode="auto">
            <a:xfrm>
              <a:off x="107950" y="2420938"/>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1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1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1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13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1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1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1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1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1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1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1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1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1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111" name="Rechthoek: afgeronde hoeken 110">
            <a:extLst>
              <a:ext uri="{FF2B5EF4-FFF2-40B4-BE49-F238E27FC236}">
                <a16:creationId xmlns:a16="http://schemas.microsoft.com/office/drawing/2014/main" id="{74BB9018-2A1D-4409-AF35-2F8730F84C57}"/>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122" name="Afbeelding 121">
            <a:extLst>
              <a:ext uri="{FF2B5EF4-FFF2-40B4-BE49-F238E27FC236}">
                <a16:creationId xmlns:a16="http://schemas.microsoft.com/office/drawing/2014/main" id="{6E12F5BE-5DC1-4300-A235-DFC7101B10D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07772130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4" name="Groep 39"/>
          <p:cNvGrpSpPr>
            <a:grpSpLocks/>
          </p:cNvGrpSpPr>
          <p:nvPr/>
        </p:nvGrpSpPr>
        <p:grpSpPr bwMode="auto">
          <a:xfrm>
            <a:off x="107950" y="261938"/>
            <a:ext cx="8928100" cy="6480175"/>
            <a:chOff x="107950" y="188913"/>
            <a:chExt cx="8928100" cy="6480175"/>
          </a:xfrm>
        </p:grpSpPr>
        <p:sp>
          <p:nvSpPr>
            <p:cNvPr id="1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Oorzaken ondervoeding</a:t>
              </a:r>
            </a:p>
          </p:txBody>
        </p:sp>
        <p:sp>
          <p:nvSpPr>
            <p:cNvPr id="1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127" name="Afgeronde rechthoek 45">
              <a:hlinkClick r:id="rId4" action="ppaction://hlinksldjump"/>
            </p:cNvPr>
            <p:cNvSpPr/>
            <p:nvPr/>
          </p:nvSpPr>
          <p:spPr bwMode="auto">
            <a:xfrm>
              <a:off x="107950" y="2420938"/>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1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1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1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13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1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1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1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1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1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1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1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1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1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pic>
        <p:nvPicPr>
          <p:cNvPr id="111" name="Afbeelding 110">
            <a:extLst>
              <a:ext uri="{FF2B5EF4-FFF2-40B4-BE49-F238E27FC236}">
                <a16:creationId xmlns:a16="http://schemas.microsoft.com/office/drawing/2014/main" id="{52760169-75EA-4C3C-A21C-88D559F1420F}"/>
              </a:ext>
            </a:extLst>
          </p:cNvPr>
          <p:cNvPicPr>
            <a:picLocks noChangeAspect="1"/>
          </p:cNvPicPr>
          <p:nvPr/>
        </p:nvPicPr>
        <p:blipFill>
          <a:blip r:embed="rId17"/>
          <a:stretch>
            <a:fillRect/>
          </a:stretch>
        </p:blipFill>
        <p:spPr>
          <a:xfrm>
            <a:off x="4052494" y="1391270"/>
            <a:ext cx="4891614" cy="5350843"/>
          </a:xfrm>
          <a:prstGeom prst="rect">
            <a:avLst/>
          </a:prstGeom>
        </p:spPr>
      </p:pic>
      <p:sp>
        <p:nvSpPr>
          <p:cNvPr id="123" name="Tijdelijke aanduiding voor inhoud 2">
            <a:extLst>
              <a:ext uri="{FF2B5EF4-FFF2-40B4-BE49-F238E27FC236}">
                <a16:creationId xmlns:a16="http://schemas.microsoft.com/office/drawing/2014/main" id="{1D714DE4-2EC1-41AC-95D7-173667B1BA3F}"/>
              </a:ext>
            </a:extLst>
          </p:cNvPr>
          <p:cNvSpPr txBox="1">
            <a:spLocks/>
          </p:cNvSpPr>
          <p:nvPr/>
        </p:nvSpPr>
        <p:spPr>
          <a:xfrm>
            <a:off x="1979712" y="1825625"/>
            <a:ext cx="1946829"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err="1">
                <a:latin typeface="Arial" panose="020B0604020202020204" pitchFamily="34" charset="0"/>
                <a:ea typeface="Open Sans" panose="020B0606030504020204" pitchFamily="34" charset="0"/>
                <a:cs typeface="Arial" panose="020B0604020202020204" pitchFamily="34" charset="0"/>
              </a:rPr>
              <a:t>DoMAP</a:t>
            </a:r>
            <a:r>
              <a:rPr lang="en-US" sz="1800" dirty="0">
                <a:latin typeface="Arial" panose="020B0604020202020204" pitchFamily="34" charset="0"/>
                <a:ea typeface="Open Sans" panose="020B0606030504020204" pitchFamily="34" charset="0"/>
                <a:cs typeface="Arial" panose="020B0604020202020204" pitchFamily="34" charset="0"/>
              </a:rPr>
              <a:t>-model</a:t>
            </a:r>
          </a:p>
          <a:p>
            <a:pPr marL="0" indent="0">
              <a:buFont typeface="Arial" panose="020B0604020202020204" pitchFamily="34" charset="0"/>
              <a:buNone/>
            </a:pPr>
            <a:endParaRPr lang="en-US" sz="1800" dirty="0">
              <a:latin typeface="Arial" panose="020B0604020202020204" pitchFamily="34" charset="0"/>
              <a:ea typeface="Open Sans" panose="020B0606030504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ea typeface="Open Sans" panose="020B0606030504020204" pitchFamily="34" charset="0"/>
                <a:cs typeface="Arial" panose="020B0604020202020204" pitchFamily="34" charset="0"/>
              </a:rPr>
              <a:t>Determinants of Malnutrition in Aged Persons</a:t>
            </a:r>
          </a:p>
          <a:p>
            <a:pPr marL="0" indent="0">
              <a:buFont typeface="Arial" panose="020B0604020202020204" pitchFamily="34" charset="0"/>
              <a:buNone/>
            </a:pPr>
            <a:endParaRPr lang="en-US" sz="1800" dirty="0">
              <a:latin typeface="Arial" panose="020B0604020202020204" pitchFamily="34" charset="0"/>
              <a:ea typeface="Open Sans" panose="020B0606030504020204" pitchFamily="34" charset="0"/>
              <a:cs typeface="Arial" panose="020B0604020202020204" pitchFamily="34" charset="0"/>
            </a:endParaRPr>
          </a:p>
          <a:p>
            <a:pPr marL="0" indent="0">
              <a:buFont typeface="Arial" panose="020B0604020202020204" pitchFamily="34" charset="0"/>
              <a:buNone/>
            </a:pPr>
            <a:r>
              <a:rPr lang="en-US" sz="1800" i="1" dirty="0" err="1">
                <a:latin typeface="Arial" panose="020B0604020202020204" pitchFamily="34" charset="0"/>
                <a:ea typeface="Open Sans" panose="020B0606030504020204" pitchFamily="34" charset="0"/>
                <a:cs typeface="Arial" panose="020B0604020202020204" pitchFamily="34" charset="0"/>
              </a:rPr>
              <a:t>Oorzaken</a:t>
            </a:r>
            <a:r>
              <a:rPr lang="en-US" sz="1800" i="1" dirty="0">
                <a:latin typeface="Arial" panose="020B0604020202020204" pitchFamily="34" charset="0"/>
                <a:ea typeface="Open Sans" panose="020B0606030504020204" pitchFamily="34" charset="0"/>
                <a:cs typeface="Arial" panose="020B0604020202020204" pitchFamily="34" charset="0"/>
              </a:rPr>
              <a:t> van Ondervoeding </a:t>
            </a:r>
            <a:r>
              <a:rPr lang="en-US" sz="1800" i="1" dirty="0" err="1">
                <a:latin typeface="Arial" panose="020B0604020202020204" pitchFamily="34" charset="0"/>
                <a:ea typeface="Open Sans" panose="020B0606030504020204" pitchFamily="34" charset="0"/>
                <a:cs typeface="Arial" panose="020B0604020202020204" pitchFamily="34" charset="0"/>
              </a:rPr>
              <a:t>bij</a:t>
            </a:r>
            <a:r>
              <a:rPr lang="en-US" sz="1800" i="1" dirty="0">
                <a:latin typeface="Arial" panose="020B0604020202020204" pitchFamily="34" charset="0"/>
                <a:ea typeface="Open Sans" panose="020B0606030504020204" pitchFamily="34" charset="0"/>
                <a:cs typeface="Arial" panose="020B0604020202020204" pitchFamily="34" charset="0"/>
              </a:rPr>
              <a:t> </a:t>
            </a:r>
            <a:r>
              <a:rPr lang="en-US" sz="1800" i="1" dirty="0" err="1">
                <a:latin typeface="Arial" panose="020B0604020202020204" pitchFamily="34" charset="0"/>
                <a:ea typeface="Open Sans" panose="020B0606030504020204" pitchFamily="34" charset="0"/>
                <a:cs typeface="Arial" panose="020B0604020202020204" pitchFamily="34" charset="0"/>
              </a:rPr>
              <a:t>ouderen</a:t>
            </a:r>
            <a:endParaRPr lang="nl-NL" sz="1800" i="1" dirty="0">
              <a:latin typeface="Arial" panose="020B0604020202020204" pitchFamily="34" charset="0"/>
              <a:ea typeface="Open Sans" panose="020B0606030504020204" pitchFamily="34" charset="0"/>
              <a:cs typeface="Arial" panose="020B0604020202020204" pitchFamily="34" charset="0"/>
            </a:endParaRPr>
          </a:p>
        </p:txBody>
      </p:sp>
      <p:sp>
        <p:nvSpPr>
          <p:cNvPr id="24" name="Rechthoek: afgeronde hoeken 23">
            <a:extLst>
              <a:ext uri="{FF2B5EF4-FFF2-40B4-BE49-F238E27FC236}">
                <a16:creationId xmlns:a16="http://schemas.microsoft.com/office/drawing/2014/main" id="{D1423570-5165-4458-BDD3-8A55EF9A914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5" name="Afbeelding 24">
            <a:extLst>
              <a:ext uri="{FF2B5EF4-FFF2-40B4-BE49-F238E27FC236}">
                <a16:creationId xmlns:a16="http://schemas.microsoft.com/office/drawing/2014/main" id="{7F7683A2-6288-40E0-9F26-3078AF7C985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79994196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grpSp>
        <p:nvGrpSpPr>
          <p:cNvPr id="30725" name="Groep 39"/>
          <p:cNvGrpSpPr>
            <a:grpSpLocks/>
          </p:cNvGrpSpPr>
          <p:nvPr/>
        </p:nvGrpSpPr>
        <p:grpSpPr bwMode="auto">
          <a:xfrm>
            <a:off x="2195513" y="1700213"/>
            <a:ext cx="6480175" cy="4484687"/>
            <a:chOff x="2195513" y="1896641"/>
            <a:chExt cx="6480175" cy="4484687"/>
          </a:xfrm>
        </p:grpSpPr>
        <p:sp>
          <p:nvSpPr>
            <p:cNvPr id="27" name="Afgeronde rechthoek 18"/>
            <p:cNvSpPr/>
            <p:nvPr/>
          </p:nvSpPr>
          <p:spPr bwMode="auto">
            <a:xfrm>
              <a:off x="6659563" y="2390353"/>
              <a:ext cx="1466850" cy="73025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Verergering onderliggende ziekten</a:t>
              </a:r>
            </a:p>
          </p:txBody>
        </p:sp>
        <p:sp>
          <p:nvSpPr>
            <p:cNvPr id="28" name="Afgeronde rechthoek 19"/>
            <p:cNvSpPr/>
            <p:nvPr/>
          </p:nvSpPr>
          <p:spPr bwMode="auto">
            <a:xfrm>
              <a:off x="6804025" y="3480966"/>
              <a:ext cx="1871663" cy="1223962"/>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Afname </a:t>
              </a:r>
              <a:r>
                <a:rPr lang="nl-NL" sz="1400" dirty="0">
                  <a:solidFill>
                    <a:schemeClr val="tx1"/>
                  </a:solidFill>
                  <a:latin typeface="Arial" pitchFamily="34" charset="0"/>
                  <a:cs typeface="Arial" pitchFamily="34" charset="0"/>
                  <a:hlinkClick r:id="rId3" action="ppaction://hlinksldjump"/>
                </a:rPr>
                <a:t>kwaliteit van leven </a:t>
              </a:r>
              <a:r>
                <a:rPr lang="nl-NL" sz="1400" dirty="0">
                  <a:solidFill>
                    <a:schemeClr val="tx1"/>
                  </a:solidFill>
                  <a:latin typeface="Arial" pitchFamily="34" charset="0"/>
                  <a:cs typeface="Arial" pitchFamily="34" charset="0"/>
                </a:rPr>
                <a:t>(onder andere door uitputting en lusteloosheid)</a:t>
              </a:r>
              <a:endParaRPr lang="nl-NL" sz="1400" b="1" dirty="0">
                <a:solidFill>
                  <a:schemeClr val="tx1"/>
                </a:solidFill>
                <a:latin typeface="Arial" pitchFamily="34" charset="0"/>
                <a:cs typeface="Arial" pitchFamily="34" charset="0"/>
              </a:endParaRPr>
            </a:p>
          </p:txBody>
        </p:sp>
        <p:sp>
          <p:nvSpPr>
            <p:cNvPr id="29" name="Afgeronde rechthoek 20"/>
            <p:cNvSpPr/>
            <p:nvPr/>
          </p:nvSpPr>
          <p:spPr bwMode="auto">
            <a:xfrm>
              <a:off x="4614863" y="1896641"/>
              <a:ext cx="1468437" cy="955675"/>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Meer kans op complicaties</a:t>
              </a:r>
            </a:p>
          </p:txBody>
        </p:sp>
        <p:sp>
          <p:nvSpPr>
            <p:cNvPr id="30" name="Afgeronde rechthoek 21"/>
            <p:cNvSpPr/>
            <p:nvPr/>
          </p:nvSpPr>
          <p:spPr bwMode="auto">
            <a:xfrm>
              <a:off x="4643438" y="5425653"/>
              <a:ext cx="1512887" cy="955675"/>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rgbClr val="FF0000"/>
                  </a:solidFill>
                  <a:latin typeface="Arial" pitchFamily="34" charset="0"/>
                  <a:cs typeface="Arial" pitchFamily="34" charset="0"/>
                  <a:hlinkClick r:id="rId4" action="ppaction://hlinksldjump"/>
                </a:rPr>
                <a:t>Multimorbiditeit</a:t>
              </a:r>
              <a:endParaRPr lang="nl-NL" sz="1400" dirty="0">
                <a:solidFill>
                  <a:srgbClr val="FF0000"/>
                </a:solidFill>
                <a:latin typeface="Arial" pitchFamily="34" charset="0"/>
                <a:cs typeface="Arial" pitchFamily="34" charset="0"/>
              </a:endParaRPr>
            </a:p>
          </p:txBody>
        </p:sp>
        <p:sp>
          <p:nvSpPr>
            <p:cNvPr id="31" name="Afgeronde rechthoek 22"/>
            <p:cNvSpPr/>
            <p:nvPr/>
          </p:nvSpPr>
          <p:spPr bwMode="auto">
            <a:xfrm>
              <a:off x="2195513" y="5065291"/>
              <a:ext cx="2233612" cy="1196975"/>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Meer kans op infecties (door verminderde darmwerking en verlaagde weerstand)</a:t>
              </a:r>
            </a:p>
          </p:txBody>
        </p:sp>
        <p:sp>
          <p:nvSpPr>
            <p:cNvPr id="37" name="Afgeronde rechthoek 23"/>
            <p:cNvSpPr/>
            <p:nvPr/>
          </p:nvSpPr>
          <p:spPr bwMode="auto">
            <a:xfrm>
              <a:off x="2195513" y="3565103"/>
              <a:ext cx="1692275" cy="1068388"/>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nl-NL" sz="1400" dirty="0">
                  <a:solidFill>
                    <a:schemeClr val="tx1"/>
                  </a:solidFill>
                  <a:latin typeface="Arial" pitchFamily="34" charset="0"/>
                  <a:cs typeface="Arial" pitchFamily="34" charset="0"/>
                </a:rPr>
                <a:t>Verminderde wondgenezing / grotere kans op </a:t>
              </a:r>
              <a:r>
                <a:rPr lang="nl-NL" sz="1400" dirty="0">
                  <a:solidFill>
                    <a:schemeClr val="tx1"/>
                  </a:solidFill>
                  <a:latin typeface="Arial" pitchFamily="34" charset="0"/>
                  <a:cs typeface="Arial" pitchFamily="34" charset="0"/>
                  <a:hlinkClick r:id="rId5" action="ppaction://hlinksldjump"/>
                </a:rPr>
                <a:t>decubitus</a:t>
              </a:r>
              <a:endParaRPr lang="nl-NL" sz="1400" dirty="0">
                <a:solidFill>
                  <a:schemeClr val="tx1"/>
                </a:solidFill>
                <a:latin typeface="Arial" pitchFamily="34" charset="0"/>
                <a:cs typeface="Arial" pitchFamily="34" charset="0"/>
              </a:endParaRPr>
            </a:p>
          </p:txBody>
        </p:sp>
        <p:sp>
          <p:nvSpPr>
            <p:cNvPr id="38" name="Afgeronde rechthoek 25"/>
            <p:cNvSpPr/>
            <p:nvPr/>
          </p:nvSpPr>
          <p:spPr bwMode="auto">
            <a:xfrm>
              <a:off x="2771775" y="2401466"/>
              <a:ext cx="1416050" cy="792162"/>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Meer  sterftegevallen</a:t>
              </a:r>
            </a:p>
          </p:txBody>
        </p:sp>
        <p:sp>
          <p:nvSpPr>
            <p:cNvPr id="39" name="Afgeronde rechthoek 26"/>
            <p:cNvSpPr/>
            <p:nvPr/>
          </p:nvSpPr>
          <p:spPr bwMode="auto">
            <a:xfrm>
              <a:off x="4787900" y="3553991"/>
              <a:ext cx="1223963" cy="1039812"/>
            </a:xfrm>
            <a:prstGeom prst="roundRect">
              <a:avLst/>
            </a:prstGeom>
            <a:solidFill>
              <a:srgbClr val="55CB6B"/>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600" b="1" dirty="0">
                  <a:solidFill>
                    <a:schemeClr val="bg1"/>
                  </a:solidFill>
                  <a:latin typeface="Arial" pitchFamily="34" charset="0"/>
                  <a:cs typeface="Arial" pitchFamily="34" charset="0"/>
                </a:rPr>
                <a:t>Gevolgen</a:t>
              </a:r>
            </a:p>
          </p:txBody>
        </p:sp>
        <p:cxnSp>
          <p:nvCxnSpPr>
            <p:cNvPr id="40" name="Rechte verbindingslijn met pijl 39"/>
            <p:cNvCxnSpPr/>
            <p:nvPr/>
          </p:nvCxnSpPr>
          <p:spPr bwMode="auto">
            <a:xfrm rot="16200000" flipV="1">
              <a:off x="4427538" y="3193628"/>
              <a:ext cx="287338" cy="28733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p:nvPr/>
          </p:nvCxnSpPr>
          <p:spPr bwMode="auto">
            <a:xfrm flipV="1">
              <a:off x="6083300" y="3265066"/>
              <a:ext cx="288925" cy="215900"/>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bwMode="auto">
            <a:xfrm>
              <a:off x="6083300" y="4057228"/>
              <a:ext cx="504825" cy="1588"/>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bwMode="auto">
            <a:xfrm rot="16200000" flipH="1">
              <a:off x="6084094" y="4632697"/>
              <a:ext cx="287337" cy="288925"/>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p:cNvCxnSpPr/>
            <p:nvPr/>
          </p:nvCxnSpPr>
          <p:spPr bwMode="auto">
            <a:xfrm rot="5400000">
              <a:off x="5112544" y="4956547"/>
              <a:ext cx="504825" cy="158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1" name="Rechte verbindingslijn met pijl 60"/>
            <p:cNvCxnSpPr/>
            <p:nvPr/>
          </p:nvCxnSpPr>
          <p:spPr bwMode="auto">
            <a:xfrm rot="10800000" flipV="1">
              <a:off x="4283075" y="4633491"/>
              <a:ext cx="433388" cy="28733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2" name="Rechte verbindingslijn met pijl 61"/>
            <p:cNvCxnSpPr/>
            <p:nvPr/>
          </p:nvCxnSpPr>
          <p:spPr bwMode="auto">
            <a:xfrm rot="10800000">
              <a:off x="4067175" y="4055641"/>
              <a:ext cx="576263" cy="158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3" name="Rechte verbindingslijn met pijl 62"/>
            <p:cNvCxnSpPr/>
            <p:nvPr/>
          </p:nvCxnSpPr>
          <p:spPr bwMode="auto">
            <a:xfrm rot="5400000" flipH="1" flipV="1">
              <a:off x="5184776" y="3228553"/>
              <a:ext cx="360362" cy="158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sp>
          <p:nvSpPr>
            <p:cNvPr id="64" name="Afgeronde rechthoek 49"/>
            <p:cNvSpPr/>
            <p:nvPr/>
          </p:nvSpPr>
          <p:spPr bwMode="auto">
            <a:xfrm>
              <a:off x="6443663" y="5157366"/>
              <a:ext cx="1466850" cy="955675"/>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Afname gewicht spiermassa: afname ADL</a:t>
              </a:r>
            </a:p>
          </p:txBody>
        </p:sp>
      </p:grpSp>
      <p:grpSp>
        <p:nvGrpSpPr>
          <p:cNvPr id="68" name="Groep 39"/>
          <p:cNvGrpSpPr>
            <a:grpSpLocks/>
          </p:cNvGrpSpPr>
          <p:nvPr/>
        </p:nvGrpSpPr>
        <p:grpSpPr bwMode="auto">
          <a:xfrm>
            <a:off x="107950" y="261938"/>
            <a:ext cx="8928100" cy="6480175"/>
            <a:chOff x="107950" y="188913"/>
            <a:chExt cx="8928100" cy="6480175"/>
          </a:xfrm>
        </p:grpSpPr>
        <p:sp>
          <p:nvSpPr>
            <p:cNvPr id="6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Gevolgen van ondervoeding</a:t>
              </a:r>
            </a:p>
          </p:txBody>
        </p:sp>
        <p:sp>
          <p:nvSpPr>
            <p:cNvPr id="70"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71"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72"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73"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74"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75" name="Afgeronde rechthoek 49">
              <a:hlinkClick r:id="rId11"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76"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77"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78"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79" name="Afgeronde rechthoek 53">
              <a:hlinkClick r:id="rId15" action="ppaction://hlinksldjump"/>
            </p:cNvPr>
            <p:cNvSpPr/>
            <p:nvPr/>
          </p:nvSpPr>
          <p:spPr bwMode="auto">
            <a:xfrm>
              <a:off x="539750" y="278130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80"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81"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82" name="Afgeronde rechthoek 56">
              <a:hlinkClick r:id="rId17"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83"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84"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DAEA445-87C8-445C-B871-601D2820476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4E29123A-2432-479D-96C1-BF593F109B2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3277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68" name="Tekstvak 67"/>
          <p:cNvSpPr txBox="1"/>
          <p:nvPr/>
        </p:nvSpPr>
        <p:spPr>
          <a:xfrm>
            <a:off x="2267744" y="1716088"/>
            <a:ext cx="3240087" cy="4816703"/>
          </a:xfrm>
          <a:prstGeom prst="rect">
            <a:avLst/>
          </a:prstGeom>
          <a:noFill/>
        </p:spPr>
        <p:txBody>
          <a:bodyPr>
            <a:spAutoFit/>
          </a:bodyPr>
          <a:lstStyle/>
          <a:p>
            <a:pPr marL="182563" indent="-182563" eaLnBrk="1" hangingPunct="1">
              <a:spcAft>
                <a:spcPts val="600"/>
              </a:spcAft>
              <a:buFont typeface="Arial" pitchFamily="34" charset="0"/>
              <a:buChar char="•"/>
              <a:defRPr/>
            </a:pPr>
            <a:r>
              <a:rPr lang="nl-NL" dirty="0">
                <a:latin typeface="Arial" charset="0"/>
              </a:rPr>
              <a:t>Mager uiterlijk</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hlinkClick r:id="rId3" action="ppaction://hlinksldjump"/>
              </a:rPr>
              <a:t>Spieratrofie</a:t>
            </a:r>
            <a:endParaRPr lang="nl-NL" dirty="0">
              <a:latin typeface="Arial" charset="0"/>
            </a:endParaRP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Dof en futloos haar</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Slechte eetlust</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Losse huid door weinig onderhuids vet</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Droge, schilferige en weinig elastische huid</a:t>
            </a:r>
          </a:p>
          <a:p>
            <a:pPr eaLnBrk="1" hangingPunct="1">
              <a:defRPr/>
            </a:pPr>
            <a:endParaRPr lang="nl-NL" dirty="0">
              <a:latin typeface="Arial" charset="0"/>
            </a:endParaRPr>
          </a:p>
        </p:txBody>
      </p:sp>
      <p:sp>
        <p:nvSpPr>
          <p:cNvPr id="69" name="Tekstvak 68"/>
          <p:cNvSpPr txBox="1"/>
          <p:nvPr/>
        </p:nvSpPr>
        <p:spPr>
          <a:xfrm>
            <a:off x="5507831" y="1677415"/>
            <a:ext cx="3240087" cy="5724644"/>
          </a:xfrm>
          <a:prstGeom prst="rect">
            <a:avLst/>
          </a:prstGeom>
          <a:noFill/>
        </p:spPr>
        <p:txBody>
          <a:bodyPr>
            <a:spAutoFit/>
          </a:bodyPr>
          <a:lstStyle/>
          <a:p>
            <a:pPr marL="182563" indent="-182563" eaLnBrk="1" hangingPunct="1">
              <a:spcAft>
                <a:spcPts val="600"/>
              </a:spcAft>
              <a:buFont typeface="Arial" pitchFamily="34" charset="0"/>
              <a:buChar char="•"/>
              <a:defRPr/>
            </a:pPr>
            <a:r>
              <a:rPr lang="nl-NL" dirty="0">
                <a:latin typeface="Arial" charset="0"/>
              </a:rPr>
              <a:t>Zwarte kringen onder ogen</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Algemene malaise, moeheid</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Gespannen huid door </a:t>
            </a:r>
            <a:r>
              <a:rPr lang="nl-NL" dirty="0">
                <a:latin typeface="Arial" charset="0"/>
                <a:hlinkClick r:id="rId4" action="ppaction://hlinksldjump"/>
              </a:rPr>
              <a:t>oedeem</a:t>
            </a:r>
            <a:endParaRPr lang="nl-NL" dirty="0">
              <a:latin typeface="Arial" charset="0"/>
            </a:endParaRP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Rode, warme of klamme huid (koorts)</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Koude, bleke huid en soms blauwe plekken</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Somber en/of lusteloos</a:t>
            </a:r>
          </a:p>
          <a:p>
            <a:pPr eaLnBrk="1" hangingPunct="1">
              <a:spcAft>
                <a:spcPts val="600"/>
              </a:spcAft>
              <a:defRPr/>
            </a:pPr>
            <a:endParaRPr lang="nl-NL" dirty="0">
              <a:latin typeface="Arial" charset="0"/>
            </a:endParaRPr>
          </a:p>
          <a:p>
            <a:pPr eaLnBrk="1" hangingPunct="1">
              <a:defRPr/>
            </a:pPr>
            <a:endParaRPr lang="nl-NL" dirty="0">
              <a:latin typeface="Arial" charset="0"/>
            </a:endParaRP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Symptomen van ondervoeding</a:t>
              </a:r>
            </a:p>
          </p:txBody>
        </p:sp>
        <p:sp>
          <p:nvSpPr>
            <p:cNvPr id="28" name="Afgeronde rechthoek 43">
              <a:hlinkClick r:id="rId5" action="ppaction://hlinksldjump"/>
            </p:cNvPr>
            <p:cNvSpPr/>
            <p:nvPr/>
          </p:nvSpPr>
          <p:spPr bwMode="auto">
            <a:xfrm>
              <a:off x="539750" y="31416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6" name="Rechthoek: afgeronde hoeken 45">
            <a:extLst>
              <a:ext uri="{FF2B5EF4-FFF2-40B4-BE49-F238E27FC236}">
                <a16:creationId xmlns:a16="http://schemas.microsoft.com/office/drawing/2014/main" id="{82A47B08-F9FF-4112-849B-07A4048BB2F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7" name="Afbeelding 46">
            <a:extLst>
              <a:ext uri="{FF2B5EF4-FFF2-40B4-BE49-F238E27FC236}">
                <a16:creationId xmlns:a16="http://schemas.microsoft.com/office/drawing/2014/main" id="{A6AECB03-8D60-41F5-A555-1AF72109AEC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36868"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36869" name="Tekstvak 26"/>
          <p:cNvSpPr txBox="1">
            <a:spLocks noChangeArrowheads="1"/>
          </p:cNvSpPr>
          <p:nvPr/>
        </p:nvSpPr>
        <p:spPr bwMode="auto">
          <a:xfrm>
            <a:off x="2411760" y="2033178"/>
            <a:ext cx="626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None/>
            </a:pPr>
            <a:r>
              <a:rPr lang="nl-NL" altLang="nl-NL" sz="1800" dirty="0">
                <a:latin typeface="Arial"/>
                <a:cs typeface="Arial"/>
              </a:rPr>
              <a:t>Kwetsbare en/of eenzame ouderen          </a:t>
            </a:r>
            <a:endParaRPr lang="nl-NL" altLang="nl-NL" sz="1800" dirty="0">
              <a:latin typeface="Arial" panose="020B0604020202020204" pitchFamily="34" charset="0"/>
            </a:endParaRPr>
          </a:p>
          <a:p>
            <a:pPr algn="just" eaLnBrk="1" hangingPunct="1">
              <a:spcBef>
                <a:spcPct val="0"/>
              </a:spcBef>
              <a:buFontTx/>
              <a:buNone/>
            </a:pPr>
            <a:endParaRPr lang="nl-NL" altLang="nl-NL" sz="1800" dirty="0">
              <a:latin typeface="Arial" panose="020B0604020202020204" pitchFamily="34" charset="0"/>
            </a:endParaRPr>
          </a:p>
          <a:p>
            <a:pPr algn="just" eaLnBrk="1" hangingPunct="1">
              <a:spcBef>
                <a:spcPct val="0"/>
              </a:spcBef>
              <a:buNone/>
            </a:pPr>
            <a:r>
              <a:rPr lang="nl-NL" altLang="nl-NL" sz="1800" dirty="0">
                <a:latin typeface="Arial"/>
                <a:cs typeface="Arial"/>
              </a:rPr>
              <a:t>Chronisch en/of ernstig zieke ouderen</a:t>
            </a:r>
            <a:endParaRPr lang="nl-NL" altLang="nl-NL" sz="1800" dirty="0">
              <a:latin typeface="Arial" panose="020B0604020202020204" pitchFamily="34" charset="0"/>
              <a:cs typeface="Arial"/>
            </a:endParaRPr>
          </a:p>
          <a:p>
            <a:pPr eaLnBrk="1" hangingPunct="1">
              <a:spcBef>
                <a:spcPct val="0"/>
              </a:spcBef>
              <a:buFontTx/>
              <a:buNone/>
            </a:pPr>
            <a:endParaRPr lang="nl-NL" altLang="nl-NL" sz="1800" dirty="0">
              <a:latin typeface="Arial" panose="020B0604020202020204" pitchFamily="34" charset="0"/>
            </a:endParaRPr>
          </a:p>
        </p:txBody>
      </p:sp>
      <p:pic>
        <p:nvPicPr>
          <p:cNvPr id="36871" name="Afbeelding 22" descr="Ouderen op een bankj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392487"/>
            <a:ext cx="50038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Risicogroepen</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6" action="ppaction://hlinksldjump"/>
            </p:cNvPr>
            <p:cNvSpPr/>
            <p:nvPr/>
          </p:nvSpPr>
          <p:spPr bwMode="auto">
            <a:xfrm>
              <a:off x="539750" y="3860800"/>
              <a:ext cx="1296988"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14"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6460D56-1DDB-4441-8ABA-0D203117993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58C5F094-BFD2-4E27-B600-EAA34427F4B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3891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24" name="Tekstvak 23"/>
          <p:cNvSpPr txBox="1"/>
          <p:nvPr/>
        </p:nvSpPr>
        <p:spPr bwMode="auto">
          <a:xfrm>
            <a:off x="2270194" y="1807160"/>
            <a:ext cx="5832475" cy="3123932"/>
          </a:xfrm>
          <a:prstGeom prst="rect">
            <a:avLst/>
          </a:prstGeom>
          <a:noFill/>
        </p:spPr>
        <p:txBody>
          <a:bodyPr>
            <a:spAutoFit/>
          </a:bodyPr>
          <a:lstStyle/>
          <a:p>
            <a:pPr eaLnBrk="1" hangingPunct="1">
              <a:spcAft>
                <a:spcPts val="600"/>
              </a:spcAft>
              <a:defRPr/>
            </a:pPr>
            <a:r>
              <a:rPr lang="nl-NL" dirty="0">
                <a:latin typeface="Arial" charset="0"/>
              </a:rPr>
              <a:t>Risicofactoren voor ondervoeding zijn in te delen in 3 groepen:</a:t>
            </a:r>
          </a:p>
          <a:p>
            <a:pPr eaLnBrk="1" hangingPunct="1">
              <a:spcAft>
                <a:spcPts val="600"/>
              </a:spcAft>
              <a:defRPr/>
            </a:pPr>
            <a:endParaRPr lang="nl-NL" dirty="0">
              <a:latin typeface="Arial" charset="0"/>
            </a:endParaRPr>
          </a:p>
          <a:p>
            <a:pPr eaLnBrk="1" hangingPunct="1">
              <a:spcAft>
                <a:spcPts val="600"/>
              </a:spcAft>
              <a:defRPr/>
            </a:pPr>
            <a:r>
              <a:rPr lang="nl-NL" dirty="0">
                <a:latin typeface="Arial" charset="0"/>
              </a:rPr>
              <a:t>1. Beperkte voedingsinname </a:t>
            </a:r>
          </a:p>
          <a:p>
            <a:pPr marL="342900" indent="-342900" eaLnBrk="1" hangingPunct="1">
              <a:spcAft>
                <a:spcPts val="600"/>
              </a:spcAft>
              <a:buAutoNum type="arabicPeriod"/>
              <a:defRPr/>
            </a:pPr>
            <a:endParaRPr lang="nl-NL" dirty="0">
              <a:latin typeface="Arial" charset="0"/>
            </a:endParaRPr>
          </a:p>
          <a:p>
            <a:pPr marL="179388" indent="-179388" eaLnBrk="1" hangingPunct="1">
              <a:spcAft>
                <a:spcPts val="600"/>
              </a:spcAft>
              <a:defRPr/>
            </a:pPr>
            <a:r>
              <a:rPr lang="nl-NL" dirty="0">
                <a:latin typeface="Arial" charset="0"/>
              </a:rPr>
              <a:t>2. Verhoogde behoefte aan energie en voedingsstoffen</a:t>
            </a:r>
          </a:p>
          <a:p>
            <a:pPr marL="179388" indent="-179388" eaLnBrk="1" hangingPunct="1">
              <a:spcAft>
                <a:spcPts val="600"/>
              </a:spcAft>
              <a:defRPr/>
            </a:pPr>
            <a:endParaRPr lang="nl-NL" dirty="0">
              <a:latin typeface="Arial" charset="0"/>
            </a:endParaRPr>
          </a:p>
          <a:p>
            <a:pPr marL="179388" indent="-179388" eaLnBrk="1" hangingPunct="1">
              <a:spcAft>
                <a:spcPts val="600"/>
              </a:spcAft>
              <a:defRPr/>
            </a:pPr>
            <a:r>
              <a:rPr lang="nl-NL" dirty="0">
                <a:latin typeface="Arial" charset="0"/>
              </a:rPr>
              <a:t>3. Verlies aan voedingsstoffen </a:t>
            </a:r>
          </a:p>
          <a:p>
            <a:pPr marL="177800" indent="-177800" eaLnBrk="1" hangingPunct="1">
              <a:spcAft>
                <a:spcPts val="600"/>
              </a:spcAft>
              <a:defRPr/>
            </a:pPr>
            <a:endParaRPr lang="nl-NL" dirty="0">
              <a:latin typeface="Arial" charset="0"/>
            </a:endParaRPr>
          </a:p>
        </p:txBody>
      </p:sp>
      <p:sp>
        <p:nvSpPr>
          <p:cNvPr id="26" name="PIJL-LINKS 22">
            <a:hlinkClick r:id="rId3" action="ppaction://hlinksldjump"/>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38920"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4</a:t>
            </a:r>
          </a:p>
        </p:txBody>
      </p:sp>
      <p:sp>
        <p:nvSpPr>
          <p:cNvPr id="29" name="Rounded Rectangle 24"/>
          <p:cNvSpPr/>
          <p:nvPr/>
        </p:nvSpPr>
        <p:spPr bwMode="auto">
          <a:xfrm>
            <a:off x="5940152" y="4958336"/>
            <a:ext cx="2376487" cy="1368425"/>
          </a:xfrm>
          <a:prstGeom prst="roundRect">
            <a:avLst/>
          </a:prstGeom>
          <a:solidFill>
            <a:schemeClr val="bg1"/>
          </a:solidFill>
          <a:ln w="317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Kijk voor bijbehorende factoren op de volgende pagina’s</a:t>
            </a:r>
          </a:p>
        </p:txBody>
      </p:sp>
      <p:grpSp>
        <p:nvGrpSpPr>
          <p:cNvPr id="30" name="Groep 39"/>
          <p:cNvGrpSpPr>
            <a:grpSpLocks/>
          </p:cNvGrpSpPr>
          <p:nvPr/>
        </p:nvGrpSpPr>
        <p:grpSpPr bwMode="auto">
          <a:xfrm>
            <a:off x="107950" y="261938"/>
            <a:ext cx="8928100" cy="6480175"/>
            <a:chOff x="107950" y="188913"/>
            <a:chExt cx="8928100" cy="6480175"/>
          </a:xfrm>
        </p:grpSpPr>
        <p:sp>
          <p:nvSpPr>
            <p:cNvPr id="31"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Risicofactoren</a:t>
              </a:r>
            </a:p>
          </p:txBody>
        </p:sp>
        <p:sp>
          <p:nvSpPr>
            <p:cNvPr id="32"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3"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4"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5"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6"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7"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8"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9"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0"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1"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2"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5" name="Afgeronde rechthoek 55">
              <a:hlinkClick r:id="rId6" action="ppaction://hlinksldjump"/>
            </p:cNvPr>
            <p:cNvSpPr/>
            <p:nvPr/>
          </p:nvSpPr>
          <p:spPr bwMode="auto">
            <a:xfrm>
              <a:off x="539750" y="42211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8" name="Rechthoek: afgeronde hoeken 27">
            <a:extLst>
              <a:ext uri="{FF2B5EF4-FFF2-40B4-BE49-F238E27FC236}">
                <a16:creationId xmlns:a16="http://schemas.microsoft.com/office/drawing/2014/main" id="{D47A8716-9842-47C6-8914-3DF0A46B312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C8A79A76-EEB3-4CA3-B646-C37DBB2270B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ep 42"/>
          <p:cNvGrpSpPr>
            <a:grpSpLocks/>
          </p:cNvGrpSpPr>
          <p:nvPr/>
        </p:nvGrpSpPr>
        <p:grpSpPr bwMode="auto">
          <a:xfrm>
            <a:off x="2159398" y="1484313"/>
            <a:ext cx="6334918" cy="4922877"/>
            <a:chOff x="2267744" y="1530237"/>
            <a:chExt cx="6336424" cy="4921886"/>
          </a:xfrm>
        </p:grpSpPr>
        <p:sp>
          <p:nvSpPr>
            <p:cNvPr id="3096" name="Tekstvak 20"/>
            <p:cNvSpPr txBox="1">
              <a:spLocks noChangeArrowheads="1"/>
            </p:cNvSpPr>
            <p:nvPr/>
          </p:nvSpPr>
          <p:spPr bwMode="auto">
            <a:xfrm>
              <a:off x="2267744" y="1530237"/>
              <a:ext cx="6336424" cy="1477031"/>
            </a:xfrm>
            <a:prstGeom prst="rect">
              <a:avLst/>
            </a:prstGeom>
            <a:noFill/>
            <a:ln w="9525">
              <a:noFill/>
              <a:miter lim="800000"/>
              <a:headEnd/>
              <a:tailEnd/>
            </a:ln>
            <a:scene3d>
              <a:camera prst="orthographicFront"/>
              <a:lightRig rig="threePt" dir="t"/>
            </a:scene3d>
            <a:sp3d/>
          </p:spPr>
          <p:txBody>
            <a:bodyPr lIns="91440" tIns="45720" rIns="91440" bIns="45720" anchor="t">
              <a:spAutoFit/>
            </a:bodyPr>
            <a:lstStyle/>
            <a:p>
              <a:pPr eaLnBrk="1" hangingPunct="1">
                <a:defRPr/>
              </a:pPr>
              <a:r>
                <a:rPr lang="nl-NL" dirty="0">
                  <a:latin typeface="Arial"/>
                  <a:cs typeface="Arial"/>
                </a:rPr>
                <a:t>Welkom bij de module ondervoeding en risico op ondervoeding</a:t>
              </a:r>
            </a:p>
            <a:p>
              <a:pPr eaLnBrk="1" hangingPunct="1">
                <a:defRPr/>
              </a:pPr>
              <a:r>
                <a:rPr lang="nl-NL" dirty="0">
                  <a:latin typeface="Arial" charset="0"/>
                </a:rPr>
                <a:t>Je kunt zelf bepalen of je de module in een, twee of meerdere keren doorloopt. Succes met het doorlopen van de module!</a:t>
              </a:r>
            </a:p>
          </p:txBody>
        </p:sp>
        <p:sp>
          <p:nvSpPr>
            <p:cNvPr id="41" name="Afgeronde rechthoek 40"/>
            <p:cNvSpPr/>
            <p:nvPr/>
          </p:nvSpPr>
          <p:spPr>
            <a:xfrm>
              <a:off x="3238010" y="3355535"/>
              <a:ext cx="4609464" cy="3096588"/>
            </a:xfrm>
            <a:prstGeom prst="roundRect">
              <a:avLst/>
            </a:prstGeom>
            <a:noFill/>
            <a:ln w="31750">
              <a:solidFill>
                <a:schemeClr val="tx2">
                  <a:lumMod val="60000"/>
                  <a:lumOff val="4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spcAft>
                  <a:spcPts val="600"/>
                </a:spcAft>
                <a:defRPr/>
              </a:pPr>
              <a:r>
                <a:rPr lang="nl-NL" sz="1600" dirty="0">
                  <a:solidFill>
                    <a:schemeClr val="tx1"/>
                  </a:solidFill>
                  <a:latin typeface="Arial" pitchFamily="34" charset="0"/>
                  <a:cs typeface="Arial" pitchFamily="34" charset="0"/>
                </a:rPr>
                <a:t>Voor het doorlopen van de module:</a:t>
              </a:r>
            </a:p>
            <a:p>
              <a:pPr marL="177800" indent="-177800" eaLnBrk="1" hangingPunct="1">
                <a:spcAft>
                  <a:spcPts val="600"/>
                </a:spcAft>
                <a:buFont typeface="Arial" pitchFamily="34" charset="0"/>
                <a:buChar char="•"/>
                <a:defRPr/>
              </a:pPr>
              <a:r>
                <a:rPr lang="nl-NL" sz="1600" dirty="0">
                  <a:solidFill>
                    <a:schemeClr val="tx1"/>
                  </a:solidFill>
                  <a:latin typeface="Arial" pitchFamily="34" charset="0"/>
                  <a:cs typeface="Arial" pitchFamily="34" charset="0"/>
                </a:rPr>
                <a:t>Klik in het menu (links) op het onderwerp waar je meer over wilt weten</a:t>
              </a:r>
            </a:p>
            <a:p>
              <a:pPr marL="177800" indent="-177800" eaLnBrk="1" hangingPunct="1">
                <a:spcAft>
                  <a:spcPts val="600"/>
                </a:spcAft>
                <a:buFont typeface="Arial" pitchFamily="34" charset="0"/>
                <a:buChar char="•"/>
                <a:defRPr/>
              </a:pPr>
              <a:r>
                <a:rPr lang="nl-NL" sz="1600" dirty="0">
                  <a:solidFill>
                    <a:schemeClr val="tx1"/>
                  </a:solidFill>
                  <a:latin typeface="Arial" pitchFamily="34" charset="0"/>
                  <a:cs typeface="Arial" pitchFamily="34" charset="0"/>
                </a:rPr>
                <a:t>Het groen omrande vakje geeft aan in welk(e) hoofdstuk/paragraaf jij je bevindt </a:t>
              </a:r>
            </a:p>
            <a:p>
              <a:pPr marL="177800" indent="-177800" eaLnBrk="1" hangingPunct="1">
                <a:spcAft>
                  <a:spcPts val="600"/>
                </a:spcAft>
                <a:buFont typeface="Arial" pitchFamily="34" charset="0"/>
                <a:buChar char="•"/>
                <a:defRPr/>
              </a:pPr>
              <a:r>
                <a:rPr lang="nl-NL" sz="1600" dirty="0">
                  <a:solidFill>
                    <a:schemeClr val="tx1"/>
                  </a:solidFill>
                  <a:latin typeface="Arial"/>
                  <a:cs typeface="Arial"/>
                </a:rPr>
                <a:t>Klik op onderstreepte woorden voor meer uitleg</a:t>
              </a:r>
            </a:p>
            <a:p>
              <a:pPr marL="177800" indent="-177800" eaLnBrk="1" hangingPunct="1">
                <a:spcAft>
                  <a:spcPts val="600"/>
                </a:spcAft>
                <a:buFont typeface="Arial" pitchFamily="34" charset="0"/>
                <a:buChar char="•"/>
                <a:defRPr/>
              </a:pPr>
              <a:r>
                <a:rPr lang="nl-NL" sz="1600" dirty="0">
                  <a:solidFill>
                    <a:schemeClr val="tx1"/>
                  </a:solidFill>
                  <a:latin typeface="Arial" pitchFamily="34" charset="0"/>
                  <a:cs typeface="Arial" pitchFamily="34" charset="0"/>
                </a:rPr>
                <a:t>Klik op pijltje naar links om terug te gaan, klik op pijltje naar rechts om verder te gaan</a:t>
              </a:r>
            </a:p>
          </p:txBody>
        </p:sp>
      </p:grpSp>
      <p:sp>
        <p:nvSpPr>
          <p:cNvPr id="3093"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3</a:t>
            </a:r>
          </a:p>
        </p:txBody>
      </p:sp>
      <p:grpSp>
        <p:nvGrpSpPr>
          <p:cNvPr id="6150" name="Groep 39"/>
          <p:cNvGrpSpPr>
            <a:grpSpLocks/>
          </p:cNvGrpSpPr>
          <p:nvPr/>
        </p:nvGrpSpPr>
        <p:grpSpPr bwMode="auto">
          <a:xfrm>
            <a:off x="107950" y="261938"/>
            <a:ext cx="8928100" cy="6480175"/>
            <a:chOff x="107950" y="188913"/>
            <a:chExt cx="8928100" cy="6480175"/>
          </a:xfrm>
        </p:grpSpPr>
        <p:sp>
          <p:nvSpPr>
            <p:cNvPr id="4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Inleiding</a:t>
              </a:r>
            </a:p>
          </p:txBody>
        </p:sp>
        <p:sp>
          <p:nvSpPr>
            <p:cNvPr id="44"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46"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47"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8"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9"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50"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51"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52"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53" name="Afgeronde rechthoek 52">
              <a:hlinkClick r:id="rId11" action="ppaction://hlinksldjump"/>
            </p:cNvPr>
            <p:cNvSpPr/>
            <p:nvPr/>
          </p:nvSpPr>
          <p:spPr bwMode="auto">
            <a:xfrm>
              <a:off x="107950" y="1341438"/>
              <a:ext cx="1727200" cy="287337"/>
            </a:xfrm>
            <a:prstGeom prst="roundRect">
              <a:avLst/>
            </a:prstGeom>
            <a:solidFill>
              <a:srgbClr val="55CB6B"/>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54"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55"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56"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57"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58"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59"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60" name="PIJL-LINKS 59">
            <a:hlinkClick r:id="rId17" action="ppaction://hlinksldjump"/>
          </p:cNvPr>
          <p:cNvSpPr/>
          <p:nvPr/>
        </p:nvSpPr>
        <p:spPr>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25" name="PIJL-LINKS 38">
            <a:hlinkClick r:id="rId18" action="ppaction://hlinksldjump"/>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2" name="Rechthoek: afgeronde hoeken 1"/>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8" name="Afbeelding 27">
            <a:extLst>
              <a:ext uri="{FF2B5EF4-FFF2-40B4-BE49-F238E27FC236}">
                <a16:creationId xmlns:a16="http://schemas.microsoft.com/office/drawing/2014/main" id="{081233F1-C654-4210-BF1A-8AAED3E7D33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PIJL-LINKS 23">
            <a:hlinkClick r:id="rId3" action="ppaction://hlinksldjump"/>
          </p:cNvPr>
          <p:cNvSpPr/>
          <p:nvPr/>
        </p:nvSpPr>
        <p:spPr bwMode="auto">
          <a:xfrm rot="10800000">
            <a:off x="8459788" y="6526037"/>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4">
            <a:hlinkClick r:id="rId4" action="ppaction://hlinksldjump"/>
          </p:cNvPr>
          <p:cNvSpPr/>
          <p:nvPr/>
        </p:nvSpPr>
        <p:spPr bwMode="auto">
          <a:xfrm>
            <a:off x="2339975" y="6526037"/>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4096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4</a:t>
            </a:r>
          </a:p>
        </p:txBody>
      </p:sp>
      <p:sp>
        <p:nvSpPr>
          <p:cNvPr id="26" name="Tekstvak 25"/>
          <p:cNvSpPr txBox="1"/>
          <p:nvPr/>
        </p:nvSpPr>
        <p:spPr bwMode="auto">
          <a:xfrm>
            <a:off x="2178448" y="1423550"/>
            <a:ext cx="6264275" cy="5463034"/>
          </a:xfrm>
          <a:prstGeom prst="rect">
            <a:avLst/>
          </a:prstGeom>
          <a:noFill/>
        </p:spPr>
        <p:txBody>
          <a:bodyPr lIns="91440" tIns="45720" rIns="91440" bIns="45720" anchor="t">
            <a:spAutoFit/>
          </a:bodyPr>
          <a:lstStyle/>
          <a:p>
            <a:pPr marL="179070" indent="-179070" eaLnBrk="1" hangingPunct="1">
              <a:spcAft>
                <a:spcPts val="600"/>
              </a:spcAft>
              <a:buFont typeface="Arial" pitchFamily="34" charset="0"/>
              <a:buChar char="•"/>
              <a:defRPr/>
            </a:pPr>
            <a:r>
              <a:rPr lang="nl-NL" sz="1600" dirty="0">
                <a:latin typeface="Arial" charset="0"/>
              </a:rPr>
              <a:t>Kennistekort over goede voeding </a:t>
            </a:r>
            <a:endParaRPr lang="en-US"/>
          </a:p>
          <a:p>
            <a:pPr defTabSz="179388" eaLnBrk="1" hangingPunct="1">
              <a:spcAft>
                <a:spcPts val="600"/>
              </a:spcAft>
              <a:defRPr/>
            </a:pPr>
            <a:r>
              <a:rPr lang="nl-NL" sz="1600" dirty="0">
                <a:latin typeface="Arial" charset="0"/>
              </a:rPr>
              <a:t>	(slechte kwaliteit kant-en-klare maaltijden, weinig variatie in 	voeding in het algemeen)</a:t>
            </a:r>
          </a:p>
          <a:p>
            <a:pPr marL="179070" indent="-179070" eaLnBrk="1" hangingPunct="1">
              <a:spcAft>
                <a:spcPts val="600"/>
              </a:spcAft>
              <a:buFont typeface="Arial" pitchFamily="34" charset="0"/>
              <a:buChar char="•"/>
              <a:defRPr/>
            </a:pPr>
            <a:endParaRPr lang="nl-NL" sz="1600" dirty="0">
              <a:latin typeface="Arial" charset="0"/>
              <a:cs typeface="Arial" charset="0"/>
            </a:endParaRPr>
          </a:p>
          <a:p>
            <a:pPr marL="179070" indent="-179070" eaLnBrk="1" hangingPunct="1">
              <a:spcAft>
                <a:spcPts val="600"/>
              </a:spcAft>
              <a:buFont typeface="Arial" pitchFamily="34" charset="0"/>
              <a:buChar char="•"/>
              <a:defRPr/>
            </a:pPr>
            <a:r>
              <a:rPr lang="nl-NL" sz="1600" dirty="0">
                <a:latin typeface="Arial" charset="0"/>
              </a:rPr>
              <a:t>Lichamelijke handicaps</a:t>
            </a:r>
            <a:endParaRPr lang="nl-NL" sz="1600" dirty="0">
              <a:latin typeface="Arial" charset="0"/>
              <a:cs typeface="Arial" charset="0"/>
            </a:endParaRPr>
          </a:p>
          <a:p>
            <a:pPr marL="179070" indent="-179070" eaLnBrk="1" hangingPunct="1">
              <a:spcAft>
                <a:spcPts val="600"/>
              </a:spcAft>
              <a:buFont typeface="Arial" pitchFamily="34" charset="0"/>
              <a:buChar char="•"/>
              <a:defRPr/>
            </a:pPr>
            <a:endParaRPr lang="nl-NL" sz="1600" dirty="0">
              <a:latin typeface="Arial" charset="0"/>
              <a:cs typeface="Arial" charset="0"/>
            </a:endParaRPr>
          </a:p>
          <a:p>
            <a:pPr marL="179070" indent="-179070" eaLnBrk="1" hangingPunct="1">
              <a:spcAft>
                <a:spcPts val="600"/>
              </a:spcAft>
              <a:buFont typeface="Arial" pitchFamily="34" charset="0"/>
              <a:buChar char="•"/>
              <a:defRPr/>
            </a:pPr>
            <a:r>
              <a:rPr lang="nl-NL" sz="1600" dirty="0">
                <a:latin typeface="Arial" charset="0"/>
              </a:rPr>
              <a:t>Kauw- en slikproblemen (slecht passend gebit)</a:t>
            </a:r>
            <a:endParaRPr lang="nl-NL" sz="1600" dirty="0">
              <a:latin typeface="Arial" charset="0"/>
              <a:cs typeface="Arial" charset="0"/>
            </a:endParaRPr>
          </a:p>
          <a:p>
            <a:pPr marL="179070" indent="-179070" eaLnBrk="1" hangingPunct="1">
              <a:spcAft>
                <a:spcPts val="600"/>
              </a:spcAft>
              <a:buFont typeface="Arial" pitchFamily="34" charset="0"/>
              <a:buChar char="•"/>
              <a:defRPr/>
            </a:pPr>
            <a:endParaRPr lang="nl-NL" sz="1600" dirty="0">
              <a:latin typeface="Arial" charset="0"/>
              <a:cs typeface="Arial" charset="0"/>
            </a:endParaRPr>
          </a:p>
          <a:p>
            <a:pPr marL="179070" indent="-179070" eaLnBrk="1" hangingPunct="1">
              <a:spcAft>
                <a:spcPts val="600"/>
              </a:spcAft>
              <a:buFont typeface="Arial" pitchFamily="34" charset="0"/>
              <a:buChar char="•"/>
              <a:defRPr/>
            </a:pPr>
            <a:r>
              <a:rPr lang="nl-NL" sz="1600" dirty="0">
                <a:latin typeface="Arial"/>
                <a:cs typeface="Arial"/>
              </a:rPr>
              <a:t>Slechte eetlust, bijv. door: </a:t>
            </a:r>
            <a:endParaRPr lang="nl-NL" sz="1600" dirty="0">
              <a:latin typeface="Arial" charset="0"/>
              <a:cs typeface="Arial"/>
            </a:endParaRPr>
          </a:p>
          <a:p>
            <a:pPr marL="626745" lvl="1" indent="-169545" eaLnBrk="1" hangingPunct="1">
              <a:spcAft>
                <a:spcPts val="600"/>
              </a:spcAft>
              <a:buFont typeface="Arial" pitchFamily="34" charset="0"/>
              <a:buChar char="•"/>
              <a:defRPr/>
            </a:pPr>
            <a:r>
              <a:rPr lang="nl-NL" sz="1600" dirty="0">
                <a:latin typeface="Arial" charset="0"/>
              </a:rPr>
              <a:t>Eenzaamheid</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Angst </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Roken</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Depressiviteit </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Lusteloosheid</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Misselijkheid </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Psychosociale problemen</a:t>
            </a:r>
            <a:endParaRPr lang="nl-NL" sz="1600" dirty="0">
              <a:latin typeface="Arial" charset="0"/>
              <a:cs typeface="Arial" charset="0"/>
            </a:endParaRPr>
          </a:p>
          <a:p>
            <a:pPr eaLnBrk="1" hangingPunct="1">
              <a:defRPr/>
            </a:pPr>
            <a:endParaRPr lang="nl-NL" dirty="0">
              <a:latin typeface="Arial" charset="0"/>
            </a:endParaRPr>
          </a:p>
        </p:txBody>
      </p:sp>
      <p:sp>
        <p:nvSpPr>
          <p:cNvPr id="40968" name="Tekstvak 27"/>
          <p:cNvSpPr txBox="1">
            <a:spLocks noChangeArrowheads="1"/>
          </p:cNvSpPr>
          <p:nvPr/>
        </p:nvSpPr>
        <p:spPr bwMode="auto">
          <a:xfrm>
            <a:off x="5148064" y="3450421"/>
            <a:ext cx="329465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27063" indent="-1698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spcAft>
                <a:spcPts val="600"/>
              </a:spcAft>
              <a:buFont typeface="Arial" panose="020B0604020202020204" pitchFamily="34" charset="0"/>
              <a:buChar char="•"/>
            </a:pPr>
            <a:endParaRPr lang="nl-NL" altLang="nl-NL" sz="1600" dirty="0">
              <a:latin typeface="Arial" panose="020B0604020202020204" pitchFamily="34" charset="0"/>
            </a:endParaRPr>
          </a:p>
          <a:p>
            <a:pPr lvl="1" eaLnBrk="1" hangingPunct="1">
              <a:spcBef>
                <a:spcPct val="0"/>
              </a:spcBef>
              <a:spcAft>
                <a:spcPts val="600"/>
              </a:spcAft>
              <a:buFont typeface="Arial" panose="020B0604020202020204" pitchFamily="34" charset="0"/>
              <a:buChar char="•"/>
            </a:pPr>
            <a:endParaRPr lang="nl-NL" altLang="nl-NL" sz="1600" dirty="0">
              <a:latin typeface="Arial" panose="020B0604020202020204" pitchFamily="34" charset="0"/>
            </a:endParaRP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Pijn </a:t>
            </a: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Vermoeidheid </a:t>
            </a: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Ziekten</a:t>
            </a: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Slechte </a:t>
            </a:r>
            <a:r>
              <a:rPr lang="nl-NL" altLang="nl-NL" sz="1600" dirty="0">
                <a:latin typeface="Arial" panose="020B0604020202020204" pitchFamily="34" charset="0"/>
                <a:hlinkClick r:id="rId5" action="ppaction://hlinksldjump"/>
              </a:rPr>
              <a:t>maaltijdambiance</a:t>
            </a:r>
            <a:endParaRPr lang="nl-NL" altLang="nl-NL" sz="1600" dirty="0">
              <a:latin typeface="Arial" panose="020B0604020202020204" pitchFamily="34" charset="0"/>
            </a:endParaRP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Medicijngebruik (smaak- verandering, droge mond en vol gevoel)</a:t>
            </a: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Alcohol of drugsmisbruik</a:t>
            </a:r>
          </a:p>
          <a:p>
            <a:pPr lvl="1" eaLnBrk="1" hangingPunct="1">
              <a:spcBef>
                <a:spcPct val="0"/>
              </a:spcBef>
              <a:spcAft>
                <a:spcPts val="600"/>
              </a:spcAft>
              <a:buFont typeface="Arial" panose="020B0604020202020204" pitchFamily="34" charset="0"/>
              <a:buChar char="•"/>
            </a:pPr>
            <a:endParaRPr lang="nl-NL" altLang="nl-NL" sz="1600" dirty="0">
              <a:latin typeface="Arial" panose="020B0604020202020204" pitchFamily="34" charset="0"/>
            </a:endParaRPr>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Beperkte inname</a:t>
              </a:r>
            </a:p>
          </p:txBody>
        </p:sp>
        <p:sp>
          <p:nvSpPr>
            <p:cNvPr id="30"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4"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4" action="ppaction://hlinksldjump"/>
            </p:cNvPr>
            <p:cNvSpPr/>
            <p:nvPr/>
          </p:nvSpPr>
          <p:spPr bwMode="auto">
            <a:xfrm>
              <a:off x="539750" y="42211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F2FEEF37-DF9E-4FE0-90D2-B8D5BCB89F2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06ADD80D-03F7-41F0-98DF-14C0BE34418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PIJL-LINKS 2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43013"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4</a:t>
            </a:r>
          </a:p>
        </p:txBody>
      </p:sp>
      <p:sp>
        <p:nvSpPr>
          <p:cNvPr id="24" name="Tekstvak 23"/>
          <p:cNvSpPr txBox="1"/>
          <p:nvPr/>
        </p:nvSpPr>
        <p:spPr bwMode="auto">
          <a:xfrm>
            <a:off x="2268538" y="1844675"/>
            <a:ext cx="6264275" cy="4739759"/>
          </a:xfrm>
          <a:prstGeom prst="rect">
            <a:avLst/>
          </a:prstGeom>
          <a:noFill/>
        </p:spPr>
        <p:txBody>
          <a:bodyPr lIns="91440" tIns="45720" rIns="91440" bIns="45720" anchor="t">
            <a:spAutoFit/>
          </a:bodyPr>
          <a:lstStyle/>
          <a:p>
            <a:pPr eaLnBrk="1" hangingPunct="1">
              <a:spcAft>
                <a:spcPts val="600"/>
              </a:spcAft>
              <a:defRPr/>
            </a:pPr>
            <a:endParaRPr lang="nl-NL" dirty="0">
              <a:latin typeface="Arial" charset="0"/>
            </a:endParaRPr>
          </a:p>
          <a:p>
            <a:pPr marL="179070" indent="-179070" eaLnBrk="1" hangingPunct="1">
              <a:spcAft>
                <a:spcPts val="600"/>
              </a:spcAft>
              <a:buFont typeface="Arial" pitchFamily="34" charset="0"/>
              <a:buChar char="•"/>
              <a:defRPr/>
            </a:pPr>
            <a:r>
              <a:rPr lang="nl-NL" dirty="0">
                <a:latin typeface="Arial"/>
                <a:cs typeface="Arial"/>
              </a:rPr>
              <a:t>Verhoogde stofwisseling en/of energiebehoefte als gevolg van:</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Ziektes en aandoeningen (v.b. </a:t>
            </a:r>
            <a:r>
              <a:rPr lang="nl-NL" dirty="0">
                <a:latin typeface="Arial"/>
                <a:cs typeface="Arial"/>
                <a:hlinkClick r:id="rId4" action="ppaction://hlinksldjump"/>
              </a:rPr>
              <a:t>COPD</a:t>
            </a:r>
            <a:r>
              <a:rPr lang="nl-NL" dirty="0">
                <a:latin typeface="Arial"/>
                <a:cs typeface="Arial"/>
              </a:rPr>
              <a:t>, kanker, Parkinson, hartfalen)</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charset="0"/>
              </a:rPr>
              <a:t>Koorts/Infecties</a:t>
            </a:r>
            <a:endParaRPr lang="nl-NL" dirty="0">
              <a:latin typeface="Arial" charset="0"/>
              <a:cs typeface="Arial" charset="0"/>
            </a:endParaRP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charset="0"/>
              </a:rPr>
              <a:t>Verhoogde lichamelijke activiteit (v.b. bewegingsdrang bij dementerenden en Parkinson)</a:t>
            </a:r>
            <a:endParaRPr lang="nl-NL" dirty="0">
              <a:latin typeface="Arial" charset="0"/>
              <a:cs typeface="Arial" charset="0"/>
            </a:endParaRP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charset="0"/>
              </a:rPr>
              <a:t>Roken</a:t>
            </a:r>
            <a:endParaRPr lang="nl-NL" dirty="0">
              <a:latin typeface="Arial" charset="0"/>
              <a:cs typeface="Arial" charset="0"/>
            </a:endParaRPr>
          </a:p>
          <a:p>
            <a:pPr eaLnBrk="1" hangingPunct="1">
              <a:defRPr/>
            </a:pPr>
            <a:endParaRPr lang="nl-NL" dirty="0">
              <a:latin typeface="Arial" charset="0"/>
            </a:endParaRPr>
          </a:p>
        </p:txBody>
      </p:sp>
      <p:sp>
        <p:nvSpPr>
          <p:cNvPr id="26" name="PIJL-LINKS 22">
            <a:hlinkClick r:id="rId5" action="ppaction://hlinksldjump"/>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3" name="Groep 22"/>
          <p:cNvGrpSpPr/>
          <p:nvPr/>
        </p:nvGrpSpPr>
        <p:grpSpPr>
          <a:xfrm>
            <a:off x="7344929" y="529941"/>
            <a:ext cx="1512168" cy="515287"/>
            <a:chOff x="7344929" y="529941"/>
            <a:chExt cx="1512168" cy="515287"/>
          </a:xfrm>
        </p:grpSpPr>
        <p:sp>
          <p:nvSpPr>
            <p:cNvPr id="25" name="Rechthoek: afgeronde hoeken 24"/>
            <p:cNvSpPr/>
            <p:nvPr/>
          </p:nvSpPr>
          <p:spPr bwMode="auto">
            <a:xfrm>
              <a:off x="7344929" y="529941"/>
              <a:ext cx="1512168" cy="515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7" name="Picture 4"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9219" y="579773"/>
              <a:ext cx="1383588" cy="4156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Verhoogde behoefte</a:t>
              </a:r>
            </a:p>
          </p:txBody>
        </p:sp>
        <p:sp>
          <p:nvSpPr>
            <p:cNvPr id="30" name="Afgeronde rechthoek 43">
              <a:hlinkClick r:id="rId7"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8"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9"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10"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11"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12"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3"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4"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5"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6"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7"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9" action="ppaction://hlinksldjump"/>
            </p:cNvPr>
            <p:cNvSpPr/>
            <p:nvPr/>
          </p:nvSpPr>
          <p:spPr bwMode="auto">
            <a:xfrm>
              <a:off x="539750" y="42211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8"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9"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20"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6B4033C-889C-407C-A4B9-54A9C33FCC4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5BCFED9E-C354-4122-A08D-DC30A0F610A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20"/>
          <p:cNvSpPr txBox="1"/>
          <p:nvPr/>
        </p:nvSpPr>
        <p:spPr bwMode="auto">
          <a:xfrm>
            <a:off x="1850818" y="1135583"/>
            <a:ext cx="6264275" cy="5309146"/>
          </a:xfrm>
          <a:prstGeom prst="rect">
            <a:avLst/>
          </a:prstGeom>
          <a:noFill/>
        </p:spPr>
        <p:txBody>
          <a:bodyPr>
            <a:spAutoFit/>
          </a:bodyPr>
          <a:lstStyle/>
          <a:p>
            <a:pPr eaLnBrk="1" hangingPunct="1">
              <a:spcAft>
                <a:spcPts val="600"/>
              </a:spcAft>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(Brand)wonden</a:t>
            </a: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hlinkClick r:id="rId3" action="ppaction://hlinksldjump"/>
              </a:rPr>
              <a:t>Decubitus</a:t>
            </a:r>
            <a:r>
              <a:rPr lang="nl-NL" dirty="0">
                <a:latin typeface="Arial" charset="0"/>
                <a:hlinkClick r:id="rId4" action="ppaction://hlinksldjump"/>
              </a:rPr>
              <a:t> </a:t>
            </a:r>
            <a:endParaRPr lang="nl-NL" dirty="0">
              <a:latin typeface="Arial" charset="0"/>
            </a:endParaRP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Diarree</a:t>
            </a: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Braken</a:t>
            </a: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hlinkClick r:id="rId5" action="ppaction://hlinksldjump"/>
              </a:rPr>
              <a:t>Nierdialyse</a:t>
            </a:r>
            <a:endParaRPr lang="nl-NL" dirty="0">
              <a:latin typeface="Arial" charset="0"/>
            </a:endParaRP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Medicijngebruik, bijv. risico op diarree bij antibiotica</a:t>
            </a: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Problemen met vertering en opname van voedingsstoffen, bij chronische maagdarmaandoeningen zoals colitis ulcerosa, ziekte van </a:t>
            </a:r>
            <a:r>
              <a:rPr lang="nl-NL" dirty="0" err="1">
                <a:latin typeface="Arial" charset="0"/>
              </a:rPr>
              <a:t>Crohn</a:t>
            </a:r>
            <a:endParaRPr lang="nl-NL" dirty="0">
              <a:latin typeface="Arial" charset="0"/>
            </a:endParaRPr>
          </a:p>
        </p:txBody>
      </p:sp>
      <p:sp>
        <p:nvSpPr>
          <p:cNvPr id="22" name="PIJL-LINKS 23">
            <a:hlinkClick r:id="rId6"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45062"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4 van 4</a:t>
            </a:r>
          </a:p>
        </p:txBody>
      </p:sp>
      <p:pic>
        <p:nvPicPr>
          <p:cNvPr id="45063" name="Afbeelding 26" descr="decubitu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2205038"/>
            <a:ext cx="21272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Verlies van voedingsstoffen</a:t>
              </a:r>
            </a:p>
          </p:txBody>
        </p:sp>
        <p:sp>
          <p:nvSpPr>
            <p:cNvPr id="28" name="Afgeronde rechthoek 43">
              <a:hlinkClick r:id="rId8"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9"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10"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11"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12"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3"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4"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5"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6"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7"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8"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10" action="ppaction://hlinksldjump"/>
            </p:cNvPr>
            <p:cNvSpPr/>
            <p:nvPr/>
          </p:nvSpPr>
          <p:spPr bwMode="auto">
            <a:xfrm>
              <a:off x="539750" y="42211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9"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20"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21"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80CFB992-4AF5-41F9-BC88-FAC2A954CED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044466F1-31D3-4893-925F-6596E6B03A7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7"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47108"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47109" name="Tekstvak 21"/>
          <p:cNvSpPr txBox="1">
            <a:spLocks noChangeArrowheads="1"/>
          </p:cNvSpPr>
          <p:nvPr/>
        </p:nvSpPr>
        <p:spPr bwMode="auto">
          <a:xfrm>
            <a:off x="2268538" y="1920875"/>
            <a:ext cx="6335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De verzorgende/verpleegkundige spoort door vroegtijdig te signaleren, kenmerken op die duiden op (risico op) ondervoeding</a:t>
            </a:r>
            <a:endParaRPr lang="nl-NL" altLang="nl-NL" sz="1800" dirty="0">
              <a:latin typeface="Arial" panose="020B0604020202020204" pitchFamily="34" charset="0"/>
            </a:endParaRPr>
          </a:p>
        </p:txBody>
      </p:sp>
      <p:sp>
        <p:nvSpPr>
          <p:cNvPr id="23" name="Afgeronde rechthoek 22"/>
          <p:cNvSpPr/>
          <p:nvPr/>
        </p:nvSpPr>
        <p:spPr>
          <a:xfrm>
            <a:off x="3492501" y="3500437"/>
            <a:ext cx="3743796" cy="2233613"/>
          </a:xfrm>
          <a:prstGeom prst="roundRect">
            <a:avLst/>
          </a:prstGeom>
          <a:solidFill>
            <a:srgbClr val="55CB6B"/>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dirty="0">
                <a:solidFill>
                  <a:schemeClr val="bg1"/>
                </a:solidFill>
                <a:latin typeface="Arial"/>
                <a:cs typeface="Arial"/>
              </a:rPr>
              <a:t>Rapporteer altijd wat je hebt gesignaleerd!! Op deze manier weten jouw collega’s waar ze op moeten letten en welke symptomen bij de zorgvrager nieuw zijn en welke niet</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Signaleren</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80502AED-AE9A-4735-97F9-F222F5A38D6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D2380506-62AD-469A-B29A-6E665066F85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4915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49157" name="Tekstvak 21"/>
          <p:cNvSpPr txBox="1">
            <a:spLocks noChangeArrowheads="1"/>
          </p:cNvSpPr>
          <p:nvPr/>
        </p:nvSpPr>
        <p:spPr bwMode="auto">
          <a:xfrm>
            <a:off x="2123282" y="1701800"/>
            <a:ext cx="63357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Door vroegtijdige signalering en toepassen van interventies (tussenkomst) kan het aantal gevallen van ondervoeding worden </a:t>
            </a:r>
            <a:r>
              <a:rPr lang="nl-NL" altLang="nl-NL" sz="1800" b="1" dirty="0">
                <a:latin typeface="Arial" panose="020B0604020202020204" pitchFamily="34" charset="0"/>
              </a:rPr>
              <a:t>gehalveerd!</a:t>
            </a:r>
            <a:r>
              <a:rPr lang="nl-NL" altLang="nl-NL" sz="1800" dirty="0">
                <a:solidFill>
                  <a:srgbClr val="FF0000"/>
                </a:solidFill>
                <a:latin typeface="Arial" panose="020B0604020202020204" pitchFamily="34" charset="0"/>
              </a:rPr>
              <a:t> </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a:cs typeface="Arial"/>
              </a:rPr>
              <a:t>Vroegtijdige signalering en toepassen van interventies leiden tot verbetering van de voedingsinname van zorgvragers</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Hierdoor herstellen ze sneller, verbetert de voedingstoestand, de spierkracht en de </a:t>
            </a:r>
            <a:r>
              <a:rPr lang="nl-NL" altLang="nl-NL" sz="1800" dirty="0">
                <a:latin typeface="Arial"/>
                <a:cs typeface="Arial"/>
                <a:hlinkClick r:id="rId3" action="ppaction://hlinksldjump"/>
              </a:rPr>
              <a:t>kwaliteit van leven</a:t>
            </a:r>
            <a:r>
              <a:rPr lang="nl-NL" altLang="nl-NL" sz="1800" dirty="0">
                <a:latin typeface="Arial"/>
                <a:cs typeface="Arial"/>
              </a:rPr>
              <a:t>. Ook neemt het aantal complicaties af</a:t>
            </a:r>
            <a:endParaRPr lang="nl-NL" altLang="nl-NL" sz="1800" dirty="0">
              <a:latin typeface="Arial" panose="020B0604020202020204" pitchFamily="34" charset="0"/>
              <a:cs typeface="Arial"/>
            </a:endParaRPr>
          </a:p>
        </p:txBody>
      </p:sp>
      <p:pic>
        <p:nvPicPr>
          <p:cNvPr id="49159" name="Afbeelding 30" descr="http://www.rorusolutions.nl/images/Smileys.jpg"/>
          <p:cNvPicPr>
            <a:picLocks noChangeAspect="1" noChangeArrowheads="1"/>
          </p:cNvPicPr>
          <p:nvPr/>
        </p:nvPicPr>
        <p:blipFill>
          <a:blip r:embed="rId4">
            <a:extLst>
              <a:ext uri="{28A0092B-C50C-407E-A947-70E740481C1C}">
                <a14:useLocalDpi xmlns:a14="http://schemas.microsoft.com/office/drawing/2010/main" val="0"/>
              </a:ext>
            </a:extLst>
          </a:blip>
          <a:srcRect l="47037" t="49362" r="5138" b="2129"/>
          <a:stretch>
            <a:fillRect/>
          </a:stretch>
        </p:blipFill>
        <p:spPr bwMode="auto">
          <a:xfrm>
            <a:off x="2554685" y="4746352"/>
            <a:ext cx="13684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Afbeelding 31" descr="http://www.rorusolutions.nl/images/Smileys.jpg"/>
          <p:cNvPicPr>
            <a:picLocks noChangeAspect="1" noChangeArrowheads="1"/>
          </p:cNvPicPr>
          <p:nvPr/>
        </p:nvPicPr>
        <p:blipFill>
          <a:blip r:embed="rId4">
            <a:extLst>
              <a:ext uri="{28A0092B-C50C-407E-A947-70E740481C1C}">
                <a14:useLocalDpi xmlns:a14="http://schemas.microsoft.com/office/drawing/2010/main" val="0"/>
              </a:ext>
            </a:extLst>
          </a:blip>
          <a:srcRect t="51489" r="52963"/>
          <a:stretch>
            <a:fillRect/>
          </a:stretch>
        </p:blipFill>
        <p:spPr bwMode="auto">
          <a:xfrm>
            <a:off x="4642645" y="4760912"/>
            <a:ext cx="12969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Afbeelding 32" descr="http://www.rorusolutions.nl/images/Smileys.jpg"/>
          <p:cNvPicPr>
            <a:picLocks noChangeAspect="1" noChangeArrowheads="1"/>
          </p:cNvPicPr>
          <p:nvPr/>
        </p:nvPicPr>
        <p:blipFill>
          <a:blip r:embed="rId4">
            <a:extLst>
              <a:ext uri="{28A0092B-C50C-407E-A947-70E740481C1C}">
                <a14:useLocalDpi xmlns:a14="http://schemas.microsoft.com/office/drawing/2010/main" val="0"/>
              </a:ext>
            </a:extLst>
          </a:blip>
          <a:srcRect l="9486" r="43478" b="49786"/>
          <a:stretch>
            <a:fillRect/>
          </a:stretch>
        </p:blipFill>
        <p:spPr bwMode="auto">
          <a:xfrm>
            <a:off x="6729017" y="4762883"/>
            <a:ext cx="12969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IJL-RECHTS 33"/>
          <p:cNvSpPr/>
          <p:nvPr/>
        </p:nvSpPr>
        <p:spPr bwMode="auto">
          <a:xfrm>
            <a:off x="4067175" y="5011738"/>
            <a:ext cx="433388" cy="217487"/>
          </a:xfrm>
          <a:prstGeom prst="rightArrow">
            <a:avLst/>
          </a:prstGeom>
          <a:solidFill>
            <a:srgbClr val="356F36"/>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8" name="PIJL-RECHTS 34"/>
          <p:cNvSpPr/>
          <p:nvPr/>
        </p:nvSpPr>
        <p:spPr bwMode="auto">
          <a:xfrm>
            <a:off x="6084888" y="5011738"/>
            <a:ext cx="431800" cy="217487"/>
          </a:xfrm>
          <a:prstGeom prst="rightArrow">
            <a:avLst/>
          </a:prstGeom>
          <a:solidFill>
            <a:srgbClr val="356F36"/>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35" name="Groep 39"/>
          <p:cNvGrpSpPr>
            <a:grpSpLocks/>
          </p:cNvGrpSpPr>
          <p:nvPr/>
        </p:nvGrpSpPr>
        <p:grpSpPr bwMode="auto">
          <a:xfrm>
            <a:off x="107950" y="261938"/>
            <a:ext cx="8928100" cy="6480175"/>
            <a:chOff x="107950" y="188913"/>
            <a:chExt cx="8928100" cy="6480175"/>
          </a:xfrm>
        </p:grpSpPr>
        <p:sp>
          <p:nvSpPr>
            <p:cNvPr id="3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37"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8"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9"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0"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1"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2"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5"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60"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1"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2"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3"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4"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5"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6" name="Afgeronde rechthoek 57">
              <a:hlinkClick r:id="rId17" action="ppaction://hlinksldjump"/>
            </p:cNvPr>
            <p:cNvSpPr/>
            <p:nvPr/>
          </p:nvSpPr>
          <p:spPr bwMode="auto">
            <a:xfrm>
              <a:off x="539750" y="4941888"/>
              <a:ext cx="12954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7"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 name="Tekstvak 1"/>
          <p:cNvSpPr txBox="1"/>
          <p:nvPr/>
        </p:nvSpPr>
        <p:spPr>
          <a:xfrm>
            <a:off x="107949" y="479845"/>
            <a:ext cx="8928100" cy="584775"/>
          </a:xfrm>
          <a:prstGeom prst="rect">
            <a:avLst/>
          </a:prstGeom>
          <a:noFill/>
        </p:spPr>
        <p:txBody>
          <a:bodyPr wrap="square" rtlCol="0">
            <a:spAutoFit/>
          </a:bodyPr>
          <a:lstStyle/>
          <a:p>
            <a:pPr algn="ctr"/>
            <a:r>
              <a:rPr lang="nl-NL" sz="3200" dirty="0">
                <a:solidFill>
                  <a:schemeClr val="bg1"/>
                </a:solidFill>
              </a:rPr>
              <a:t>Belang van signaleren</a:t>
            </a:r>
          </a:p>
        </p:txBody>
      </p:sp>
      <p:sp>
        <p:nvSpPr>
          <p:cNvPr id="31" name="Rechthoek: afgeronde hoeken 30">
            <a:extLst>
              <a:ext uri="{FF2B5EF4-FFF2-40B4-BE49-F238E27FC236}">
                <a16:creationId xmlns:a16="http://schemas.microsoft.com/office/drawing/2014/main" id="{EB87D60D-3327-4F6C-8BA6-CB54817F52D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32" name="Afbeelding 31">
            <a:extLst>
              <a:ext uri="{FF2B5EF4-FFF2-40B4-BE49-F238E27FC236}">
                <a16:creationId xmlns:a16="http://schemas.microsoft.com/office/drawing/2014/main" id="{00D1AFBF-7365-4C71-8EC1-22453E6C022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Group 40"/>
          <p:cNvGraphicFramePr>
            <a:graphicFrameLocks noGrp="1"/>
          </p:cNvGraphicFramePr>
          <p:nvPr>
            <p:extLst>
              <p:ext uri="{D42A27DB-BD31-4B8C-83A1-F6EECF244321}">
                <p14:modId xmlns:p14="http://schemas.microsoft.com/office/powerpoint/2010/main" val="4076219853"/>
              </p:ext>
            </p:extLst>
          </p:nvPr>
        </p:nvGraphicFramePr>
        <p:xfrm>
          <a:off x="2483768" y="1437487"/>
          <a:ext cx="5785296" cy="5314957"/>
        </p:xfrm>
        <a:graphic>
          <a:graphicData uri="http://schemas.openxmlformats.org/drawingml/2006/table">
            <a:tbl>
              <a:tblPr/>
              <a:tblGrid>
                <a:gridCol w="4289720">
                  <a:extLst>
                    <a:ext uri="{9D8B030D-6E8A-4147-A177-3AD203B41FA5}">
                      <a16:colId xmlns:a16="http://schemas.microsoft.com/office/drawing/2014/main" val="20000"/>
                    </a:ext>
                  </a:extLst>
                </a:gridCol>
                <a:gridCol w="1495576">
                  <a:extLst>
                    <a:ext uri="{9D8B030D-6E8A-4147-A177-3AD203B41FA5}">
                      <a16:colId xmlns:a16="http://schemas.microsoft.com/office/drawing/2014/main" val="20001"/>
                    </a:ext>
                  </a:extLst>
                </a:gridCol>
              </a:tblGrid>
              <a:tr h="46198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Bent u onbedoeld afgevallen?</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68%</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6198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Vindt u uw gewicht te laag?</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51%</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3676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3. Heeft u in de afgelopen maand minder gegeten dan normaal?</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endParaRPr kumimoji="0" lang="nl-NL" sz="16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51%</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4. Heeft u maag- of darmproblemen?</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30%</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5. Vindt u dat u niet gezond eet?</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13%</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888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6. Heeft u hulp nodig bij boodschappen doen en koken?</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43%</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7. Heeft u last van vermoeidheid?</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57%</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8. Heeft u pijnklachten?</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33%</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9. Bent u somber en/of verdrietig?</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19%</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0" name="Ovaal 7"/>
          <p:cNvSpPr>
            <a:spLocks noChangeArrowheads="1"/>
          </p:cNvSpPr>
          <p:nvPr/>
        </p:nvSpPr>
        <p:spPr bwMode="auto">
          <a:xfrm>
            <a:off x="6948264" y="1484321"/>
            <a:ext cx="1158875" cy="201668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7413" tIns="38707" rIns="77413" bIns="38707"/>
          <a:lstStyle>
            <a:lvl1pPr>
              <a:spcBef>
                <a:spcPct val="20000"/>
              </a:spcBef>
              <a:buChar char="•"/>
              <a:defRPr sz="3200">
                <a:solidFill>
                  <a:srgbClr val="A1006B"/>
                </a:solidFill>
                <a:latin typeface="Arial" pitchFamily="34" charset="0"/>
              </a:defRPr>
            </a:lvl1pPr>
            <a:lvl2pPr marL="742950" indent="-285750">
              <a:spcBef>
                <a:spcPct val="20000"/>
              </a:spcBef>
              <a:buFont typeface="Wingdings" pitchFamily="2" charset="2"/>
              <a:buChar char="§"/>
              <a:defRPr sz="2800">
                <a:solidFill>
                  <a:srgbClr val="A1006B"/>
                </a:solidFill>
                <a:latin typeface="Arial" pitchFamily="34" charset="0"/>
              </a:defRPr>
            </a:lvl2pPr>
            <a:lvl3pPr marL="1143000" indent="-228600">
              <a:spcBef>
                <a:spcPct val="20000"/>
              </a:spcBef>
              <a:buChar char="•"/>
              <a:defRPr sz="2400">
                <a:solidFill>
                  <a:srgbClr val="A1006B"/>
                </a:solidFill>
                <a:latin typeface="Arial" pitchFamily="34" charset="0"/>
              </a:defRPr>
            </a:lvl3pPr>
            <a:lvl4pPr marL="1600200" indent="-228600">
              <a:spcBef>
                <a:spcPct val="20000"/>
              </a:spcBef>
              <a:buChar char="–"/>
              <a:defRPr sz="2000">
                <a:solidFill>
                  <a:srgbClr val="A1006B"/>
                </a:solidFill>
                <a:latin typeface="Arial" pitchFamily="34" charset="0"/>
              </a:defRPr>
            </a:lvl4pPr>
            <a:lvl5pPr marL="2057400" indent="-228600">
              <a:spcBef>
                <a:spcPct val="20000"/>
              </a:spcBef>
              <a:buChar char="»"/>
              <a:defRPr sz="2000">
                <a:solidFill>
                  <a:srgbClr val="A1006B"/>
                </a:solidFill>
                <a:latin typeface="Arial" pitchFamily="34" charset="0"/>
              </a:defRPr>
            </a:lvl5pPr>
            <a:lvl6pPr marL="2514600" indent="-228600" eaLnBrk="0" fontAlgn="base" hangingPunct="0">
              <a:spcBef>
                <a:spcPct val="20000"/>
              </a:spcBef>
              <a:spcAft>
                <a:spcPct val="0"/>
              </a:spcAft>
              <a:buChar char="»"/>
              <a:defRPr sz="2000">
                <a:solidFill>
                  <a:srgbClr val="A1006B"/>
                </a:solidFill>
                <a:latin typeface="Arial" pitchFamily="34" charset="0"/>
              </a:defRPr>
            </a:lvl6pPr>
            <a:lvl7pPr marL="2971800" indent="-228600" eaLnBrk="0" fontAlgn="base" hangingPunct="0">
              <a:spcBef>
                <a:spcPct val="20000"/>
              </a:spcBef>
              <a:spcAft>
                <a:spcPct val="0"/>
              </a:spcAft>
              <a:buChar char="»"/>
              <a:defRPr sz="2000">
                <a:solidFill>
                  <a:srgbClr val="A1006B"/>
                </a:solidFill>
                <a:latin typeface="Arial" pitchFamily="34" charset="0"/>
              </a:defRPr>
            </a:lvl7pPr>
            <a:lvl8pPr marL="3429000" indent="-228600" eaLnBrk="0" fontAlgn="base" hangingPunct="0">
              <a:spcBef>
                <a:spcPct val="20000"/>
              </a:spcBef>
              <a:spcAft>
                <a:spcPct val="0"/>
              </a:spcAft>
              <a:buChar char="»"/>
              <a:defRPr sz="2000">
                <a:solidFill>
                  <a:srgbClr val="A1006B"/>
                </a:solidFill>
                <a:latin typeface="Arial" pitchFamily="34" charset="0"/>
              </a:defRPr>
            </a:lvl8pPr>
            <a:lvl9pPr marL="3886200" indent="-228600" eaLnBrk="0" fontAlgn="base" hangingPunct="0">
              <a:spcBef>
                <a:spcPct val="20000"/>
              </a:spcBef>
              <a:spcAft>
                <a:spcPct val="0"/>
              </a:spcAft>
              <a:buChar char="»"/>
              <a:defRPr sz="2000">
                <a:solidFill>
                  <a:srgbClr val="A1006B"/>
                </a:solidFill>
                <a:latin typeface="Arial" pitchFamily="34" charset="0"/>
              </a:defRPr>
            </a:lvl9pPr>
          </a:lstStyle>
          <a:p>
            <a:pPr eaLnBrk="1" hangingPunct="1">
              <a:spcBef>
                <a:spcPct val="0"/>
              </a:spcBef>
              <a:buFontTx/>
              <a:buNone/>
            </a:pPr>
            <a:endParaRPr lang="nl-NL" altLang="nl-NL" sz="2800">
              <a:solidFill>
                <a:schemeClr val="tx1"/>
              </a:solidFill>
              <a:latin typeface="Times" pitchFamily="18" charset="0"/>
              <a:cs typeface="Times New Roman" pitchFamily="18" charset="0"/>
            </a:endParaRPr>
          </a:p>
        </p:txBody>
      </p:sp>
      <p:sp>
        <p:nvSpPr>
          <p:cNvPr id="21" name="Ovaal 9"/>
          <p:cNvSpPr>
            <a:spLocks noChangeArrowheads="1"/>
          </p:cNvSpPr>
          <p:nvPr/>
        </p:nvSpPr>
        <p:spPr bwMode="auto">
          <a:xfrm>
            <a:off x="6948264" y="4583113"/>
            <a:ext cx="1158874" cy="11509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7413" tIns="38707" rIns="77413" bIns="38707"/>
          <a:lstStyle>
            <a:lvl1pPr>
              <a:spcBef>
                <a:spcPct val="20000"/>
              </a:spcBef>
              <a:buChar char="•"/>
              <a:defRPr sz="3200">
                <a:solidFill>
                  <a:srgbClr val="A1006B"/>
                </a:solidFill>
                <a:latin typeface="Arial" pitchFamily="34" charset="0"/>
              </a:defRPr>
            </a:lvl1pPr>
            <a:lvl2pPr marL="742950" indent="-285750">
              <a:spcBef>
                <a:spcPct val="20000"/>
              </a:spcBef>
              <a:buFont typeface="Wingdings" pitchFamily="2" charset="2"/>
              <a:buChar char="§"/>
              <a:defRPr sz="2800">
                <a:solidFill>
                  <a:srgbClr val="A1006B"/>
                </a:solidFill>
                <a:latin typeface="Arial" pitchFamily="34" charset="0"/>
              </a:defRPr>
            </a:lvl2pPr>
            <a:lvl3pPr marL="1143000" indent="-228600">
              <a:spcBef>
                <a:spcPct val="20000"/>
              </a:spcBef>
              <a:buChar char="•"/>
              <a:defRPr sz="2400">
                <a:solidFill>
                  <a:srgbClr val="A1006B"/>
                </a:solidFill>
                <a:latin typeface="Arial" pitchFamily="34" charset="0"/>
              </a:defRPr>
            </a:lvl3pPr>
            <a:lvl4pPr marL="1600200" indent="-228600">
              <a:spcBef>
                <a:spcPct val="20000"/>
              </a:spcBef>
              <a:buChar char="–"/>
              <a:defRPr sz="2000">
                <a:solidFill>
                  <a:srgbClr val="A1006B"/>
                </a:solidFill>
                <a:latin typeface="Arial" pitchFamily="34" charset="0"/>
              </a:defRPr>
            </a:lvl4pPr>
            <a:lvl5pPr marL="2057400" indent="-228600">
              <a:spcBef>
                <a:spcPct val="20000"/>
              </a:spcBef>
              <a:buChar char="»"/>
              <a:defRPr sz="2000">
                <a:solidFill>
                  <a:srgbClr val="A1006B"/>
                </a:solidFill>
                <a:latin typeface="Arial" pitchFamily="34" charset="0"/>
              </a:defRPr>
            </a:lvl5pPr>
            <a:lvl6pPr marL="2514600" indent="-228600" eaLnBrk="0" fontAlgn="base" hangingPunct="0">
              <a:spcBef>
                <a:spcPct val="20000"/>
              </a:spcBef>
              <a:spcAft>
                <a:spcPct val="0"/>
              </a:spcAft>
              <a:buChar char="»"/>
              <a:defRPr sz="2000">
                <a:solidFill>
                  <a:srgbClr val="A1006B"/>
                </a:solidFill>
                <a:latin typeface="Arial" pitchFamily="34" charset="0"/>
              </a:defRPr>
            </a:lvl6pPr>
            <a:lvl7pPr marL="2971800" indent="-228600" eaLnBrk="0" fontAlgn="base" hangingPunct="0">
              <a:spcBef>
                <a:spcPct val="20000"/>
              </a:spcBef>
              <a:spcAft>
                <a:spcPct val="0"/>
              </a:spcAft>
              <a:buChar char="»"/>
              <a:defRPr sz="2000">
                <a:solidFill>
                  <a:srgbClr val="A1006B"/>
                </a:solidFill>
                <a:latin typeface="Arial" pitchFamily="34" charset="0"/>
              </a:defRPr>
            </a:lvl7pPr>
            <a:lvl8pPr marL="3429000" indent="-228600" eaLnBrk="0" fontAlgn="base" hangingPunct="0">
              <a:spcBef>
                <a:spcPct val="20000"/>
              </a:spcBef>
              <a:spcAft>
                <a:spcPct val="0"/>
              </a:spcAft>
              <a:buChar char="»"/>
              <a:defRPr sz="2000">
                <a:solidFill>
                  <a:srgbClr val="A1006B"/>
                </a:solidFill>
                <a:latin typeface="Arial" pitchFamily="34" charset="0"/>
              </a:defRPr>
            </a:lvl8pPr>
            <a:lvl9pPr marL="3886200" indent="-228600" eaLnBrk="0" fontAlgn="base" hangingPunct="0">
              <a:spcBef>
                <a:spcPct val="20000"/>
              </a:spcBef>
              <a:spcAft>
                <a:spcPct val="0"/>
              </a:spcAft>
              <a:buChar char="»"/>
              <a:defRPr sz="2000">
                <a:solidFill>
                  <a:srgbClr val="A1006B"/>
                </a:solidFill>
                <a:latin typeface="Arial" pitchFamily="34" charset="0"/>
              </a:defRPr>
            </a:lvl9pPr>
          </a:lstStyle>
          <a:p>
            <a:pPr eaLnBrk="1" hangingPunct="1">
              <a:spcBef>
                <a:spcPct val="0"/>
              </a:spcBef>
              <a:buFontTx/>
              <a:buNone/>
            </a:pPr>
            <a:endParaRPr lang="nl-NL" altLang="nl-NL" sz="2800">
              <a:solidFill>
                <a:schemeClr val="tx1"/>
              </a:solidFill>
              <a:latin typeface="Times" pitchFamily="18" charset="0"/>
              <a:cs typeface="Times New Roman" pitchFamily="18" charset="0"/>
            </a:endParaRPr>
          </a:p>
        </p:txBody>
      </p:sp>
      <p:sp>
        <p:nvSpPr>
          <p:cNvPr id="23" name="Titel 1"/>
          <p:cNvSpPr txBox="1">
            <a:spLocks/>
          </p:cNvSpPr>
          <p:nvPr/>
        </p:nvSpPr>
        <p:spPr>
          <a:xfrm>
            <a:off x="326928" y="323703"/>
            <a:ext cx="8490144" cy="7386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altLang="nl-NL" sz="2800" dirty="0">
                <a:solidFill>
                  <a:schemeClr val="bg1"/>
                </a:solidFill>
              </a:rPr>
              <a:t>        Thuiswonende ondervoede ouderen </a:t>
            </a:r>
          </a:p>
          <a:p>
            <a:pPr algn="l"/>
            <a:r>
              <a:rPr lang="nl-NL" altLang="nl-NL" sz="2800" dirty="0">
                <a:solidFill>
                  <a:schemeClr val="bg1"/>
                </a:solidFill>
              </a:rPr>
              <a:t>                    bij eerste consult diëtist</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 name="Rechthoek 1"/>
          <p:cNvSpPr/>
          <p:nvPr/>
        </p:nvSpPr>
        <p:spPr>
          <a:xfrm>
            <a:off x="102775" y="324634"/>
            <a:ext cx="8004363" cy="954107"/>
          </a:xfrm>
          <a:prstGeom prst="rect">
            <a:avLst/>
          </a:prstGeom>
        </p:spPr>
        <p:txBody>
          <a:bodyPr wrap="square">
            <a:spAutoFit/>
          </a:bodyPr>
          <a:lstStyle/>
          <a:p>
            <a:pPr algn="ctr"/>
            <a:r>
              <a:rPr lang="nl-NL" altLang="nl-NL" sz="2800" dirty="0">
                <a:solidFill>
                  <a:schemeClr val="bg1"/>
                </a:solidFill>
              </a:rPr>
              <a:t>Thuiswonende ondervoede ouderen </a:t>
            </a:r>
          </a:p>
          <a:p>
            <a:pPr algn="ctr"/>
            <a:r>
              <a:rPr lang="nl-NL" altLang="nl-NL" sz="2800" dirty="0">
                <a:solidFill>
                  <a:schemeClr val="bg1"/>
                </a:solidFill>
              </a:rPr>
              <a:t>                    bij eerste consult diëtist</a:t>
            </a:r>
          </a:p>
        </p:txBody>
      </p:sp>
      <p:sp>
        <p:nvSpPr>
          <p:cNvPr id="43" name="Rechthoek: afgeronde hoeken 42">
            <a:extLst>
              <a:ext uri="{FF2B5EF4-FFF2-40B4-BE49-F238E27FC236}">
                <a16:creationId xmlns:a16="http://schemas.microsoft.com/office/drawing/2014/main" id="{FA49EFFA-F51E-4E3F-AC23-9E5F0833A00F}"/>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D35E6E14-5F4D-4E11-8472-FD995A7D7FE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4006322884"/>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0" name="Tijdelijke aanduiding voor inhoud 2"/>
          <p:cNvSpPr txBox="1">
            <a:spLocks/>
          </p:cNvSpPr>
          <p:nvPr/>
        </p:nvSpPr>
        <p:spPr>
          <a:xfrm>
            <a:off x="2148501" y="1774825"/>
            <a:ext cx="6336704" cy="4525963"/>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altLang="nl-NL" sz="1800" dirty="0">
                <a:latin typeface="Arial"/>
                <a:cs typeface="Arial"/>
              </a:rPr>
              <a:t>Als een zorgvrager de afgelopen week meer dan 3 dagen te weinig heeft gegeten</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a:cs typeface="Arial"/>
              </a:rPr>
              <a:t>Als een zorgvrager langer dan een week redelijk eet</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Als er sprake is van:</a:t>
            </a:r>
          </a:p>
          <a:p>
            <a:pPr lvl="1">
              <a:defRPr/>
            </a:pPr>
            <a:r>
              <a:rPr lang="nl-NL" altLang="nl-NL" sz="1800" dirty="0">
                <a:latin typeface="Arial" panose="020B0604020202020204" pitchFamily="34" charset="0"/>
                <a:cs typeface="Arial" panose="020B0604020202020204" pitchFamily="34" charset="0"/>
              </a:rPr>
              <a:t>Lege koelkast</a:t>
            </a:r>
          </a:p>
          <a:p>
            <a:pPr lvl="1">
              <a:defRPr/>
            </a:pPr>
            <a:r>
              <a:rPr lang="nl-NL" altLang="nl-NL" sz="1800" dirty="0">
                <a:latin typeface="Arial" panose="020B0604020202020204" pitchFamily="34" charset="0"/>
                <a:cs typeface="Arial" panose="020B0604020202020204" pitchFamily="34" charset="0"/>
              </a:rPr>
              <a:t>Restjes in de koelkast</a:t>
            </a:r>
          </a:p>
          <a:p>
            <a:pPr lvl="1">
              <a:defRPr/>
            </a:pPr>
            <a:r>
              <a:rPr lang="nl-NL" altLang="nl-NL" sz="1800" dirty="0">
                <a:latin typeface="Arial" panose="020B0604020202020204" pitchFamily="34" charset="0"/>
                <a:cs typeface="Arial" panose="020B0604020202020204" pitchFamily="34" charset="0"/>
              </a:rPr>
              <a:t>Producten over de houdbaarheidsdatum heen </a:t>
            </a:r>
          </a:p>
          <a:p>
            <a:pPr lvl="1">
              <a:defRPr/>
            </a:pPr>
            <a:r>
              <a:rPr lang="nl-NL" altLang="nl-NL" sz="1800" dirty="0">
                <a:latin typeface="Arial"/>
                <a:cs typeface="Arial"/>
              </a:rPr>
              <a:t>De zorgvrager problemen heeft met boodschappen doen en/of koken en/of eten</a:t>
            </a:r>
          </a:p>
          <a:p>
            <a:pPr lvl="1">
              <a:defRPr/>
            </a:pPr>
            <a:r>
              <a:rPr lang="nl-NL" altLang="nl-NL" sz="1800" dirty="0">
                <a:latin typeface="Arial"/>
                <a:cs typeface="Arial"/>
              </a:rPr>
              <a:t>Geen eetlust en/of misselijkheid</a:t>
            </a:r>
          </a:p>
          <a:p>
            <a:pPr lvl="1">
              <a:defRPr/>
            </a:pPr>
            <a:r>
              <a:rPr lang="nl-NL" altLang="nl-NL" sz="1800" dirty="0">
                <a:latin typeface="Arial" panose="020B0604020202020204" pitchFamily="34" charset="0"/>
                <a:cs typeface="Arial" panose="020B0604020202020204" pitchFamily="34" charset="0"/>
              </a:rPr>
              <a:t>Wat zou je zelf nog kunnen bedenken?</a:t>
            </a:r>
          </a:p>
          <a:p>
            <a:pPr>
              <a:defRPr/>
            </a:pPr>
            <a:endParaRPr lang="nl-NL" altLang="nl-NL" sz="1800" dirty="0">
              <a:latin typeface="Arial" panose="020B0604020202020204" pitchFamily="34" charset="0"/>
              <a:cs typeface="Arial" panose="020B0604020202020204" pitchFamily="34" charset="0"/>
            </a:endParaRPr>
          </a:p>
          <a:p>
            <a:pPr>
              <a:defRPr/>
            </a:pPr>
            <a:endParaRPr lang="nl-NL" altLang="nl-NL" sz="1600" dirty="0">
              <a:latin typeface="Arial" panose="020B0604020202020204" pitchFamily="34" charset="0"/>
              <a:cs typeface="Arial" panose="020B0604020202020204" pitchFamily="34" charset="0"/>
            </a:endParaRPr>
          </a:p>
          <a:p>
            <a:pPr>
              <a:defRPr/>
            </a:pPr>
            <a:endParaRPr lang="nl-NL" altLang="nl-NL" sz="1600" dirty="0">
              <a:latin typeface="Arial" panose="020B0604020202020204" pitchFamily="34" charset="0"/>
              <a:cs typeface="Arial" panose="020B0604020202020204" pitchFamily="34" charset="0"/>
            </a:endParaRPr>
          </a:p>
        </p:txBody>
      </p:sp>
      <p:grpSp>
        <p:nvGrpSpPr>
          <p:cNvPr id="25" name="Groep 39"/>
          <p:cNvGrpSpPr>
            <a:grpSpLocks/>
          </p:cNvGrpSpPr>
          <p:nvPr/>
        </p:nvGrpSpPr>
        <p:grpSpPr bwMode="auto">
          <a:xfrm>
            <a:off x="107950" y="261938"/>
            <a:ext cx="8928100" cy="6480175"/>
            <a:chOff x="107950" y="188913"/>
            <a:chExt cx="8928100" cy="6480175"/>
          </a:xfrm>
        </p:grpSpPr>
        <p:sp>
          <p:nvSpPr>
            <p:cNvPr id="2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27"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8"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9"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0"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1"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2"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3"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4"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5"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6"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7"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8"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9"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0"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1"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5" name="Tekstvak 44"/>
          <p:cNvSpPr txBox="1"/>
          <p:nvPr/>
        </p:nvSpPr>
        <p:spPr>
          <a:xfrm>
            <a:off x="107950" y="479845"/>
            <a:ext cx="8523562" cy="584775"/>
          </a:xfrm>
          <a:prstGeom prst="rect">
            <a:avLst/>
          </a:prstGeom>
          <a:noFill/>
        </p:spPr>
        <p:txBody>
          <a:bodyPr wrap="square" rtlCol="0">
            <a:spAutoFit/>
          </a:bodyPr>
          <a:lstStyle/>
          <a:p>
            <a:pPr algn="ctr"/>
            <a:r>
              <a:rPr lang="nl-NL" sz="3200" dirty="0">
                <a:solidFill>
                  <a:schemeClr val="bg1"/>
                </a:solidFill>
              </a:rPr>
              <a:t>Werkwijze: wanneer probleem?</a:t>
            </a:r>
          </a:p>
        </p:txBody>
      </p:sp>
      <p:sp>
        <p:nvSpPr>
          <p:cNvPr id="46" name="Rechthoek: afgeronde hoeken 45">
            <a:extLst>
              <a:ext uri="{FF2B5EF4-FFF2-40B4-BE49-F238E27FC236}">
                <a16:creationId xmlns:a16="http://schemas.microsoft.com/office/drawing/2014/main" id="{8C67ECB9-D5DD-44DE-B423-0F7042D09F0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7" name="Afbeelding 46">
            <a:extLst>
              <a:ext uri="{FF2B5EF4-FFF2-40B4-BE49-F238E27FC236}">
                <a16:creationId xmlns:a16="http://schemas.microsoft.com/office/drawing/2014/main" id="{041EBD53-ED21-4116-AE49-77A0118B43E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94679099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4"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5</a:t>
            </a:r>
          </a:p>
        </p:txBody>
      </p:sp>
      <p:sp>
        <p:nvSpPr>
          <p:cNvPr id="23" name="PIJL-LINKS 21">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4" name="Rechthoek 23"/>
          <p:cNvSpPr/>
          <p:nvPr/>
        </p:nvSpPr>
        <p:spPr>
          <a:xfrm>
            <a:off x="2141538" y="1692839"/>
            <a:ext cx="6318250" cy="4078039"/>
          </a:xfrm>
          <a:prstGeom prst="rect">
            <a:avLst/>
          </a:prstGeom>
        </p:spPr>
        <p:txBody>
          <a:bodyPr lIns="91440" tIns="45720" rIns="91440" bIns="45720" anchor="t">
            <a:spAutoFit/>
          </a:bodyPr>
          <a:lstStyle/>
          <a:p>
            <a:pPr eaLnBrk="1" hangingPunct="1">
              <a:spcAft>
                <a:spcPts val="600"/>
              </a:spcAft>
              <a:defRPr/>
            </a:pPr>
            <a:endParaRPr lang="nl-NL" dirty="0">
              <a:latin typeface="Arial" charset="0"/>
            </a:endParaRPr>
          </a:p>
          <a:p>
            <a:pPr eaLnBrk="1" hangingPunct="1">
              <a:spcAft>
                <a:spcPts val="600"/>
              </a:spcAft>
              <a:defRPr/>
            </a:pPr>
            <a:endParaRPr lang="nl-NL" dirty="0">
              <a:latin typeface="Arial" charset="0"/>
            </a:endParaRPr>
          </a:p>
          <a:p>
            <a:pPr marL="177800" indent="-177800" eaLnBrk="1" hangingPunct="1">
              <a:spcAft>
                <a:spcPts val="600"/>
              </a:spcAft>
              <a:buFont typeface="Arial" pitchFamily="34" charset="0"/>
              <a:buChar char="•"/>
              <a:defRPr/>
            </a:pPr>
            <a:r>
              <a:rPr lang="nl-NL" b="1" dirty="0">
                <a:latin typeface="Arial"/>
                <a:cs typeface="Arial"/>
              </a:rPr>
              <a:t>Klinische blik: </a:t>
            </a:r>
            <a:r>
              <a:rPr lang="nl-NL" dirty="0">
                <a:latin typeface="Arial"/>
                <a:cs typeface="Arial"/>
              </a:rPr>
              <a:t>De indruk die de zorgvrager maakt op de verzorgende. Dit doe je op basis van professionele kennis en inzicht. In deze les staat het inschatten van de voedingstoestand van de zorgvrager op de voorgrond</a:t>
            </a:r>
            <a:endParaRPr lang="nl-NL">
              <a:latin typeface="Arial" charset="0"/>
              <a:cs typeface="Arial"/>
            </a:endParaRPr>
          </a:p>
          <a:p>
            <a:pPr eaLnBrk="1" hangingPunct="1">
              <a:spcAft>
                <a:spcPts val="600"/>
              </a:spcAft>
              <a:defRPr/>
            </a:pPr>
            <a:endParaRPr lang="nl-NL" b="1" dirty="0">
              <a:solidFill>
                <a:srgbClr val="FF0000"/>
              </a:solidFill>
              <a:latin typeface="Arial" charset="0"/>
            </a:endParaRPr>
          </a:p>
          <a:p>
            <a:pPr marL="177800" indent="-177800" eaLnBrk="1" hangingPunct="1">
              <a:spcAft>
                <a:spcPts val="600"/>
              </a:spcAft>
              <a:buFont typeface="Arial" pitchFamily="34" charset="0"/>
              <a:buChar char="•"/>
              <a:defRPr/>
            </a:pPr>
            <a:endParaRPr lang="nl-NL" b="1" dirty="0">
              <a:solidFill>
                <a:srgbClr val="FF0000"/>
              </a:solidFill>
              <a:latin typeface="Arial" charset="0"/>
            </a:endParaRPr>
          </a:p>
          <a:p>
            <a:pPr marL="177800" indent="-177800" eaLnBrk="1" hangingPunct="1">
              <a:spcAft>
                <a:spcPts val="600"/>
              </a:spcAft>
              <a:buFont typeface="Arial" pitchFamily="34" charset="0"/>
              <a:buChar char="•"/>
              <a:defRPr/>
            </a:pPr>
            <a:r>
              <a:rPr lang="nl-NL" b="1" dirty="0">
                <a:latin typeface="Arial"/>
                <a:cs typeface="Arial"/>
              </a:rPr>
              <a:t>Screenen: </a:t>
            </a:r>
            <a:r>
              <a:rPr lang="nl-NL" dirty="0">
                <a:latin typeface="Arial"/>
                <a:cs typeface="Arial"/>
              </a:rPr>
              <a:t>Het onderzoeken van zorgvragers met (risico op) ondervoeding. Dit doe je door middel van een screeningsinstrument; de SNAQ</a:t>
            </a:r>
            <a:r>
              <a:rPr lang="nl-NL" baseline="30000" dirty="0">
                <a:latin typeface="Arial"/>
                <a:cs typeface="Arial"/>
              </a:rPr>
              <a:t>RC </a:t>
            </a:r>
            <a:r>
              <a:rPr lang="nl-NL" dirty="0">
                <a:latin typeface="Arial"/>
                <a:cs typeface="Arial"/>
              </a:rPr>
              <a:t>voor ouderen in verpleeg- en verzorgingshuizen en de SNAQ</a:t>
            </a:r>
            <a:r>
              <a:rPr lang="nl-NL" baseline="30000" dirty="0">
                <a:latin typeface="Arial"/>
                <a:cs typeface="Arial"/>
              </a:rPr>
              <a:t>65+ </a:t>
            </a:r>
            <a:r>
              <a:rPr lang="nl-NL" dirty="0">
                <a:latin typeface="Arial"/>
                <a:cs typeface="Arial"/>
              </a:rPr>
              <a:t>voor ouderen in de eerstelijnszorg en de thuiszorg</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63" name="Tekstvak 62"/>
          <p:cNvSpPr txBox="1"/>
          <p:nvPr/>
        </p:nvSpPr>
        <p:spPr>
          <a:xfrm>
            <a:off x="107950" y="479845"/>
            <a:ext cx="8640763" cy="584775"/>
          </a:xfrm>
          <a:prstGeom prst="rect">
            <a:avLst/>
          </a:prstGeom>
          <a:noFill/>
        </p:spPr>
        <p:txBody>
          <a:bodyPr wrap="square" rtlCol="0">
            <a:spAutoFit/>
          </a:bodyPr>
          <a:lstStyle/>
          <a:p>
            <a:pPr algn="ctr"/>
            <a:r>
              <a:rPr lang="nl-NL" sz="3200" dirty="0">
                <a:solidFill>
                  <a:schemeClr val="bg1"/>
                </a:solidFill>
              </a:rPr>
              <a:t>Werkwijze</a:t>
            </a:r>
          </a:p>
        </p:txBody>
      </p:sp>
      <p:sp>
        <p:nvSpPr>
          <p:cNvPr id="26" name="Rechthoek: afgeronde hoeken 25">
            <a:extLst>
              <a:ext uri="{FF2B5EF4-FFF2-40B4-BE49-F238E27FC236}">
                <a16:creationId xmlns:a16="http://schemas.microsoft.com/office/drawing/2014/main" id="{4B77101B-A298-4539-83D1-492EB1626D6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9CD55DC5-84A6-4CE1-8A1C-8B654C80C07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1" name="Tekstvak 22"/>
          <p:cNvSpPr txBox="1">
            <a:spLocks noChangeArrowheads="1"/>
          </p:cNvSpPr>
          <p:nvPr/>
        </p:nvSpPr>
        <p:spPr bwMode="auto">
          <a:xfrm>
            <a:off x="2124076" y="1617483"/>
            <a:ext cx="67027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Door middel van de klinische blik kun je de signalen </a:t>
            </a:r>
            <a:r>
              <a:rPr lang="nl-NL" sz="1800" dirty="0">
                <a:latin typeface="Arial"/>
                <a:cs typeface="Arial"/>
              </a:rPr>
              <a:t>(wat jij ziet/observeert)</a:t>
            </a:r>
            <a:r>
              <a:rPr lang="nl-NL" altLang="nl-NL" sz="1800" dirty="0">
                <a:latin typeface="Arial"/>
                <a:cs typeface="Arial"/>
              </a:rPr>
              <a:t> en symptomen </a:t>
            </a:r>
            <a:r>
              <a:rPr lang="nl-NL" sz="1800" dirty="0">
                <a:latin typeface="Arial"/>
                <a:cs typeface="Arial"/>
              </a:rPr>
              <a:t>(wat de zorgvrager ervaart) </a:t>
            </a:r>
            <a:r>
              <a:rPr lang="nl-NL" altLang="nl-NL" sz="1800" dirty="0">
                <a:latin typeface="Arial"/>
                <a:cs typeface="Arial"/>
              </a:rPr>
              <a:t>van ondervoeding waarnemen</a:t>
            </a:r>
            <a:endParaRPr lang="nl-NL" altLang="nl-NL" sz="1800" dirty="0">
              <a:latin typeface="Arial" panose="020B0604020202020204" pitchFamily="34" charset="0"/>
              <a:cs typeface="Arial"/>
            </a:endParaRPr>
          </a:p>
        </p:txBody>
      </p:sp>
      <p:sp>
        <p:nvSpPr>
          <p:cNvPr id="53253"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5</a:t>
            </a:r>
          </a:p>
        </p:txBody>
      </p:sp>
      <p:sp>
        <p:nvSpPr>
          <p:cNvPr id="31" name="PIJL-LINKS 26">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32" name="PIJL-LINKS 24">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33" name="Afgeronde rechthoek 6"/>
          <p:cNvSpPr/>
          <p:nvPr/>
        </p:nvSpPr>
        <p:spPr bwMode="auto">
          <a:xfrm>
            <a:off x="4067967" y="2746703"/>
            <a:ext cx="2447925" cy="2087562"/>
          </a:xfrm>
          <a:prstGeom prst="roundRect">
            <a:avLst/>
          </a:prstGeom>
          <a:solidFill>
            <a:srgbClr val="55CB6B"/>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600" dirty="0">
                <a:solidFill>
                  <a:schemeClr val="bg1"/>
                </a:solidFill>
                <a:latin typeface="Arial" pitchFamily="34" charset="0"/>
                <a:cs typeface="Arial" pitchFamily="34" charset="0"/>
              </a:rPr>
              <a:t>De klinische blik is geen betrouwbare manier om ondervoeding vast te stellen. Het kan wel een hulpmiddel zijn. </a:t>
            </a:r>
          </a:p>
        </p:txBody>
      </p:sp>
      <p:sp>
        <p:nvSpPr>
          <p:cNvPr id="27" name="Afgeronde rechthoek 6"/>
          <p:cNvSpPr/>
          <p:nvPr/>
        </p:nvSpPr>
        <p:spPr bwMode="auto">
          <a:xfrm>
            <a:off x="3348037" y="5014913"/>
            <a:ext cx="3887787" cy="1492250"/>
          </a:xfrm>
          <a:prstGeom prst="roundRect">
            <a:avLst/>
          </a:prstGeom>
          <a:solidFill>
            <a:srgbClr val="55CB6B"/>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sz="1600" dirty="0">
                <a:solidFill>
                  <a:schemeClr val="bg1"/>
                </a:solidFill>
                <a:latin typeface="Arial" pitchFamily="34" charset="0"/>
                <a:cs typeface="Arial" pitchFamily="34" charset="0"/>
              </a:rPr>
              <a:t>Let op:</a:t>
            </a:r>
          </a:p>
          <a:p>
            <a:pPr algn="ctr" eaLnBrk="1" hangingPunct="1">
              <a:defRPr/>
            </a:pPr>
            <a:r>
              <a:rPr lang="nl-NL" sz="1600" dirty="0">
                <a:solidFill>
                  <a:schemeClr val="bg1"/>
                </a:solidFill>
                <a:latin typeface="Arial"/>
                <a:cs typeface="Arial"/>
              </a:rPr>
              <a:t>Ondervoede zorgvragers hoeven niet </a:t>
            </a:r>
            <a:endParaRPr lang="nl-NL" sz="1600" dirty="0">
              <a:solidFill>
                <a:schemeClr val="bg1"/>
              </a:solidFill>
              <a:latin typeface="Arial" pitchFamily="34" charset="0"/>
              <a:cs typeface="Arial" pitchFamily="34" charset="0"/>
            </a:endParaRPr>
          </a:p>
          <a:p>
            <a:pPr algn="ctr" eaLnBrk="1" hangingPunct="1">
              <a:defRPr/>
            </a:pPr>
            <a:r>
              <a:rPr lang="nl-NL" sz="1600" dirty="0">
                <a:solidFill>
                  <a:schemeClr val="bg1"/>
                </a:solidFill>
                <a:latin typeface="Arial" pitchFamily="34" charset="0"/>
                <a:cs typeface="Arial" pitchFamily="34" charset="0"/>
              </a:rPr>
              <a:t>altijd een mager uiterlijk te hebben. </a:t>
            </a:r>
          </a:p>
          <a:p>
            <a:pPr algn="ctr" eaLnBrk="1" hangingPunct="1">
              <a:defRPr/>
            </a:pPr>
            <a:r>
              <a:rPr lang="nl-NL" sz="1600" dirty="0">
                <a:solidFill>
                  <a:schemeClr val="bg1"/>
                </a:solidFill>
                <a:latin typeface="Arial"/>
                <a:cs typeface="Arial"/>
              </a:rPr>
              <a:t>Een zorgvrager met overgewicht kan ook </a:t>
            </a:r>
            <a:endParaRPr lang="nl-NL" sz="1600" dirty="0">
              <a:solidFill>
                <a:schemeClr val="bg1"/>
              </a:solidFill>
              <a:latin typeface="Arial" pitchFamily="34" charset="0"/>
              <a:cs typeface="Arial" pitchFamily="34" charset="0"/>
            </a:endParaRPr>
          </a:p>
          <a:p>
            <a:pPr algn="ctr" eaLnBrk="1" hangingPunct="1">
              <a:defRPr/>
            </a:pPr>
            <a:r>
              <a:rPr lang="nl-NL" sz="1600" dirty="0">
                <a:solidFill>
                  <a:schemeClr val="bg1"/>
                </a:solidFill>
                <a:latin typeface="Arial" pitchFamily="34" charset="0"/>
                <a:cs typeface="Arial" pitchFamily="34" charset="0"/>
              </a:rPr>
              <a:t>ondervoed zijn!</a:t>
            </a:r>
          </a:p>
        </p:txBody>
      </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34"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68" name="Tekstvak 67"/>
          <p:cNvSpPr txBox="1"/>
          <p:nvPr/>
        </p:nvSpPr>
        <p:spPr>
          <a:xfrm>
            <a:off x="107950" y="479845"/>
            <a:ext cx="8856537" cy="584775"/>
          </a:xfrm>
          <a:prstGeom prst="rect">
            <a:avLst/>
          </a:prstGeom>
          <a:noFill/>
        </p:spPr>
        <p:txBody>
          <a:bodyPr wrap="square" rtlCol="0">
            <a:spAutoFit/>
          </a:bodyPr>
          <a:lstStyle/>
          <a:p>
            <a:pPr algn="ctr"/>
            <a:r>
              <a:rPr lang="nl-NL" sz="3200" dirty="0">
                <a:solidFill>
                  <a:schemeClr val="bg1"/>
                </a:solidFill>
              </a:rPr>
              <a:t>Werkwijze</a:t>
            </a:r>
          </a:p>
        </p:txBody>
      </p:sp>
      <p:sp>
        <p:nvSpPr>
          <p:cNvPr id="43" name="Rechthoek: afgeronde hoeken 42">
            <a:extLst>
              <a:ext uri="{FF2B5EF4-FFF2-40B4-BE49-F238E27FC236}">
                <a16:creationId xmlns:a16="http://schemas.microsoft.com/office/drawing/2014/main" id="{5F00377A-8ED0-47F2-B4CC-684010F079C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ED9C4B26-CC10-4B86-8281-8D4A68164E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Afbeelding 26"/>
          <p:cNvPicPr>
            <a:picLocks noChangeAspect="1"/>
          </p:cNvPicPr>
          <p:nvPr/>
        </p:nvPicPr>
        <p:blipFill rotWithShape="1">
          <a:blip r:embed="rId3"/>
          <a:srcRect l="67580" b="44788"/>
          <a:stretch/>
        </p:blipFill>
        <p:spPr>
          <a:xfrm>
            <a:off x="5722504" y="1254402"/>
            <a:ext cx="2884190" cy="1535618"/>
          </a:xfrm>
          <a:prstGeom prst="rect">
            <a:avLst/>
          </a:prstGeom>
        </p:spPr>
      </p:pic>
      <p:sp>
        <p:nvSpPr>
          <p:cNvPr id="55299" name="Tekstvak 43"/>
          <p:cNvSpPr txBox="1">
            <a:spLocks noChangeArrowheads="1"/>
          </p:cNvSpPr>
          <p:nvPr/>
        </p:nvSpPr>
        <p:spPr bwMode="auto">
          <a:xfrm>
            <a:off x="8101012" y="138137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5</a:t>
            </a:r>
          </a:p>
        </p:txBody>
      </p:sp>
      <p:sp>
        <p:nvSpPr>
          <p:cNvPr id="22" name="Tekstvak 22"/>
          <p:cNvSpPr txBox="1">
            <a:spLocks noChangeArrowheads="1"/>
          </p:cNvSpPr>
          <p:nvPr/>
        </p:nvSpPr>
        <p:spPr bwMode="auto">
          <a:xfrm>
            <a:off x="2195145" y="1579384"/>
            <a:ext cx="3962190" cy="1785104"/>
          </a:xfrm>
          <a:prstGeom prst="rect">
            <a:avLst/>
          </a:prstGeom>
          <a:noFill/>
          <a:ln w="9525">
            <a:noFill/>
            <a:miter lim="800000"/>
            <a:headEnd/>
            <a:tailEnd/>
          </a:ln>
        </p:spPr>
        <p:txBody>
          <a:bodyPr wrap="square">
            <a:spAutoFit/>
          </a:bodyPr>
          <a:lstStyle/>
          <a:p>
            <a:pPr eaLnBrk="1" hangingPunct="1">
              <a:spcBef>
                <a:spcPts val="600"/>
              </a:spcBef>
              <a:defRPr/>
            </a:pPr>
            <a:endParaRPr lang="nl-NL" dirty="0">
              <a:latin typeface="Arial" charset="0"/>
            </a:endParaRPr>
          </a:p>
          <a:p>
            <a:pPr marL="176213" indent="-176213" eaLnBrk="1" hangingPunct="1">
              <a:spcBef>
                <a:spcPts val="600"/>
              </a:spcBef>
              <a:buFont typeface="Arial" pitchFamily="34" charset="0"/>
              <a:buChar char="•"/>
              <a:defRPr/>
            </a:pPr>
            <a:r>
              <a:rPr lang="nl-NL" dirty="0">
                <a:latin typeface="Arial" charset="0"/>
              </a:rPr>
              <a:t>bleke huid, doffe ogen</a:t>
            </a:r>
          </a:p>
          <a:p>
            <a:pPr marL="176213" indent="-176213" eaLnBrk="1" hangingPunct="1">
              <a:spcBef>
                <a:spcPts val="600"/>
              </a:spcBef>
              <a:buFont typeface="Arial" pitchFamily="34" charset="0"/>
              <a:buChar char="•"/>
              <a:defRPr/>
            </a:pPr>
            <a:r>
              <a:rPr lang="nl-NL" dirty="0">
                <a:latin typeface="Arial" charset="0"/>
              </a:rPr>
              <a:t>ring is te ruim</a:t>
            </a:r>
          </a:p>
          <a:p>
            <a:pPr marL="176213" indent="-176213" eaLnBrk="1" hangingPunct="1">
              <a:spcBef>
                <a:spcPts val="600"/>
              </a:spcBef>
              <a:buFont typeface="Arial" pitchFamily="34" charset="0"/>
              <a:buChar char="•"/>
              <a:defRPr/>
            </a:pPr>
            <a:r>
              <a:rPr lang="nl-NL" dirty="0">
                <a:latin typeface="Arial" charset="0"/>
              </a:rPr>
              <a:t>etenswaren zijn over de datum</a:t>
            </a:r>
          </a:p>
          <a:p>
            <a:pPr marL="176213" indent="-176213" eaLnBrk="1" hangingPunct="1">
              <a:spcBef>
                <a:spcPts val="600"/>
              </a:spcBef>
              <a:buFont typeface="Arial" pitchFamily="34" charset="0"/>
              <a:buChar char="•"/>
              <a:defRPr/>
            </a:pPr>
            <a:r>
              <a:rPr lang="nl-NL" dirty="0">
                <a:latin typeface="Arial" charset="0"/>
              </a:rPr>
              <a:t>koelkast is leeg</a:t>
            </a:r>
          </a:p>
        </p:txBody>
      </p:sp>
      <p:sp>
        <p:nvSpPr>
          <p:cNvPr id="24" name="PIJL-LINKS 23">
            <a:hlinkClick r:id="" action="ppaction://hlinkshowjump?jump=previousslide"/>
          </p:cNvPr>
          <p:cNvSpPr/>
          <p:nvPr/>
        </p:nvSpPr>
        <p:spPr bwMode="auto">
          <a:xfrm>
            <a:off x="2412999" y="6310013"/>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6" name="PIJL-LINKS 24">
            <a:hlinkClick r:id="" action="ppaction://hlinkshowjump?jump=nextslide"/>
          </p:cNvPr>
          <p:cNvSpPr/>
          <p:nvPr/>
        </p:nvSpPr>
        <p:spPr bwMode="auto">
          <a:xfrm rot="10800000">
            <a:off x="8532812" y="6310013"/>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pic>
        <p:nvPicPr>
          <p:cNvPr id="25" name="Afbeelding 24"/>
          <p:cNvPicPr>
            <a:picLocks noChangeAspect="1"/>
          </p:cNvPicPr>
          <p:nvPr/>
        </p:nvPicPr>
        <p:blipFill rotWithShape="1">
          <a:blip r:embed="rId3"/>
          <a:srcRect r="33152" b="43429"/>
          <a:stretch/>
        </p:blipFill>
        <p:spPr>
          <a:xfrm>
            <a:off x="2322347" y="3534160"/>
            <a:ext cx="5947001" cy="1573423"/>
          </a:xfrm>
          <a:prstGeom prst="rect">
            <a:avLst/>
          </a:prstGeom>
        </p:spPr>
      </p:pic>
      <p:graphicFrame>
        <p:nvGraphicFramePr>
          <p:cNvPr id="2" name="Tabel 1"/>
          <p:cNvGraphicFramePr>
            <a:graphicFrameLocks noGrp="1"/>
          </p:cNvGraphicFramePr>
          <p:nvPr>
            <p:extLst>
              <p:ext uri="{D42A27DB-BD31-4B8C-83A1-F6EECF244321}">
                <p14:modId xmlns:p14="http://schemas.microsoft.com/office/powerpoint/2010/main" val="2558187249"/>
              </p:ext>
            </p:extLst>
          </p:nvPr>
        </p:nvGraphicFramePr>
        <p:xfrm>
          <a:off x="5580112" y="2736441"/>
          <a:ext cx="3222412" cy="914400"/>
        </p:xfrm>
        <a:graphic>
          <a:graphicData uri="http://schemas.openxmlformats.org/drawingml/2006/table">
            <a:tbl>
              <a:tblPr firstRow="1" bandRow="1">
                <a:tableStyleId>{5C22544A-7EE6-4342-B048-85BDC9FD1C3A}</a:tableStyleId>
              </a:tblPr>
              <a:tblGrid>
                <a:gridCol w="1611206">
                  <a:extLst>
                    <a:ext uri="{9D8B030D-6E8A-4147-A177-3AD203B41FA5}">
                      <a16:colId xmlns:a16="http://schemas.microsoft.com/office/drawing/2014/main" val="2808238083"/>
                    </a:ext>
                  </a:extLst>
                </a:gridCol>
                <a:gridCol w="1611206">
                  <a:extLst>
                    <a:ext uri="{9D8B030D-6E8A-4147-A177-3AD203B41FA5}">
                      <a16:colId xmlns:a16="http://schemas.microsoft.com/office/drawing/2014/main" val="1787965534"/>
                    </a:ext>
                  </a:extLst>
                </a:gridCol>
              </a:tblGrid>
              <a:tr h="370840">
                <a:tc>
                  <a:txBody>
                    <a:bodyPr/>
                    <a:lstStyle/>
                    <a:p>
                      <a:pPr algn="ctr"/>
                      <a:r>
                        <a:rPr lang="nl-NL" b="0" dirty="0">
                          <a:solidFill>
                            <a:schemeClr val="tx1"/>
                          </a:solidFill>
                        </a:rPr>
                        <a:t>Komt iemand het huis niet uit? </a:t>
                      </a:r>
                    </a:p>
                  </a:txBody>
                  <a:tcPr>
                    <a:noFill/>
                  </a:tcPr>
                </a:tc>
                <a:tc>
                  <a:txBody>
                    <a:bodyPr/>
                    <a:lstStyle/>
                    <a:p>
                      <a:pPr algn="ctr"/>
                      <a:r>
                        <a:rPr lang="nl-NL" b="0" dirty="0">
                          <a:solidFill>
                            <a:schemeClr val="tx1"/>
                          </a:solidFill>
                        </a:rPr>
                        <a:t>Komt iemand somber over?</a:t>
                      </a:r>
                    </a:p>
                  </a:txBody>
                  <a:tcPr>
                    <a:noFill/>
                  </a:tcPr>
                </a:tc>
                <a:extLst>
                  <a:ext uri="{0D108BD9-81ED-4DB2-BD59-A6C34878D82A}">
                    <a16:rowId xmlns:a16="http://schemas.microsoft.com/office/drawing/2014/main" val="337273970"/>
                  </a:ext>
                </a:extLst>
              </a:tr>
            </a:tbl>
          </a:graphicData>
        </a:graphic>
      </p:graphicFrame>
      <p:graphicFrame>
        <p:nvGraphicFramePr>
          <p:cNvPr id="28" name="Tabel 27"/>
          <p:cNvGraphicFramePr>
            <a:graphicFrameLocks noGrp="1"/>
          </p:cNvGraphicFramePr>
          <p:nvPr>
            <p:extLst>
              <p:ext uri="{D42A27DB-BD31-4B8C-83A1-F6EECF244321}">
                <p14:modId xmlns:p14="http://schemas.microsoft.com/office/powerpoint/2010/main" val="1902757835"/>
              </p:ext>
            </p:extLst>
          </p:nvPr>
        </p:nvGraphicFramePr>
        <p:xfrm>
          <a:off x="2195145" y="5092291"/>
          <a:ext cx="3247336" cy="1188720"/>
        </p:xfrm>
        <a:graphic>
          <a:graphicData uri="http://schemas.openxmlformats.org/drawingml/2006/table">
            <a:tbl>
              <a:tblPr firstRow="1" bandRow="1">
                <a:tableStyleId>{5C22544A-7EE6-4342-B048-85BDC9FD1C3A}</a:tableStyleId>
              </a:tblPr>
              <a:tblGrid>
                <a:gridCol w="1623668">
                  <a:extLst>
                    <a:ext uri="{9D8B030D-6E8A-4147-A177-3AD203B41FA5}">
                      <a16:colId xmlns:a16="http://schemas.microsoft.com/office/drawing/2014/main" val="2808238083"/>
                    </a:ext>
                  </a:extLst>
                </a:gridCol>
                <a:gridCol w="1623668">
                  <a:extLst>
                    <a:ext uri="{9D8B030D-6E8A-4147-A177-3AD203B41FA5}">
                      <a16:colId xmlns:a16="http://schemas.microsoft.com/office/drawing/2014/main" val="1787965534"/>
                    </a:ext>
                  </a:extLst>
                </a:gridCol>
              </a:tblGrid>
              <a:tr h="370840">
                <a:tc>
                  <a:txBody>
                    <a:bodyPr/>
                    <a:lstStyle/>
                    <a:p>
                      <a:pPr algn="ctr"/>
                      <a:r>
                        <a:rPr lang="nl-NL" b="0" dirty="0">
                          <a:solidFill>
                            <a:schemeClr val="tx1"/>
                          </a:solidFill>
                        </a:rPr>
                        <a:t>Is iemand opvallend minder gaan eten?</a:t>
                      </a:r>
                    </a:p>
                  </a:txBody>
                  <a:tcPr>
                    <a:noFill/>
                  </a:tcPr>
                </a:tc>
                <a:tc>
                  <a:txBody>
                    <a:bodyPr/>
                    <a:lstStyle/>
                    <a:p>
                      <a:pPr algn="ctr"/>
                      <a:r>
                        <a:rPr lang="nl-NL" b="0" dirty="0">
                          <a:solidFill>
                            <a:schemeClr val="tx1"/>
                          </a:solidFill>
                        </a:rPr>
                        <a:t>Gaan kleren losser zitten?</a:t>
                      </a:r>
                    </a:p>
                  </a:txBody>
                  <a:tcPr>
                    <a:noFill/>
                  </a:tcPr>
                </a:tc>
                <a:extLst>
                  <a:ext uri="{0D108BD9-81ED-4DB2-BD59-A6C34878D82A}">
                    <a16:rowId xmlns:a16="http://schemas.microsoft.com/office/drawing/2014/main" val="337273970"/>
                  </a:ext>
                </a:extLst>
              </a:tr>
            </a:tbl>
          </a:graphicData>
        </a:graphic>
      </p:graphicFrame>
      <p:graphicFrame>
        <p:nvGraphicFramePr>
          <p:cNvPr id="29" name="Tabel 28"/>
          <p:cNvGraphicFramePr>
            <a:graphicFrameLocks noGrp="1"/>
          </p:cNvGraphicFramePr>
          <p:nvPr>
            <p:extLst>
              <p:ext uri="{D42A27DB-BD31-4B8C-83A1-F6EECF244321}">
                <p14:modId xmlns:p14="http://schemas.microsoft.com/office/powerpoint/2010/main" val="3099839514"/>
              </p:ext>
            </p:extLst>
          </p:nvPr>
        </p:nvGraphicFramePr>
        <p:xfrm>
          <a:off x="5311460" y="5139122"/>
          <a:ext cx="3048696" cy="914400"/>
        </p:xfrm>
        <a:graphic>
          <a:graphicData uri="http://schemas.openxmlformats.org/drawingml/2006/table">
            <a:tbl>
              <a:tblPr firstRow="1" bandRow="1">
                <a:tableStyleId>{5C22544A-7EE6-4342-B048-85BDC9FD1C3A}</a:tableStyleId>
              </a:tblPr>
              <a:tblGrid>
                <a:gridCol w="1524348">
                  <a:extLst>
                    <a:ext uri="{9D8B030D-6E8A-4147-A177-3AD203B41FA5}">
                      <a16:colId xmlns:a16="http://schemas.microsoft.com/office/drawing/2014/main" val="2808238083"/>
                    </a:ext>
                  </a:extLst>
                </a:gridCol>
                <a:gridCol w="1524348">
                  <a:extLst>
                    <a:ext uri="{9D8B030D-6E8A-4147-A177-3AD203B41FA5}">
                      <a16:colId xmlns:a16="http://schemas.microsoft.com/office/drawing/2014/main" val="1787965534"/>
                    </a:ext>
                  </a:extLst>
                </a:gridCol>
              </a:tblGrid>
              <a:tr h="209726">
                <a:tc>
                  <a:txBody>
                    <a:bodyPr/>
                    <a:lstStyle/>
                    <a:p>
                      <a:pPr algn="ctr"/>
                      <a:r>
                        <a:rPr lang="nl-NL" b="0" dirty="0">
                          <a:solidFill>
                            <a:schemeClr val="tx1"/>
                          </a:solidFill>
                        </a:rPr>
                        <a:t>Zit een broekriem te los?</a:t>
                      </a:r>
                    </a:p>
                  </a:txBody>
                  <a:tcPr>
                    <a:noFill/>
                  </a:tcPr>
                </a:tc>
                <a:tc>
                  <a:txBody>
                    <a:bodyPr/>
                    <a:lstStyle/>
                    <a:p>
                      <a:pPr algn="ctr"/>
                      <a:r>
                        <a:rPr lang="nl-NL" b="0" dirty="0">
                          <a:solidFill>
                            <a:schemeClr val="tx1"/>
                          </a:solidFill>
                        </a:rPr>
                        <a:t>Zit een horloge te los?</a:t>
                      </a:r>
                    </a:p>
                  </a:txBody>
                  <a:tcPr>
                    <a:noFill/>
                  </a:tcPr>
                </a:tc>
                <a:extLst>
                  <a:ext uri="{0D108BD9-81ED-4DB2-BD59-A6C34878D82A}">
                    <a16:rowId xmlns:a16="http://schemas.microsoft.com/office/drawing/2014/main" val="337273970"/>
                  </a:ext>
                </a:extLst>
              </a:tr>
            </a:tbl>
          </a:graphicData>
        </a:graphic>
      </p:graphicFrame>
      <p:grpSp>
        <p:nvGrpSpPr>
          <p:cNvPr id="36" name="Groep 39"/>
          <p:cNvGrpSpPr>
            <a:grpSpLocks/>
          </p:cNvGrpSpPr>
          <p:nvPr/>
        </p:nvGrpSpPr>
        <p:grpSpPr bwMode="auto">
          <a:xfrm>
            <a:off x="107950" y="261938"/>
            <a:ext cx="8928100" cy="6480175"/>
            <a:chOff x="107950" y="188913"/>
            <a:chExt cx="8928100" cy="6480175"/>
          </a:xfrm>
        </p:grpSpPr>
        <p:sp>
          <p:nvSpPr>
            <p:cNvPr id="3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3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4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5"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60"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61"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2"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3"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4"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5"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6"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7"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8"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72" name="Tekstvak 71"/>
          <p:cNvSpPr txBox="1"/>
          <p:nvPr/>
        </p:nvSpPr>
        <p:spPr>
          <a:xfrm>
            <a:off x="107951" y="479845"/>
            <a:ext cx="8856536" cy="584775"/>
          </a:xfrm>
          <a:prstGeom prst="rect">
            <a:avLst/>
          </a:prstGeom>
          <a:noFill/>
        </p:spPr>
        <p:txBody>
          <a:bodyPr wrap="square" rtlCol="0">
            <a:spAutoFit/>
          </a:bodyPr>
          <a:lstStyle/>
          <a:p>
            <a:pPr algn="ctr"/>
            <a:r>
              <a:rPr lang="nl-NL" sz="3200" dirty="0">
                <a:solidFill>
                  <a:schemeClr val="bg1"/>
                </a:solidFill>
              </a:rPr>
              <a:t>Specifieke signalen</a:t>
            </a:r>
          </a:p>
        </p:txBody>
      </p:sp>
      <p:sp>
        <p:nvSpPr>
          <p:cNvPr id="32" name="Rechthoek: afgeronde hoeken 31">
            <a:extLst>
              <a:ext uri="{FF2B5EF4-FFF2-40B4-BE49-F238E27FC236}">
                <a16:creationId xmlns:a16="http://schemas.microsoft.com/office/drawing/2014/main" id="{67E5B2B3-0FEF-4300-8FEA-7F52F1C0A63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33" name="Afbeelding 32">
            <a:extLst>
              <a:ext uri="{FF2B5EF4-FFF2-40B4-BE49-F238E27FC236}">
                <a16:creationId xmlns:a16="http://schemas.microsoft.com/office/drawing/2014/main" id="{907A30A5-7E8C-4C60-A8CA-C1AB2EE1FD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Doelen</a:t>
              </a:r>
            </a:p>
          </p:txBody>
        </p:sp>
        <p:sp>
          <p:nvSpPr>
            <p:cNvPr id="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1" action="ppaction://hlinksldjump"/>
            </p:cNvPr>
            <p:cNvSpPr/>
            <p:nvPr/>
          </p:nvSpPr>
          <p:spPr bwMode="auto">
            <a:xfrm>
              <a:off x="107950" y="1341438"/>
              <a:ext cx="1727200" cy="287337"/>
            </a:xfrm>
            <a:prstGeom prst="roundRect">
              <a:avLst/>
            </a:prstGeom>
            <a:solidFill>
              <a:srgbClr val="55CB6B"/>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5123" name="Tijdelijke aanduiding voor inhoud 2"/>
          <p:cNvSpPr>
            <a:spLocks noGrp="1"/>
          </p:cNvSpPr>
          <p:nvPr>
            <p:ph idx="1"/>
          </p:nvPr>
        </p:nvSpPr>
        <p:spPr>
          <a:xfrm>
            <a:off x="2195736" y="1774824"/>
            <a:ext cx="6661361" cy="4007603"/>
          </a:xfrm>
        </p:spPr>
        <p:txBody>
          <a:bodyPr/>
          <a:lstStyle/>
          <a:p>
            <a:r>
              <a:rPr lang="nl-NL" altLang="nl-NL" sz="1800" dirty="0">
                <a:latin typeface="Arial" panose="020B0604020202020204" pitchFamily="34" charset="0"/>
                <a:cs typeface="Arial" panose="020B0604020202020204" pitchFamily="34" charset="0"/>
              </a:rPr>
              <a:t>Kennen en herkennen van de risicofactoren voor het ontwikkelen van ondervoeding bij (thuiswonende) ouderen</a:t>
            </a:r>
          </a:p>
          <a:p>
            <a:r>
              <a:rPr lang="nl-NL" altLang="nl-NL" sz="1800" dirty="0">
                <a:latin typeface="Arial" panose="020B0604020202020204" pitchFamily="34" charset="0"/>
                <a:cs typeface="Arial" panose="020B0604020202020204" pitchFamily="34" charset="0"/>
              </a:rPr>
              <a:t>De gevolgen kennen van ondervoeding</a:t>
            </a:r>
          </a:p>
          <a:p>
            <a:r>
              <a:rPr lang="nl-NL" altLang="nl-NL" sz="1800" dirty="0">
                <a:latin typeface="Arial" panose="020B0604020202020204" pitchFamily="34" charset="0"/>
                <a:cs typeface="Arial" panose="020B0604020202020204" pitchFamily="34" charset="0"/>
              </a:rPr>
              <a:t>Het kunnen toepassen en interpreteren van het juiste screeningsinstrument bij ondervoeding</a:t>
            </a:r>
          </a:p>
          <a:p>
            <a:r>
              <a:rPr lang="nl-NL" altLang="nl-NL" sz="1800" dirty="0">
                <a:latin typeface="Arial" panose="020B0604020202020204" pitchFamily="34" charset="0"/>
                <a:cs typeface="Arial" panose="020B0604020202020204" pitchFamily="34" charset="0"/>
              </a:rPr>
              <a:t>De juiste actie kunnen ondernemen bij de uitslag van de screening</a:t>
            </a:r>
          </a:p>
          <a:p>
            <a:r>
              <a:rPr lang="nl-NL" altLang="nl-NL" sz="1800" dirty="0">
                <a:latin typeface="Arial" panose="020B0604020202020204" pitchFamily="34" charset="0"/>
                <a:cs typeface="Arial" panose="020B0604020202020204" pitchFamily="34" charset="0"/>
              </a:rPr>
              <a:t>Kunnen aangeven welke stappen worden ondernomen bij (de preventie van) ondervoeding</a:t>
            </a:r>
          </a:p>
          <a:p>
            <a:r>
              <a:rPr lang="nl-NL" altLang="nl-NL" sz="1800" dirty="0">
                <a:latin typeface="Arial" panose="020B0604020202020204" pitchFamily="34" charset="0"/>
                <a:cs typeface="Arial" panose="020B0604020202020204" pitchFamily="34" charset="0"/>
              </a:rPr>
              <a:t>Kunnen benoemen welke rol jij hebt rondom de interdisciplinaire taakverdeling rond het zorgprobleem ondervoeding</a:t>
            </a:r>
          </a:p>
          <a:p>
            <a:r>
              <a:rPr lang="nl-NL" altLang="nl-NL" sz="1800" dirty="0">
                <a:latin typeface="Arial" panose="020B0604020202020204" pitchFamily="34" charset="0"/>
                <a:cs typeface="Arial" panose="020B0604020202020204" pitchFamily="34" charset="0"/>
              </a:rPr>
              <a:t>Kunnen benoemen waardoor een beperkte voedingsinname kan ontstaan</a:t>
            </a:r>
          </a:p>
          <a:p>
            <a:endParaRPr lang="nl-NL" altLang="nl-NL" sz="1800" dirty="0">
              <a:latin typeface="Arial" panose="020B0604020202020204" pitchFamily="34" charset="0"/>
              <a:cs typeface="Arial" panose="020B0604020202020204" pitchFamily="34" charset="0"/>
            </a:endParaRPr>
          </a:p>
          <a:p>
            <a:endParaRPr lang="nl-NL" altLang="nl-NL" sz="1800" dirty="0">
              <a:latin typeface="Arial" panose="020B0604020202020204" pitchFamily="34" charset="0"/>
              <a:cs typeface="Arial" panose="020B0604020202020204" pitchFamily="34" charset="0"/>
            </a:endParaRPr>
          </a:p>
          <a:p>
            <a:endParaRPr lang="nl-NL" altLang="nl-NL" sz="1800" dirty="0">
              <a:latin typeface="Arial" panose="020B0604020202020204" pitchFamily="34" charset="0"/>
              <a:cs typeface="Arial" panose="020B0604020202020204" pitchFamily="34" charset="0"/>
            </a:endParaRPr>
          </a:p>
          <a:p>
            <a:endParaRPr lang="nl-NL" altLang="nl-NL" sz="1800" dirty="0">
              <a:latin typeface="Arial" panose="020B0604020202020204" pitchFamily="34" charset="0"/>
              <a:cs typeface="Arial" panose="020B0604020202020204" pitchFamily="34" charset="0"/>
            </a:endParaRPr>
          </a:p>
        </p:txBody>
      </p:sp>
      <p:sp>
        <p:nvSpPr>
          <p:cNvPr id="41" name="PIJL-LINKS 59">
            <a:hlinkClick r:id="rId17" action="ppaction://hlinksldjump"/>
          </p:cNvPr>
          <p:cNvSpPr/>
          <p:nvPr/>
        </p:nvSpPr>
        <p:spPr>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42" name="PIJL-LINKS 38">
            <a:hlinkClick r:id="rId11" action="ppaction://hlinksldjump"/>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43" name="Tekstvak 43"/>
          <p:cNvSpPr txBox="1">
            <a:spLocks noChangeArrowheads="1"/>
          </p:cNvSpPr>
          <p:nvPr/>
        </p:nvSpPr>
        <p:spPr bwMode="auto">
          <a:xfrm>
            <a:off x="8101013" y="1412776"/>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2 van 3</a:t>
            </a:r>
          </a:p>
        </p:txBody>
      </p:sp>
      <p:sp>
        <p:nvSpPr>
          <p:cNvPr id="44" name="Rechthoek: afgeronde hoeken 43">
            <a:extLst>
              <a:ext uri="{FF2B5EF4-FFF2-40B4-BE49-F238E27FC236}">
                <a16:creationId xmlns:a16="http://schemas.microsoft.com/office/drawing/2014/main" id="{44E18ECB-0787-4CE0-BEA5-02CAD4DED58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5" name="Afbeelding 44">
            <a:extLst>
              <a:ext uri="{FF2B5EF4-FFF2-40B4-BE49-F238E27FC236}">
                <a16:creationId xmlns:a16="http://schemas.microsoft.com/office/drawing/2014/main" id="{4A1CEFA2-4470-4E1F-B64F-80A6A5AA80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20"/>
          <p:cNvSpPr txBox="1"/>
          <p:nvPr/>
        </p:nvSpPr>
        <p:spPr bwMode="auto">
          <a:xfrm>
            <a:off x="2268538" y="1844675"/>
            <a:ext cx="6335712" cy="2462213"/>
          </a:xfrm>
          <a:prstGeom prst="rect">
            <a:avLst/>
          </a:prstGeom>
          <a:noFill/>
        </p:spPr>
        <p:txBody>
          <a:bodyPr lIns="91440" tIns="45720" rIns="91440" bIns="45720" anchor="t">
            <a:spAutoFit/>
          </a:bodyPr>
          <a:lstStyle/>
          <a:p>
            <a:pPr eaLnBrk="1" hangingPunct="1">
              <a:defRPr/>
            </a:pPr>
            <a:r>
              <a:rPr lang="nl-NL" dirty="0">
                <a:latin typeface="Arial"/>
                <a:cs typeface="Arial"/>
              </a:rPr>
              <a:t>Er zijn in Nederland twee screeningsinstrumenten ontwikkeld voor ouderen in zorg</a:t>
            </a:r>
          </a:p>
          <a:p>
            <a:pPr eaLnBrk="1" hangingPunct="1">
              <a:defRPr/>
            </a:pPr>
            <a:endParaRPr lang="nl-NL" dirty="0">
              <a:latin typeface="Arial" charset="0"/>
            </a:endParaRPr>
          </a:p>
          <a:p>
            <a:pPr marL="177800" indent="-177800" eaLnBrk="1" hangingPunct="1">
              <a:spcAft>
                <a:spcPts val="600"/>
              </a:spcAft>
              <a:buFont typeface="Arial" pitchFamily="34" charset="0"/>
              <a:buChar char="•"/>
              <a:defRPr/>
            </a:pPr>
            <a:r>
              <a:rPr lang="nl-NL" dirty="0">
                <a:latin typeface="Arial"/>
                <a:cs typeface="Arial"/>
              </a:rPr>
              <a:t>De SNAQ</a:t>
            </a:r>
            <a:r>
              <a:rPr lang="nl-NL" baseline="30000" dirty="0">
                <a:latin typeface="Arial"/>
                <a:cs typeface="Arial"/>
              </a:rPr>
              <a:t>RC</a:t>
            </a:r>
            <a:r>
              <a:rPr lang="nl-NL" dirty="0">
                <a:latin typeface="Arial"/>
                <a:cs typeface="Arial"/>
              </a:rPr>
              <a:t> is ontwikkeld voor ouderen in verpleeg- en verzorgingshuizen. Klik </a:t>
            </a:r>
            <a:r>
              <a:rPr lang="nl-NL" dirty="0">
                <a:latin typeface="Arial"/>
                <a:cs typeface="Arial"/>
                <a:hlinkClick r:id="rId3" action="ppaction://hlinksldjump"/>
              </a:rPr>
              <a:t>hier</a:t>
            </a:r>
            <a:r>
              <a:rPr lang="nl-NL" dirty="0">
                <a:latin typeface="Arial"/>
                <a:cs typeface="Arial"/>
              </a:rPr>
              <a:t> voor de werkwijze</a:t>
            </a:r>
          </a:p>
          <a:p>
            <a:pPr marL="177800" indent="-177800" eaLnBrk="1" hangingPunct="1">
              <a:spcAft>
                <a:spcPts val="600"/>
              </a:spcAft>
              <a:buFont typeface="Arial" pitchFamily="34" charset="0"/>
              <a:buChar char="•"/>
              <a:defRPr/>
            </a:pPr>
            <a:endParaRPr lang="nl-NL" u="sng" dirty="0">
              <a:latin typeface="Arial" charset="0"/>
            </a:endParaRPr>
          </a:p>
          <a:p>
            <a:pPr marL="177800" indent="-177800" eaLnBrk="1" hangingPunct="1">
              <a:spcAft>
                <a:spcPts val="600"/>
              </a:spcAft>
              <a:buFont typeface="Arial" pitchFamily="34" charset="0"/>
              <a:buChar char="•"/>
              <a:defRPr/>
            </a:pPr>
            <a:r>
              <a:rPr lang="nl-NL" dirty="0">
                <a:latin typeface="Arial"/>
                <a:cs typeface="Arial"/>
              </a:rPr>
              <a:t>De SNAQ</a:t>
            </a:r>
            <a:r>
              <a:rPr lang="nl-NL" baseline="30000" dirty="0">
                <a:latin typeface="Arial"/>
                <a:cs typeface="Arial"/>
              </a:rPr>
              <a:t>65+</a:t>
            </a:r>
            <a:r>
              <a:rPr lang="nl-NL" dirty="0">
                <a:latin typeface="Arial"/>
                <a:cs typeface="Arial"/>
              </a:rPr>
              <a:t> is ontwikkeld voor ouderen in de eerstelijnszorg en de thuiszorg. Klik </a:t>
            </a:r>
            <a:r>
              <a:rPr lang="nl-NL" dirty="0">
                <a:latin typeface="Arial"/>
                <a:cs typeface="Arial"/>
                <a:hlinkClick r:id="rId4" action="ppaction://hlinksldjump"/>
              </a:rPr>
              <a:t>hier</a:t>
            </a:r>
            <a:r>
              <a:rPr lang="nl-NL" dirty="0">
                <a:latin typeface="Arial"/>
                <a:cs typeface="Arial"/>
              </a:rPr>
              <a:t> voor de werkwijze</a:t>
            </a:r>
          </a:p>
        </p:txBody>
      </p:sp>
      <p:sp>
        <p:nvSpPr>
          <p:cNvPr id="57349"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4 van 5</a:t>
            </a:r>
          </a:p>
        </p:txBody>
      </p:sp>
      <p:sp>
        <p:nvSpPr>
          <p:cNvPr id="24" name="PIJL-LINKS 23">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pic>
        <p:nvPicPr>
          <p:cNvPr id="57351" name="Afbeelding 26" descr="snaq r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3144" y="4770556"/>
            <a:ext cx="28448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Afbeelding 41" descr="snaq.jpg"/>
          <p:cNvPicPr>
            <a:picLocks noChangeAspect="1"/>
          </p:cNvPicPr>
          <p:nvPr/>
        </p:nvPicPr>
        <p:blipFill rotWithShape="1">
          <a:blip r:embed="rId6">
            <a:extLst>
              <a:ext uri="{28A0092B-C50C-407E-A947-70E740481C1C}">
                <a14:useLocalDpi xmlns:a14="http://schemas.microsoft.com/office/drawing/2010/main" val="0"/>
              </a:ext>
            </a:extLst>
          </a:blip>
          <a:srcRect b="57691"/>
          <a:stretch/>
        </p:blipFill>
        <p:spPr bwMode="auto">
          <a:xfrm>
            <a:off x="5674350" y="5021833"/>
            <a:ext cx="2554288" cy="63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PIJL-LINKS 42">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Screening</a:t>
              </a:r>
            </a:p>
          </p:txBody>
        </p:sp>
        <p:sp>
          <p:nvSpPr>
            <p:cNvPr id="31" name="Afgeronde rechthoek 43">
              <a:hlinkClick r:id="rId7"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8"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9"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10"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11"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12"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13"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4"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5"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6"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1" name="Afgeronde rechthoek 54">
              <a:hlinkClick r:id="rId17"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2" name="Afgeronde rechthoek 55">
              <a:hlinkClick r:id="rId9"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8"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0" name="Afgeronde rechthoek 57">
              <a:hlinkClick r:id="rId19"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20"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E3D2D0E5-DAAE-4587-8941-90AD50D6EDF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540200B8-2A89-47B6-9BE6-A0736267515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5" name="Tekstvak 1"/>
          <p:cNvSpPr txBox="1">
            <a:spLocks noChangeArrowheads="1"/>
          </p:cNvSpPr>
          <p:nvPr/>
        </p:nvSpPr>
        <p:spPr bwMode="auto">
          <a:xfrm>
            <a:off x="2268538" y="1917700"/>
            <a:ext cx="63357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a:cs typeface="Arial"/>
              </a:rPr>
              <a:t>De SNAQ</a:t>
            </a:r>
            <a:r>
              <a:rPr lang="nl-NL" altLang="nl-NL" sz="1800" baseline="30000" dirty="0">
                <a:latin typeface="Arial"/>
                <a:cs typeface="Arial"/>
              </a:rPr>
              <a:t>RC</a:t>
            </a:r>
            <a:r>
              <a:rPr lang="nl-NL" altLang="nl-NL" sz="1800" dirty="0">
                <a:latin typeface="Arial"/>
                <a:cs typeface="Arial"/>
              </a:rPr>
              <a:t> en SNAQ</a:t>
            </a:r>
            <a:r>
              <a:rPr lang="nl-NL" altLang="nl-NL" sz="1800" baseline="30000" dirty="0">
                <a:latin typeface="Arial"/>
                <a:cs typeface="Arial"/>
              </a:rPr>
              <a:t>65+</a:t>
            </a:r>
            <a:r>
              <a:rPr lang="nl-NL" altLang="nl-NL" sz="1800" dirty="0">
                <a:latin typeface="Arial"/>
                <a:cs typeface="Arial"/>
              </a:rPr>
              <a:t> zijn betrouwbare manieren voor de verzorgende/verpleegkundige om (risico op) ondervoeding op te sporen: </a:t>
            </a:r>
            <a:r>
              <a:rPr lang="nl-NL" altLang="nl-NL" sz="1800" b="1" dirty="0">
                <a:latin typeface="Arial"/>
                <a:cs typeface="Arial"/>
              </a:rPr>
              <a:t>screening</a:t>
            </a:r>
            <a:endParaRPr lang="nl-NL" altLang="nl-NL" sz="1800" dirty="0">
              <a:latin typeface="Arial"/>
              <a:cs typeface="Arial"/>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Om de </a:t>
            </a:r>
            <a:r>
              <a:rPr lang="nl-NL" altLang="nl-NL" sz="1800" b="1" dirty="0">
                <a:latin typeface="Arial"/>
                <a:cs typeface="Arial"/>
              </a:rPr>
              <a:t>diagnose </a:t>
            </a:r>
            <a:r>
              <a:rPr lang="nl-NL" altLang="nl-NL" sz="1800" dirty="0">
                <a:latin typeface="Arial"/>
                <a:cs typeface="Arial"/>
              </a:rPr>
              <a:t>(risico op) ondervoeding te stellen wordt een diëtist (eventueel via de (huis)arts) ingeschakeld. De diëtist zal aanvullend onderzoek doen en een diagnose geven over de voedingstoestand van de zorgvrager</a:t>
            </a:r>
          </a:p>
        </p:txBody>
      </p:sp>
      <p:sp>
        <p:nvSpPr>
          <p:cNvPr id="59397"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5 van 5</a:t>
            </a:r>
          </a:p>
        </p:txBody>
      </p:sp>
      <p:sp>
        <p:nvSpPr>
          <p:cNvPr id="22" name="PIJL-LINKS 22">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Screening</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A82B46F7-C13E-4468-96EF-0FF269B9D54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66DF1101-4D39-4781-AE25-E369096469D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3" name="Tekstvak 20"/>
          <p:cNvSpPr txBox="1">
            <a:spLocks noChangeArrowheads="1"/>
          </p:cNvSpPr>
          <p:nvPr/>
        </p:nvSpPr>
        <p:spPr bwMode="auto">
          <a:xfrm>
            <a:off x="2159001" y="1756306"/>
            <a:ext cx="6877049"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a:cs typeface="Arial"/>
              </a:rPr>
              <a:t>De SNAQ</a:t>
            </a:r>
            <a:r>
              <a:rPr lang="nl-NL" altLang="nl-NL" sz="1800" baseline="30000" dirty="0">
                <a:latin typeface="Arial"/>
                <a:cs typeface="Arial"/>
              </a:rPr>
              <a:t>RC</a:t>
            </a:r>
            <a:r>
              <a:rPr lang="nl-NL" altLang="nl-NL" sz="1800" dirty="0">
                <a:latin typeface="Arial"/>
                <a:cs typeface="Arial"/>
              </a:rPr>
              <a:t> is ontwikkeld voor ouderen in verpleeg- en verzorgingshuizen</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a:cs typeface="Arial"/>
              </a:rPr>
              <a:t>De SNAQ</a:t>
            </a:r>
            <a:r>
              <a:rPr lang="nl-NL" altLang="nl-NL" sz="1800" baseline="30000" dirty="0">
                <a:latin typeface="Arial"/>
                <a:cs typeface="Arial"/>
              </a:rPr>
              <a:t>RC</a:t>
            </a:r>
            <a:r>
              <a:rPr lang="nl-NL" altLang="nl-NL" sz="1800" dirty="0">
                <a:latin typeface="Arial"/>
                <a:cs typeface="Arial"/>
              </a:rPr>
              <a:t> moet bij opname, </a:t>
            </a:r>
            <a:r>
              <a:rPr lang="nl-NL" altLang="nl-NL" sz="1800" dirty="0">
                <a:latin typeface="Arial"/>
                <a:cs typeface="Arial"/>
                <a:hlinkClick r:id="rId3" action="ppaction://hlinksldjump"/>
              </a:rPr>
              <a:t>MDO</a:t>
            </a:r>
            <a:r>
              <a:rPr lang="nl-NL" altLang="nl-NL" sz="1800" dirty="0">
                <a:latin typeface="Arial"/>
                <a:cs typeface="Arial"/>
              </a:rPr>
              <a:t> en bij veranderingen in de situatie worden afgenomen. Het resultaat wordt genoteerd in het zorgplan</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spcAft>
                <a:spcPts val="600"/>
              </a:spcAft>
              <a:buFontTx/>
              <a:buNone/>
            </a:pPr>
            <a:r>
              <a:rPr lang="nl-NL" altLang="nl-NL" sz="1800" dirty="0">
                <a:latin typeface="Arial" panose="020B0604020202020204" pitchFamily="34" charset="0"/>
              </a:rPr>
              <a:t>Het screenen bestaat uit 4 stappen:</a:t>
            </a:r>
          </a:p>
          <a:p>
            <a:pPr eaLnBrk="1" hangingPunct="1">
              <a:spcBef>
                <a:spcPct val="0"/>
              </a:spcBef>
              <a:spcAft>
                <a:spcPts val="600"/>
              </a:spcAft>
              <a:buFontTx/>
              <a:buNone/>
            </a:pPr>
            <a:r>
              <a:rPr lang="nl-NL" altLang="nl-NL" sz="1800" dirty="0">
                <a:latin typeface="Arial" panose="020B0604020202020204" pitchFamily="34" charset="0"/>
              </a:rPr>
              <a:t>1 - Stel drie vragen</a:t>
            </a:r>
          </a:p>
          <a:p>
            <a:pPr eaLnBrk="1" hangingPunct="1">
              <a:spcBef>
                <a:spcPct val="0"/>
              </a:spcBef>
              <a:spcAft>
                <a:spcPts val="600"/>
              </a:spcAft>
              <a:buFontTx/>
              <a:buNone/>
            </a:pPr>
            <a:r>
              <a:rPr lang="nl-NL" altLang="nl-NL" sz="1800" dirty="0">
                <a:latin typeface="Arial" panose="020B0604020202020204" pitchFamily="34" charset="0"/>
              </a:rPr>
              <a:t>2 - Vaststellen </a:t>
            </a:r>
            <a:r>
              <a:rPr lang="nl-NL" altLang="nl-NL" sz="1800" dirty="0">
                <a:latin typeface="Arial" panose="020B0604020202020204" pitchFamily="34" charset="0"/>
                <a:hlinkClick r:id="rId4" action="ppaction://hlinksldjump"/>
              </a:rPr>
              <a:t>BMI</a:t>
            </a:r>
            <a:endParaRPr lang="nl-NL" altLang="nl-NL" sz="1800" dirty="0">
              <a:latin typeface="Arial" panose="020B0604020202020204" pitchFamily="34" charset="0"/>
            </a:endParaRPr>
          </a:p>
          <a:p>
            <a:pPr eaLnBrk="1" hangingPunct="1">
              <a:spcBef>
                <a:spcPct val="0"/>
              </a:spcBef>
              <a:spcAft>
                <a:spcPts val="600"/>
              </a:spcAft>
              <a:buFontTx/>
              <a:buNone/>
            </a:pPr>
            <a:r>
              <a:rPr lang="nl-NL" altLang="nl-NL" sz="1800" dirty="0">
                <a:latin typeface="Arial" panose="020B0604020202020204" pitchFamily="34" charset="0"/>
              </a:rPr>
              <a:t>3 - Bepalen totale score</a:t>
            </a:r>
          </a:p>
          <a:p>
            <a:pPr eaLnBrk="1" hangingPunct="1">
              <a:spcBef>
                <a:spcPct val="0"/>
              </a:spcBef>
              <a:spcAft>
                <a:spcPts val="600"/>
              </a:spcAft>
              <a:buFontTx/>
              <a:buNone/>
            </a:pPr>
            <a:r>
              <a:rPr lang="nl-NL" altLang="nl-NL" sz="1800" dirty="0">
                <a:latin typeface="Arial" panose="020B0604020202020204" pitchFamily="34" charset="0"/>
              </a:rPr>
              <a:t>4 - Behandelbeleid vaststellen </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De  uitkomst van stap 1 en stap 2 levert een score op: een </a:t>
            </a:r>
            <a:r>
              <a:rPr lang="nl-NL" altLang="nl-NL" sz="1800" dirty="0">
                <a:solidFill>
                  <a:srgbClr val="FF0000"/>
                </a:solidFill>
                <a:latin typeface="Arial"/>
                <a:cs typeface="Arial"/>
              </a:rPr>
              <a:t>rood,</a:t>
            </a:r>
            <a:r>
              <a:rPr lang="nl-NL" altLang="nl-NL" sz="1800" dirty="0">
                <a:latin typeface="Arial"/>
                <a:cs typeface="Arial"/>
              </a:rPr>
              <a:t> </a:t>
            </a:r>
            <a:r>
              <a:rPr lang="nl-NL" altLang="nl-NL" sz="1800" dirty="0">
                <a:solidFill>
                  <a:srgbClr val="FF6600"/>
                </a:solidFill>
                <a:latin typeface="Arial"/>
                <a:cs typeface="Arial"/>
              </a:rPr>
              <a:t>oranje</a:t>
            </a:r>
            <a:r>
              <a:rPr lang="nl-NL" altLang="nl-NL" sz="1800" dirty="0">
                <a:latin typeface="Arial"/>
                <a:cs typeface="Arial"/>
              </a:rPr>
              <a:t> of </a:t>
            </a:r>
            <a:r>
              <a:rPr lang="nl-NL" altLang="nl-NL" sz="1800" dirty="0">
                <a:solidFill>
                  <a:srgbClr val="00B050"/>
                </a:solidFill>
                <a:latin typeface="Arial"/>
                <a:cs typeface="Arial"/>
              </a:rPr>
              <a:t>groen</a:t>
            </a:r>
            <a:r>
              <a:rPr lang="nl-NL" altLang="nl-NL" sz="1800" dirty="0">
                <a:latin typeface="Arial"/>
                <a:cs typeface="Arial"/>
              </a:rPr>
              <a:t> bolletje. Bij stap 3 worden deze opgeteld</a:t>
            </a:r>
          </a:p>
        </p:txBody>
      </p:sp>
      <p:sp>
        <p:nvSpPr>
          <p:cNvPr id="20" name="PIJL-LINKS 21">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6144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8</a:t>
            </a:r>
          </a:p>
        </p:txBody>
      </p:sp>
      <p:grpSp>
        <p:nvGrpSpPr>
          <p:cNvPr id="25" name="Groep 39"/>
          <p:cNvGrpSpPr>
            <a:grpSpLocks/>
          </p:cNvGrpSpPr>
          <p:nvPr/>
        </p:nvGrpSpPr>
        <p:grpSpPr bwMode="auto">
          <a:xfrm>
            <a:off x="107950" y="261938"/>
            <a:ext cx="8928100" cy="6480175"/>
            <a:chOff x="107950" y="188913"/>
            <a:chExt cx="8928100" cy="6480175"/>
          </a:xfrm>
        </p:grpSpPr>
        <p:sp>
          <p:nvSpPr>
            <p:cNvPr id="2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27"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8"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9"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0"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1"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2"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3"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4"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5"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6"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7"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8"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9" name="Afgeronde rechthoek 56">
              <a:hlinkClick r:id="rId16"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0"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1"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PIJL-LINKS 26">
            <a:hlinkClick r:id="rId19" action="ppaction://hlinksldjump"/>
          </p:cNvPr>
          <p:cNvSpPr/>
          <p:nvPr/>
        </p:nvSpPr>
        <p:spPr bwMode="auto">
          <a:xfrm>
            <a:off x="2411761" y="6273691"/>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44" name="Rechthoek: afgeronde hoeken 43">
            <a:extLst>
              <a:ext uri="{FF2B5EF4-FFF2-40B4-BE49-F238E27FC236}">
                <a16:creationId xmlns:a16="http://schemas.microsoft.com/office/drawing/2014/main" id="{BA4FEBF6-884F-4256-AB6A-02AC206F1ECD}"/>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6" name="Afbeelding 45">
            <a:extLst>
              <a:ext uri="{FF2B5EF4-FFF2-40B4-BE49-F238E27FC236}">
                <a16:creationId xmlns:a16="http://schemas.microsoft.com/office/drawing/2014/main" id="{7D818B8F-FF1F-4D6B-97AE-2A019E8C28C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Afgeronde rechthoek 21"/>
          <p:cNvSpPr/>
          <p:nvPr/>
        </p:nvSpPr>
        <p:spPr bwMode="auto">
          <a:xfrm>
            <a:off x="2411761" y="1808054"/>
            <a:ext cx="5616575" cy="338455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Afgeronde rechthoek 23"/>
          <p:cNvSpPr/>
          <p:nvPr/>
        </p:nvSpPr>
        <p:spPr bwMode="auto">
          <a:xfrm>
            <a:off x="2411760" y="1646840"/>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1 – Stel drie vragen</a:t>
            </a:r>
          </a:p>
        </p:txBody>
      </p:sp>
      <p:sp>
        <p:nvSpPr>
          <p:cNvPr id="21" name="PIJL-LINKS 25">
            <a:hlinkClick r:id="" action="ppaction://hlinkshowjump?jump=nextslide"/>
          </p:cNvPr>
          <p:cNvSpPr/>
          <p:nvPr/>
        </p:nvSpPr>
        <p:spPr bwMode="auto">
          <a:xfrm rot="10800000">
            <a:off x="8531574" y="6273691"/>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6">
            <a:hlinkClick r:id="" action="ppaction://hlinkshowjump?jump=previousslide"/>
          </p:cNvPr>
          <p:cNvSpPr/>
          <p:nvPr/>
        </p:nvSpPr>
        <p:spPr bwMode="auto">
          <a:xfrm>
            <a:off x="2411761" y="6273691"/>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63496" name="Tekstvak 43"/>
          <p:cNvSpPr txBox="1">
            <a:spLocks noChangeArrowheads="1"/>
          </p:cNvSpPr>
          <p:nvPr/>
        </p:nvSpPr>
        <p:spPr bwMode="auto">
          <a:xfrm>
            <a:off x="8172799" y="1376254"/>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8</a:t>
            </a:r>
          </a:p>
        </p:txBody>
      </p:sp>
      <p:pic>
        <p:nvPicPr>
          <p:cNvPr id="63497" name="Afbeelding 29" descr="Stap 1 stel drie vra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9874" y="2564904"/>
            <a:ext cx="53403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kstvak 25"/>
          <p:cNvSpPr txBox="1"/>
          <p:nvPr/>
        </p:nvSpPr>
        <p:spPr>
          <a:xfrm>
            <a:off x="2627220" y="5410091"/>
            <a:ext cx="5903913" cy="831850"/>
          </a:xfrm>
          <a:prstGeom prst="rect">
            <a:avLst/>
          </a:prstGeom>
          <a:noFill/>
        </p:spPr>
        <p:txBody>
          <a:bodyPr>
            <a:spAutoFit/>
          </a:bodyPr>
          <a:lstStyle/>
          <a:p>
            <a:pPr eaLnBrk="1" hangingPunct="1">
              <a:defRPr/>
            </a:pPr>
            <a:r>
              <a:rPr lang="nl-NL" sz="1600" dirty="0">
                <a:latin typeface="Arial" charset="0"/>
              </a:rPr>
              <a:t>Bij minimaal 1 rood bolletje 	</a:t>
            </a:r>
            <a:r>
              <a:rPr lang="nl-NL" sz="1600" dirty="0">
                <a:latin typeface="Arial" charset="0"/>
                <a:sym typeface="Wingdings" pitchFamily="2" charset="2"/>
              </a:rPr>
              <a:t> antwoord is </a:t>
            </a:r>
            <a:r>
              <a:rPr lang="nl-NL" sz="1600" dirty="0">
                <a:solidFill>
                  <a:srgbClr val="FF0000"/>
                </a:solidFill>
                <a:latin typeface="Arial" charset="0"/>
                <a:sym typeface="Wingdings" pitchFamily="2" charset="2"/>
              </a:rPr>
              <a:t>rood</a:t>
            </a:r>
          </a:p>
          <a:p>
            <a:pPr marL="2241550" indent="-2241550" eaLnBrk="1" hangingPunct="1">
              <a:defRPr/>
            </a:pPr>
            <a:r>
              <a:rPr lang="nl-NL" sz="1600" dirty="0">
                <a:latin typeface="Arial" charset="0"/>
                <a:sym typeface="Wingdings" pitchFamily="2" charset="2"/>
              </a:rPr>
              <a:t>Bij 2 oranje bolletjes 		 antwoord is </a:t>
            </a:r>
            <a:r>
              <a:rPr lang="nl-NL" sz="1600" dirty="0">
                <a:solidFill>
                  <a:srgbClr val="FF0000"/>
                </a:solidFill>
                <a:latin typeface="Arial" charset="0"/>
                <a:sym typeface="Wingdings" pitchFamily="2" charset="2"/>
              </a:rPr>
              <a:t>rood</a:t>
            </a:r>
          </a:p>
          <a:p>
            <a:pPr eaLnBrk="1" hangingPunct="1">
              <a:defRPr/>
            </a:pPr>
            <a:r>
              <a:rPr lang="nl-NL" sz="1600" dirty="0">
                <a:latin typeface="Arial" charset="0"/>
                <a:sym typeface="Wingdings" pitchFamily="2" charset="2"/>
              </a:rPr>
              <a:t>Antwoord op alle vragen nee?  antwoord is </a:t>
            </a:r>
            <a:r>
              <a:rPr lang="nl-NL" sz="1600" dirty="0">
                <a:solidFill>
                  <a:srgbClr val="00B050"/>
                </a:solidFill>
                <a:latin typeface="Arial" charset="0"/>
                <a:sym typeface="Wingdings" pitchFamily="2" charset="2"/>
              </a:rPr>
              <a:t>groen</a:t>
            </a:r>
            <a:endParaRPr lang="nl-NL" sz="1600" dirty="0">
              <a:solidFill>
                <a:srgbClr val="00B050"/>
              </a:solidFill>
              <a:latin typeface="Arial" charset="0"/>
            </a:endParaRPr>
          </a:p>
        </p:txBody>
      </p:sp>
      <p:grpSp>
        <p:nvGrpSpPr>
          <p:cNvPr id="30" name="Groep 39"/>
          <p:cNvGrpSpPr>
            <a:grpSpLocks/>
          </p:cNvGrpSpPr>
          <p:nvPr/>
        </p:nvGrpSpPr>
        <p:grpSpPr bwMode="auto">
          <a:xfrm>
            <a:off x="107950" y="261938"/>
            <a:ext cx="8928100" cy="6480175"/>
            <a:chOff x="107950" y="188913"/>
            <a:chExt cx="8928100" cy="6480175"/>
          </a:xfrm>
        </p:grpSpPr>
        <p:sp>
          <p:nvSpPr>
            <p:cNvPr id="31"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2"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3"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4"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5"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6"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7"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8"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9"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0"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1"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2"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5"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0"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9" name="Rechthoek: afgeronde hoeken 28">
            <a:extLst>
              <a:ext uri="{FF2B5EF4-FFF2-40B4-BE49-F238E27FC236}">
                <a16:creationId xmlns:a16="http://schemas.microsoft.com/office/drawing/2014/main" id="{C8A8776B-414E-47B7-91D6-FE75D2979E7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C1B464F5-00DE-4697-9698-8C35C18E29E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Afgeronde rechthoek 9"/>
          <p:cNvSpPr/>
          <p:nvPr/>
        </p:nvSpPr>
        <p:spPr bwMode="auto">
          <a:xfrm>
            <a:off x="2339975" y="1916113"/>
            <a:ext cx="5616575" cy="3457575"/>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19" name="PIJL-LINKS 7">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8">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1" name="Afgeronde rechthoek 10"/>
          <p:cNvSpPr/>
          <p:nvPr/>
        </p:nvSpPr>
        <p:spPr bwMode="auto">
          <a:xfrm>
            <a:off x="2339975" y="1646785"/>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2 – Vaststellen BMI</a:t>
            </a:r>
          </a:p>
        </p:txBody>
      </p:sp>
      <p:sp>
        <p:nvSpPr>
          <p:cNvPr id="65543" name="Tekstvak 29"/>
          <p:cNvSpPr txBox="1">
            <a:spLocks noChangeArrowheads="1"/>
          </p:cNvSpPr>
          <p:nvPr/>
        </p:nvSpPr>
        <p:spPr bwMode="auto">
          <a:xfrm>
            <a:off x="5580063" y="2692400"/>
            <a:ext cx="216058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400" dirty="0">
                <a:latin typeface="Arial"/>
                <a:cs typeface="Arial"/>
              </a:rPr>
              <a:t>Draai het schijfje tot de lengte overeenkomt met het lichaamsgewicht. </a:t>
            </a:r>
            <a:endParaRPr lang="nl-NL" altLang="nl-NL" sz="1400">
              <a:latin typeface="Arial" panose="020B0604020202020204" pitchFamily="34" charset="0"/>
            </a:endParaRPr>
          </a:p>
          <a:p>
            <a:pPr eaLnBrk="1" hangingPunct="1">
              <a:spcBef>
                <a:spcPct val="0"/>
              </a:spcBef>
              <a:buFontTx/>
              <a:buNone/>
            </a:pPr>
            <a:r>
              <a:rPr lang="nl-NL" altLang="nl-NL" sz="1400" dirty="0">
                <a:latin typeface="Arial"/>
                <a:cs typeface="Arial"/>
              </a:rPr>
              <a:t>De rode pijl wijst dan naar de BMI</a:t>
            </a:r>
          </a:p>
        </p:txBody>
      </p:sp>
      <p:sp>
        <p:nvSpPr>
          <p:cNvPr id="65545"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8</a:t>
            </a:r>
          </a:p>
        </p:txBody>
      </p:sp>
      <p:pic>
        <p:nvPicPr>
          <p:cNvPr id="65546" name="Afbeelding 31" descr="BMI me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624138"/>
            <a:ext cx="27543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Afbeelding 31" descr="Stap 2 vaststellen BM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860800"/>
            <a:ext cx="1622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Afbeelding 32" descr="Stap 2 vaststellen BMI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3897313"/>
            <a:ext cx="311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Tekstvak 30"/>
          <p:cNvSpPr txBox="1">
            <a:spLocks noChangeArrowheads="1"/>
          </p:cNvSpPr>
          <p:nvPr/>
        </p:nvSpPr>
        <p:spPr bwMode="auto">
          <a:xfrm>
            <a:off x="2411413" y="5636432"/>
            <a:ext cx="6192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a:cs typeface="Arial"/>
              </a:rPr>
              <a:t>De BMI kan ook berekend worden zonder dit schijfje. Klik </a:t>
            </a:r>
            <a:r>
              <a:rPr lang="nl-NL" altLang="nl-NL" sz="1800" dirty="0">
                <a:latin typeface="Arial"/>
                <a:cs typeface="Arial"/>
                <a:hlinkClick r:id="rId6" action="ppaction://hlinksldjump"/>
              </a:rPr>
              <a:t>hier</a:t>
            </a:r>
            <a:r>
              <a:rPr lang="nl-NL" altLang="nl-NL" sz="1800" dirty="0">
                <a:latin typeface="Arial"/>
                <a:cs typeface="Arial"/>
              </a:rPr>
              <a:t> voor de berekening van de BMI</a:t>
            </a:r>
          </a:p>
        </p:txBody>
      </p:sp>
      <p:grpSp>
        <p:nvGrpSpPr>
          <p:cNvPr id="32"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4" name="Afgeronde rechthoek 43">
              <a:hlinkClick r:id="rId7"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8"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9"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10"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11"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12"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6"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9"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7"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C08E9C9-38C1-4DEB-A14F-F7E6B9BF338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A2AB2B70-3144-4C00-B330-A953F0C5A96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7">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8">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67589" name="Groep 20"/>
          <p:cNvGrpSpPr>
            <a:grpSpLocks/>
          </p:cNvGrpSpPr>
          <p:nvPr/>
        </p:nvGrpSpPr>
        <p:grpSpPr bwMode="auto">
          <a:xfrm>
            <a:off x="2339975" y="1716973"/>
            <a:ext cx="5616575" cy="3455988"/>
            <a:chOff x="2483768" y="2492896"/>
            <a:chExt cx="5616624" cy="3456384"/>
          </a:xfrm>
        </p:grpSpPr>
        <p:sp>
          <p:nvSpPr>
            <p:cNvPr id="22" name="Afgeronde rechthoek 9"/>
            <p:cNvSpPr/>
            <p:nvPr/>
          </p:nvSpPr>
          <p:spPr>
            <a:xfrm>
              <a:off x="2483768" y="2564342"/>
              <a:ext cx="5616624" cy="338493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3" name="Afgeronde rechthoek 10"/>
            <p:cNvSpPr/>
            <p:nvPr/>
          </p:nvSpPr>
          <p:spPr>
            <a:xfrm>
              <a:off x="2483768" y="2492896"/>
              <a:ext cx="5616624" cy="647774"/>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3 – Bepalen totale score</a:t>
              </a:r>
            </a:p>
          </p:txBody>
        </p:sp>
      </p:grpSp>
      <p:sp>
        <p:nvSpPr>
          <p:cNvPr id="6759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4 van 8</a:t>
            </a:r>
          </a:p>
        </p:txBody>
      </p:sp>
      <p:sp>
        <p:nvSpPr>
          <p:cNvPr id="67592" name="Tekstvak 29"/>
          <p:cNvSpPr txBox="1">
            <a:spLocks noChangeArrowheads="1"/>
          </p:cNvSpPr>
          <p:nvPr/>
        </p:nvSpPr>
        <p:spPr bwMode="auto">
          <a:xfrm>
            <a:off x="2987675" y="4022373"/>
            <a:ext cx="4752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400" i="1" dirty="0">
                <a:latin typeface="Arial" panose="020B0604020202020204" pitchFamily="34" charset="0"/>
              </a:rPr>
              <a:t>Voorbeeld: </a:t>
            </a:r>
          </a:p>
          <a:p>
            <a:pPr eaLnBrk="1" hangingPunct="1">
              <a:spcBef>
                <a:spcPct val="0"/>
              </a:spcBef>
              <a:buNone/>
            </a:pPr>
            <a:r>
              <a:rPr lang="nl-NL" altLang="nl-NL" sz="1400" i="1" dirty="0">
                <a:latin typeface="Arial"/>
                <a:cs typeface="Arial"/>
              </a:rPr>
              <a:t>Zorgvrager is in 6 maanden 6 kg afgevallen = rood bolletje </a:t>
            </a:r>
            <a:endParaRPr lang="nl-NL" altLang="nl-NL" sz="1400" i="1" dirty="0">
              <a:latin typeface="Arial" panose="020B0604020202020204" pitchFamily="34" charset="0"/>
              <a:cs typeface="Arial"/>
            </a:endParaRPr>
          </a:p>
          <a:p>
            <a:pPr eaLnBrk="1" hangingPunct="1">
              <a:spcBef>
                <a:spcPct val="0"/>
              </a:spcBef>
              <a:buFontTx/>
              <a:buNone/>
            </a:pPr>
            <a:r>
              <a:rPr lang="nl-NL" altLang="nl-NL" sz="1400" i="1" dirty="0">
                <a:latin typeface="Arial"/>
                <a:cs typeface="Arial"/>
              </a:rPr>
              <a:t>Zorgvrager heeft een BMI van 19 = rood bolletje</a:t>
            </a:r>
          </a:p>
          <a:p>
            <a:pPr eaLnBrk="1" hangingPunct="1">
              <a:spcBef>
                <a:spcPct val="0"/>
              </a:spcBef>
              <a:buFontTx/>
              <a:buNone/>
            </a:pPr>
            <a:endParaRPr lang="nl-NL" altLang="nl-NL" sz="1400" dirty="0">
              <a:latin typeface="Arial" panose="020B0604020202020204" pitchFamily="34" charset="0"/>
            </a:endParaRPr>
          </a:p>
          <a:p>
            <a:pPr eaLnBrk="1" hangingPunct="1">
              <a:spcBef>
                <a:spcPct val="0"/>
              </a:spcBef>
              <a:buFontTx/>
              <a:buNone/>
            </a:pPr>
            <a:r>
              <a:rPr lang="nl-NL" altLang="nl-NL" sz="1400" i="1" dirty="0">
                <a:latin typeface="Arial" panose="020B0604020202020204" pitchFamily="34" charset="0"/>
              </a:rPr>
              <a:t>Rood + rood = rood</a:t>
            </a:r>
          </a:p>
        </p:txBody>
      </p:sp>
      <p:sp>
        <p:nvSpPr>
          <p:cNvPr id="67593" name="Tekstvak 30"/>
          <p:cNvSpPr txBox="1">
            <a:spLocks noChangeArrowheads="1"/>
          </p:cNvSpPr>
          <p:nvPr/>
        </p:nvSpPr>
        <p:spPr bwMode="auto">
          <a:xfrm>
            <a:off x="2987675" y="263683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400" dirty="0">
                <a:latin typeface="Arial"/>
                <a:cs typeface="Arial"/>
              </a:rPr>
              <a:t>Tel de score van de vragen en de score van de BMI bij elkaar op</a:t>
            </a:r>
          </a:p>
        </p:txBody>
      </p:sp>
      <p:pic>
        <p:nvPicPr>
          <p:cNvPr id="67594" name="Afbeelding 30" descr="Stap 3 bepalen totale sc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36838"/>
            <a:ext cx="1951038"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Afbeelding 48" descr="Stap 3 bepalen totale score.jpg"/>
          <p:cNvPicPr>
            <a:picLocks noChangeAspect="1" noChangeArrowheads="1"/>
          </p:cNvPicPr>
          <p:nvPr/>
        </p:nvPicPr>
        <p:blipFill>
          <a:blip r:embed="rId3">
            <a:extLst>
              <a:ext uri="{28A0092B-C50C-407E-A947-70E740481C1C}">
                <a14:useLocalDpi xmlns:a14="http://schemas.microsoft.com/office/drawing/2010/main" val="0"/>
              </a:ext>
            </a:extLst>
          </a:blip>
          <a:srcRect t="75862" r="-108"/>
          <a:stretch>
            <a:fillRect/>
          </a:stretch>
        </p:blipFill>
        <p:spPr bwMode="auto">
          <a:xfrm>
            <a:off x="5435600" y="3860800"/>
            <a:ext cx="19510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4"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E442EA91-5A31-4014-BADF-7C2F93E96F3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753A153E-3976-401B-B5D1-DA5DCAB995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6" name="Tekstvak 43"/>
          <p:cNvSpPr txBox="1">
            <a:spLocks noChangeArrowheads="1"/>
          </p:cNvSpPr>
          <p:nvPr/>
        </p:nvSpPr>
        <p:spPr bwMode="auto">
          <a:xfrm>
            <a:off x="8101013" y="1325017"/>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5 van 8</a:t>
            </a:r>
          </a:p>
        </p:txBody>
      </p:sp>
      <p:sp>
        <p:nvSpPr>
          <p:cNvPr id="21" name="PIJL-LINKS 8">
            <a:hlinkClick r:id="" action="ppaction://hlinkshowjump?jump=previousslide"/>
          </p:cNvPr>
          <p:cNvSpPr/>
          <p:nvPr/>
        </p:nvSpPr>
        <p:spPr bwMode="auto">
          <a:xfrm>
            <a:off x="2290495" y="645300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69639" name="Groep 35"/>
          <p:cNvGrpSpPr>
            <a:grpSpLocks/>
          </p:cNvGrpSpPr>
          <p:nvPr/>
        </p:nvGrpSpPr>
        <p:grpSpPr bwMode="auto">
          <a:xfrm>
            <a:off x="2074725" y="1548746"/>
            <a:ext cx="6718082" cy="4830229"/>
            <a:chOff x="2484438" y="2133600"/>
            <a:chExt cx="5616575" cy="3455988"/>
          </a:xfrm>
        </p:grpSpPr>
        <p:sp>
          <p:nvSpPr>
            <p:cNvPr id="29" name="Afgeronde rechthoek 9"/>
            <p:cNvSpPr/>
            <p:nvPr/>
          </p:nvSpPr>
          <p:spPr bwMode="auto">
            <a:xfrm>
              <a:off x="2484438" y="2205038"/>
              <a:ext cx="5616575" cy="338455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30" name="Afgeronde rechthoek 10"/>
            <p:cNvSpPr/>
            <p:nvPr/>
          </p:nvSpPr>
          <p:spPr bwMode="auto">
            <a:xfrm>
              <a:off x="2484438" y="2133600"/>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4  – Behandelbeleid vaststellen</a:t>
              </a:r>
            </a:p>
          </p:txBody>
        </p:sp>
      </p:grpSp>
      <p:sp>
        <p:nvSpPr>
          <p:cNvPr id="36" name="PIJL-LINKS 35">
            <a:hlinkClick r:id="" action="ppaction://hlinkshowjump?jump=nextslide"/>
          </p:cNvPr>
          <p:cNvSpPr/>
          <p:nvPr/>
        </p:nvSpPr>
        <p:spPr bwMode="auto">
          <a:xfrm rot="10800000">
            <a:off x="8538503"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38" name="Groep 39"/>
          <p:cNvGrpSpPr>
            <a:grpSpLocks/>
          </p:cNvGrpSpPr>
          <p:nvPr/>
        </p:nvGrpSpPr>
        <p:grpSpPr bwMode="auto">
          <a:xfrm>
            <a:off x="107950" y="261938"/>
            <a:ext cx="8928100" cy="6480175"/>
            <a:chOff x="107950" y="188913"/>
            <a:chExt cx="8928100" cy="6480175"/>
          </a:xfrm>
        </p:grpSpPr>
        <p:sp>
          <p:nvSpPr>
            <p:cNvPr id="3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40"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41"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42"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5"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6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6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6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6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8"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7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 name="Rechthoek 1"/>
          <p:cNvSpPr/>
          <p:nvPr/>
        </p:nvSpPr>
        <p:spPr bwMode="auto">
          <a:xfrm>
            <a:off x="4932040" y="2827991"/>
            <a:ext cx="72008" cy="157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3" name="Tekstvak 2"/>
          <p:cNvSpPr txBox="1"/>
          <p:nvPr/>
        </p:nvSpPr>
        <p:spPr>
          <a:xfrm>
            <a:off x="2214807" y="2564904"/>
            <a:ext cx="6317633" cy="523220"/>
          </a:xfrm>
          <a:prstGeom prst="rect">
            <a:avLst/>
          </a:prstGeom>
          <a:noFill/>
          <a:ln w="25400">
            <a:solidFill>
              <a:schemeClr val="tx2">
                <a:lumMod val="60000"/>
                <a:lumOff val="40000"/>
              </a:schemeClr>
            </a:solidFill>
          </a:ln>
        </p:spPr>
        <p:txBody>
          <a:bodyPr wrap="square" rtlCol="0">
            <a:spAutoFit/>
          </a:bodyPr>
          <a:lstStyle/>
          <a:p>
            <a:pPr algn="ctr"/>
            <a:r>
              <a:rPr lang="nl-NL" sz="1400" dirty="0"/>
              <a:t>Screenen en wegen bij opname en vóór ieder </a:t>
            </a:r>
            <a:r>
              <a:rPr lang="nl-NL" sz="1400" dirty="0">
                <a:hlinkClick r:id="rId17" action="ppaction://hlinksldjump"/>
              </a:rPr>
              <a:t>MDO</a:t>
            </a:r>
            <a:endParaRPr lang="nl-NL" sz="1400" dirty="0"/>
          </a:p>
          <a:p>
            <a:pPr algn="ctr"/>
            <a:r>
              <a:rPr lang="nl-NL" sz="1400" dirty="0"/>
              <a:t>noteren in zorg(leef)plan</a:t>
            </a:r>
          </a:p>
        </p:txBody>
      </p:sp>
      <p:sp>
        <p:nvSpPr>
          <p:cNvPr id="35" name="Tekstvak 34"/>
          <p:cNvSpPr txBox="1"/>
          <p:nvPr/>
        </p:nvSpPr>
        <p:spPr>
          <a:xfrm>
            <a:off x="2214807" y="3723292"/>
            <a:ext cx="1215397" cy="276999"/>
          </a:xfrm>
          <a:prstGeom prst="rect">
            <a:avLst/>
          </a:prstGeom>
          <a:noFill/>
          <a:ln w="25400">
            <a:solidFill>
              <a:schemeClr val="tx2">
                <a:lumMod val="60000"/>
                <a:lumOff val="40000"/>
              </a:schemeClr>
            </a:solidFill>
          </a:ln>
        </p:spPr>
        <p:txBody>
          <a:bodyPr wrap="none" rtlCol="0">
            <a:spAutoFit/>
          </a:bodyPr>
          <a:lstStyle/>
          <a:p>
            <a:pPr marL="285750" indent="-285750">
              <a:buClr>
                <a:srgbClr val="02AE23"/>
              </a:buClr>
              <a:buSzPct val="140000"/>
              <a:buFont typeface="Arial" panose="020B0604020202020204" pitchFamily="34" charset="0"/>
              <a:buChar char="•"/>
            </a:pPr>
            <a:r>
              <a:rPr lang="nl-NL" sz="1200" dirty="0"/>
              <a:t>Geen actie</a:t>
            </a:r>
          </a:p>
        </p:txBody>
      </p:sp>
      <p:sp>
        <p:nvSpPr>
          <p:cNvPr id="37" name="Tekstvak 36"/>
          <p:cNvSpPr txBox="1"/>
          <p:nvPr/>
        </p:nvSpPr>
        <p:spPr>
          <a:xfrm>
            <a:off x="3644168" y="3723292"/>
            <a:ext cx="1968924" cy="1015663"/>
          </a:xfrm>
          <a:prstGeom prst="rect">
            <a:avLst/>
          </a:prstGeom>
          <a:noFill/>
          <a:ln w="25400">
            <a:solidFill>
              <a:schemeClr val="tx2">
                <a:lumMod val="60000"/>
                <a:lumOff val="40000"/>
              </a:schemeClr>
            </a:solidFill>
          </a:ln>
        </p:spPr>
        <p:txBody>
          <a:bodyPr wrap="square" rtlCol="0">
            <a:spAutoFit/>
          </a:bodyPr>
          <a:lstStyle/>
          <a:p>
            <a:pPr marL="285750" indent="-285750">
              <a:buClr>
                <a:srgbClr val="FFC000"/>
              </a:buClr>
              <a:buSzPct val="140000"/>
              <a:buFont typeface="Arial" panose="020B0604020202020204" pitchFamily="34" charset="0"/>
              <a:buChar char="•"/>
            </a:pPr>
            <a:r>
              <a:rPr lang="nl-NL" sz="1200" dirty="0"/>
              <a:t>2-3x per dag tussentijdse verstrekking</a:t>
            </a:r>
          </a:p>
          <a:p>
            <a:pPr marL="285750" indent="-285750">
              <a:buClr>
                <a:srgbClr val="FFC000"/>
              </a:buClr>
              <a:buSzPct val="140000"/>
              <a:buFont typeface="Arial" panose="020B0604020202020204" pitchFamily="34" charset="0"/>
              <a:buChar char="•"/>
            </a:pPr>
            <a:r>
              <a:rPr lang="nl-NL" sz="1200" dirty="0"/>
              <a:t>Globale monitoring van de inname</a:t>
            </a:r>
          </a:p>
        </p:txBody>
      </p:sp>
      <p:sp>
        <p:nvSpPr>
          <p:cNvPr id="43" name="Tekstvak 42"/>
          <p:cNvSpPr txBox="1"/>
          <p:nvPr/>
        </p:nvSpPr>
        <p:spPr>
          <a:xfrm>
            <a:off x="5809330" y="3723292"/>
            <a:ext cx="2723110" cy="2308324"/>
          </a:xfrm>
          <a:prstGeom prst="rect">
            <a:avLst/>
          </a:prstGeom>
          <a:noFill/>
          <a:ln w="25400">
            <a:solidFill>
              <a:schemeClr val="tx2">
                <a:lumMod val="60000"/>
                <a:lumOff val="40000"/>
              </a:schemeClr>
            </a:solidFill>
          </a:ln>
        </p:spPr>
        <p:txBody>
          <a:bodyPr wrap="square" lIns="91440" tIns="45720" rIns="91440" bIns="45720" rtlCol="0" anchor="t">
            <a:spAutoFit/>
          </a:bodyPr>
          <a:lstStyle/>
          <a:p>
            <a:pPr marL="285750" indent="-285750">
              <a:buClr>
                <a:srgbClr val="FF0000"/>
              </a:buClr>
              <a:buSzPct val="140000"/>
              <a:buFont typeface="Arial" panose="020B0604020202020204" pitchFamily="34" charset="0"/>
              <a:buChar char="•"/>
            </a:pPr>
            <a:r>
              <a:rPr lang="nl-NL" sz="1200" dirty="0"/>
              <a:t>2-3x per dag tussentijdse verstrekking + verrijken hoofdmaaltijden + globale monitoring van de inname</a:t>
            </a:r>
          </a:p>
          <a:p>
            <a:pPr marL="285750" indent="-285750">
              <a:buClr>
                <a:srgbClr val="FF0000"/>
              </a:buClr>
              <a:buSzPct val="140000"/>
              <a:buFont typeface="Arial" panose="020B0604020202020204" pitchFamily="34" charset="0"/>
              <a:buChar char="•"/>
            </a:pPr>
            <a:r>
              <a:rPr lang="nl-NL" sz="1200" dirty="0">
                <a:latin typeface="Arial"/>
                <a:cs typeface="Arial"/>
              </a:rPr>
              <a:t>Melden bij (huis)arts voor inschakelen diëtetiek</a:t>
            </a:r>
          </a:p>
          <a:p>
            <a:pPr marL="285750" indent="-285750">
              <a:buClr>
                <a:srgbClr val="FF0000"/>
              </a:buClr>
              <a:buSzPct val="140000"/>
              <a:buFont typeface="Arial" panose="020B0604020202020204" pitchFamily="34" charset="0"/>
              <a:buChar char="•"/>
            </a:pPr>
            <a:r>
              <a:rPr lang="nl-NL" sz="1200" dirty="0"/>
              <a:t>≤ 3 werkdagen na screening diëtist consult</a:t>
            </a:r>
          </a:p>
          <a:p>
            <a:pPr marL="285750" indent="-285750">
              <a:buClr>
                <a:srgbClr val="FF0000"/>
              </a:buClr>
              <a:buSzPct val="140000"/>
              <a:buFont typeface="Arial" panose="020B0604020202020204" pitchFamily="34" charset="0"/>
              <a:buChar char="•"/>
            </a:pPr>
            <a:r>
              <a:rPr lang="nl-NL" sz="1200" dirty="0"/>
              <a:t>≤ 8 werkdagen na screening start behandeling</a:t>
            </a:r>
          </a:p>
          <a:p>
            <a:pPr marL="285750" indent="-285750">
              <a:buClr>
                <a:srgbClr val="FF0000"/>
              </a:buClr>
              <a:buSzPct val="140000"/>
              <a:buFont typeface="Arial" panose="020B0604020202020204" pitchFamily="34" charset="0"/>
              <a:buChar char="•"/>
            </a:pPr>
            <a:r>
              <a:rPr lang="nl-NL" sz="1200" dirty="0"/>
              <a:t>5 werkdagen na start van de behandeling evaluatie</a:t>
            </a:r>
          </a:p>
        </p:txBody>
      </p:sp>
      <p:sp>
        <p:nvSpPr>
          <p:cNvPr id="46" name="Tekstvak 45"/>
          <p:cNvSpPr txBox="1"/>
          <p:nvPr/>
        </p:nvSpPr>
        <p:spPr>
          <a:xfrm>
            <a:off x="2387052" y="5169966"/>
            <a:ext cx="1968924" cy="923330"/>
          </a:xfrm>
          <a:prstGeom prst="rect">
            <a:avLst/>
          </a:prstGeom>
          <a:noFill/>
          <a:ln w="25400">
            <a:solidFill>
              <a:schemeClr val="tx2">
                <a:lumMod val="60000"/>
                <a:lumOff val="40000"/>
              </a:schemeClr>
            </a:solidFill>
          </a:ln>
        </p:spPr>
        <p:txBody>
          <a:bodyPr wrap="square" rtlCol="0">
            <a:spAutoFit/>
          </a:bodyPr>
          <a:lstStyle/>
          <a:p>
            <a:pPr marL="285750" indent="-285750">
              <a:lnSpc>
                <a:spcPct val="150000"/>
              </a:lnSpc>
              <a:buClr>
                <a:srgbClr val="FFC000"/>
              </a:buClr>
              <a:buSzPct val="140000"/>
              <a:buFont typeface="Arial" panose="020B0604020202020204" pitchFamily="34" charset="0"/>
              <a:buChar char="•"/>
            </a:pPr>
            <a:r>
              <a:rPr lang="nl-NL" sz="1200" dirty="0"/>
              <a:t>1 x per 1-3 maanden</a:t>
            </a:r>
          </a:p>
          <a:p>
            <a:pPr marL="285750" indent="-285750">
              <a:lnSpc>
                <a:spcPct val="150000"/>
              </a:lnSpc>
              <a:buClr>
                <a:srgbClr val="FFC000"/>
              </a:buClr>
              <a:buSzPct val="140000"/>
              <a:buFont typeface="Arial" panose="020B0604020202020204" pitchFamily="34" charset="0"/>
              <a:buChar char="•"/>
            </a:pPr>
            <a:r>
              <a:rPr lang="nl-NL" sz="1200" dirty="0"/>
              <a:t>1 x per maand</a:t>
            </a:r>
          </a:p>
          <a:p>
            <a:pPr marL="285750" indent="-285750">
              <a:lnSpc>
                <a:spcPct val="150000"/>
              </a:lnSpc>
              <a:buClr>
                <a:srgbClr val="FFC000"/>
              </a:buClr>
              <a:buSzPct val="140000"/>
              <a:buFont typeface="Arial" panose="020B0604020202020204" pitchFamily="34" charset="0"/>
              <a:buChar char="•"/>
            </a:pPr>
            <a:r>
              <a:rPr lang="nl-NL" sz="1200" dirty="0"/>
              <a:t>1 x per maand </a:t>
            </a:r>
          </a:p>
        </p:txBody>
      </p:sp>
      <p:sp>
        <p:nvSpPr>
          <p:cNvPr id="4" name="Rechthoek 3"/>
          <p:cNvSpPr/>
          <p:nvPr/>
        </p:nvSpPr>
        <p:spPr bwMode="auto">
          <a:xfrm>
            <a:off x="2387052" y="4977173"/>
            <a:ext cx="1968924" cy="20987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solidFill>
                  <a:schemeClr val="bg1"/>
                </a:solidFill>
                <a:latin typeface="Arial" pitchFamily="34" charset="0"/>
                <a:cs typeface="Arial" pitchFamily="34" charset="0"/>
              </a:rPr>
              <a:t>Wegen</a:t>
            </a:r>
          </a:p>
        </p:txBody>
      </p:sp>
      <p:sp>
        <p:nvSpPr>
          <p:cNvPr id="49" name="Ovaal 48"/>
          <p:cNvSpPr/>
          <p:nvPr/>
        </p:nvSpPr>
        <p:spPr bwMode="auto">
          <a:xfrm>
            <a:off x="2495731" y="5550884"/>
            <a:ext cx="204061" cy="1930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52" name="Ovaal 51"/>
          <p:cNvSpPr/>
          <p:nvPr/>
        </p:nvSpPr>
        <p:spPr bwMode="auto">
          <a:xfrm>
            <a:off x="2495731" y="5826307"/>
            <a:ext cx="204061" cy="193087"/>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53" name="Ovaal 52"/>
          <p:cNvSpPr/>
          <p:nvPr/>
        </p:nvSpPr>
        <p:spPr bwMode="auto">
          <a:xfrm>
            <a:off x="2495731" y="5262852"/>
            <a:ext cx="204061" cy="193087"/>
          </a:xfrm>
          <a:prstGeom prst="ellipse">
            <a:avLst/>
          </a:prstGeom>
          <a:solidFill>
            <a:srgbClr val="55CB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cxnSp>
        <p:nvCxnSpPr>
          <p:cNvPr id="11" name="Rechte verbindingslijn 10"/>
          <p:cNvCxnSpPr/>
          <p:nvPr/>
        </p:nvCxnSpPr>
        <p:spPr>
          <a:xfrm>
            <a:off x="4646984" y="3088124"/>
            <a:ext cx="0" cy="6298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2860282" y="3095773"/>
            <a:ext cx="0" cy="6298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7213790" y="3095773"/>
            <a:ext cx="0" cy="6298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al 47"/>
          <p:cNvSpPr/>
          <p:nvPr/>
        </p:nvSpPr>
        <p:spPr bwMode="auto">
          <a:xfrm>
            <a:off x="7020272" y="3249613"/>
            <a:ext cx="360040" cy="358775"/>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5" name="Ovaal 4"/>
          <p:cNvSpPr/>
          <p:nvPr/>
        </p:nvSpPr>
        <p:spPr bwMode="auto">
          <a:xfrm>
            <a:off x="4466964" y="3228528"/>
            <a:ext cx="360040" cy="3587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47" name="Ovaal 46"/>
          <p:cNvSpPr/>
          <p:nvPr/>
        </p:nvSpPr>
        <p:spPr bwMode="auto">
          <a:xfrm>
            <a:off x="2666764" y="3228528"/>
            <a:ext cx="360040" cy="358775"/>
          </a:xfrm>
          <a:prstGeom prst="ellipse">
            <a:avLst/>
          </a:prstGeom>
          <a:solidFill>
            <a:srgbClr val="55CB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44" name="Rechthoek: afgeronde hoeken 43">
            <a:extLst>
              <a:ext uri="{FF2B5EF4-FFF2-40B4-BE49-F238E27FC236}">
                <a16:creationId xmlns:a16="http://schemas.microsoft.com/office/drawing/2014/main" id="{6AAC0B59-2F4F-4BBA-AD1A-822440DB70D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50" name="Afbeelding 49">
            <a:extLst>
              <a:ext uri="{FF2B5EF4-FFF2-40B4-BE49-F238E27FC236}">
                <a16:creationId xmlns:a16="http://schemas.microsoft.com/office/drawing/2014/main" id="{DE35632B-0F2D-47E6-83FA-BE3B8D78231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r="51176" b="55406"/>
          <a:stretch/>
        </p:blipFill>
        <p:spPr>
          <a:xfrm>
            <a:off x="3092946" y="1660670"/>
            <a:ext cx="4464496" cy="1656184"/>
          </a:xfrm>
          <a:prstGeom prst="rect">
            <a:avLst/>
          </a:prstGeom>
        </p:spPr>
      </p:pic>
      <p:graphicFrame>
        <p:nvGraphicFramePr>
          <p:cNvPr id="2" name="Tabel 1"/>
          <p:cNvGraphicFramePr>
            <a:graphicFrameLocks noGrp="1"/>
          </p:cNvGraphicFramePr>
          <p:nvPr>
            <p:extLst>
              <p:ext uri="{D42A27DB-BD31-4B8C-83A1-F6EECF244321}">
                <p14:modId xmlns:p14="http://schemas.microsoft.com/office/powerpoint/2010/main" val="105720352"/>
              </p:ext>
            </p:extLst>
          </p:nvPr>
        </p:nvGraphicFramePr>
        <p:xfrm>
          <a:off x="2987824" y="3248890"/>
          <a:ext cx="4752528" cy="91440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04986461"/>
                    </a:ext>
                  </a:extLst>
                </a:gridCol>
                <a:gridCol w="1584176">
                  <a:extLst>
                    <a:ext uri="{9D8B030D-6E8A-4147-A177-3AD203B41FA5}">
                      <a16:colId xmlns:a16="http://schemas.microsoft.com/office/drawing/2014/main" val="3760246927"/>
                    </a:ext>
                  </a:extLst>
                </a:gridCol>
                <a:gridCol w="1584176">
                  <a:extLst>
                    <a:ext uri="{9D8B030D-6E8A-4147-A177-3AD203B41FA5}">
                      <a16:colId xmlns:a16="http://schemas.microsoft.com/office/drawing/2014/main" val="2121142729"/>
                    </a:ext>
                  </a:extLst>
                </a:gridCol>
              </a:tblGrid>
              <a:tr h="370840">
                <a:tc>
                  <a:txBody>
                    <a:bodyPr/>
                    <a:lstStyle/>
                    <a:p>
                      <a:pPr algn="ctr"/>
                      <a:r>
                        <a:rPr lang="nl-NL" b="0" dirty="0">
                          <a:solidFill>
                            <a:schemeClr val="tx1"/>
                          </a:solidFill>
                        </a:rPr>
                        <a:t>Gebruik steeds dezelfde weegschaal</a:t>
                      </a:r>
                    </a:p>
                  </a:txBody>
                  <a:tcPr>
                    <a:noFill/>
                  </a:tcPr>
                </a:tc>
                <a:tc>
                  <a:txBody>
                    <a:bodyPr/>
                    <a:lstStyle/>
                    <a:p>
                      <a:pPr algn="ctr"/>
                      <a:r>
                        <a:rPr lang="nl-NL" b="0" dirty="0">
                          <a:solidFill>
                            <a:schemeClr val="tx1"/>
                          </a:solidFill>
                        </a:rPr>
                        <a:t>Weeg zonder schoenen</a:t>
                      </a:r>
                    </a:p>
                  </a:txBody>
                  <a:tcPr>
                    <a:noFill/>
                  </a:tcPr>
                </a:tc>
                <a:tc>
                  <a:txBody>
                    <a:bodyPr/>
                    <a:lstStyle/>
                    <a:p>
                      <a:pPr algn="ctr"/>
                      <a:r>
                        <a:rPr lang="nl-NL" b="0" dirty="0">
                          <a:solidFill>
                            <a:schemeClr val="tx1"/>
                          </a:solidFill>
                        </a:rPr>
                        <a:t>Laat zorgvrager </a:t>
                      </a:r>
                      <a:endParaRPr lang="en-US" dirty="0"/>
                    </a:p>
                    <a:p>
                      <a:pPr lvl="0" algn="ctr">
                        <a:buNone/>
                      </a:pPr>
                      <a:r>
                        <a:rPr lang="nl-NL" b="0" dirty="0">
                          <a:solidFill>
                            <a:schemeClr val="tx1"/>
                          </a:solidFill>
                        </a:rPr>
                        <a:t>stilstaan </a:t>
                      </a:r>
                    </a:p>
                  </a:txBody>
                  <a:tcPr>
                    <a:noFill/>
                  </a:tcPr>
                </a:tc>
                <a:extLst>
                  <a:ext uri="{0D108BD9-81ED-4DB2-BD59-A6C34878D82A}">
                    <a16:rowId xmlns:a16="http://schemas.microsoft.com/office/drawing/2014/main" val="1943403367"/>
                  </a:ext>
                </a:extLst>
              </a:tr>
            </a:tbl>
          </a:graphicData>
        </a:graphic>
      </p:graphicFrame>
      <p:pic>
        <p:nvPicPr>
          <p:cNvPr id="22" name="Afbeelding 21"/>
          <p:cNvPicPr>
            <a:picLocks noChangeAspect="1"/>
          </p:cNvPicPr>
          <p:nvPr/>
        </p:nvPicPr>
        <p:blipFill rotWithShape="1">
          <a:blip r:embed="rId3"/>
          <a:srcRect l="48842" b="53866"/>
          <a:stretch/>
        </p:blipFill>
        <p:spPr>
          <a:xfrm>
            <a:off x="3995936" y="4226309"/>
            <a:ext cx="4677916" cy="1713393"/>
          </a:xfrm>
          <a:prstGeom prst="rect">
            <a:avLst/>
          </a:prstGeom>
        </p:spPr>
      </p:pic>
      <p:graphicFrame>
        <p:nvGraphicFramePr>
          <p:cNvPr id="23" name="Tabel 22"/>
          <p:cNvGraphicFramePr>
            <a:graphicFrameLocks noGrp="1"/>
          </p:cNvGraphicFramePr>
          <p:nvPr>
            <p:extLst>
              <p:ext uri="{D42A27DB-BD31-4B8C-83A1-F6EECF244321}">
                <p14:modId xmlns:p14="http://schemas.microsoft.com/office/powerpoint/2010/main" val="1593984171"/>
              </p:ext>
            </p:extLst>
          </p:nvPr>
        </p:nvGraphicFramePr>
        <p:xfrm>
          <a:off x="3997524" y="5819841"/>
          <a:ext cx="4752528" cy="6400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04986461"/>
                    </a:ext>
                  </a:extLst>
                </a:gridCol>
                <a:gridCol w="1584176">
                  <a:extLst>
                    <a:ext uri="{9D8B030D-6E8A-4147-A177-3AD203B41FA5}">
                      <a16:colId xmlns:a16="http://schemas.microsoft.com/office/drawing/2014/main" val="3760246927"/>
                    </a:ext>
                  </a:extLst>
                </a:gridCol>
                <a:gridCol w="1584176">
                  <a:extLst>
                    <a:ext uri="{9D8B030D-6E8A-4147-A177-3AD203B41FA5}">
                      <a16:colId xmlns:a16="http://schemas.microsoft.com/office/drawing/2014/main" val="2121142729"/>
                    </a:ext>
                  </a:extLst>
                </a:gridCol>
              </a:tblGrid>
              <a:tr h="370840">
                <a:tc>
                  <a:txBody>
                    <a:bodyPr/>
                    <a:lstStyle/>
                    <a:p>
                      <a:pPr algn="ctr"/>
                      <a:r>
                        <a:rPr lang="nl-NL" b="0" dirty="0">
                          <a:solidFill>
                            <a:schemeClr val="tx1"/>
                          </a:solidFill>
                        </a:rPr>
                        <a:t>Weeg in de ochtend</a:t>
                      </a:r>
                    </a:p>
                  </a:txBody>
                  <a:tcPr>
                    <a:noFill/>
                  </a:tcPr>
                </a:tc>
                <a:tc>
                  <a:txBody>
                    <a:bodyPr/>
                    <a:lstStyle/>
                    <a:p>
                      <a:pPr algn="ctr"/>
                      <a:r>
                        <a:rPr lang="nl-NL" b="0" dirty="0">
                          <a:solidFill>
                            <a:schemeClr val="tx1"/>
                          </a:solidFill>
                        </a:rPr>
                        <a:t>Weeg met een lege blaas</a:t>
                      </a:r>
                    </a:p>
                  </a:txBody>
                  <a:tcPr>
                    <a:noFill/>
                  </a:tcPr>
                </a:tc>
                <a:tc>
                  <a:txBody>
                    <a:bodyPr/>
                    <a:lstStyle/>
                    <a:p>
                      <a:pPr algn="ctr"/>
                      <a:r>
                        <a:rPr lang="nl-NL" b="0" dirty="0">
                          <a:solidFill>
                            <a:schemeClr val="tx1"/>
                          </a:solidFill>
                        </a:rPr>
                        <a:t>Noteer de gegevens</a:t>
                      </a:r>
                    </a:p>
                  </a:txBody>
                  <a:tcPr>
                    <a:noFill/>
                  </a:tcPr>
                </a:tc>
                <a:extLst>
                  <a:ext uri="{0D108BD9-81ED-4DB2-BD59-A6C34878D82A}">
                    <a16:rowId xmlns:a16="http://schemas.microsoft.com/office/drawing/2014/main" val="1943403367"/>
                  </a:ext>
                </a:extLst>
              </a:tr>
            </a:tbl>
          </a:graphicData>
        </a:graphic>
      </p:graphicFrame>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Wegen</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3"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pic>
        <p:nvPicPr>
          <p:cNvPr id="5" name="Afbeelding 4">
            <a:extLst>
              <a:ext uri="{FF2B5EF4-FFF2-40B4-BE49-F238E27FC236}">
                <a16:creationId xmlns:a16="http://schemas.microsoft.com/office/drawing/2014/main" id="{4666548D-C73C-4FFA-8F33-02EE95CFAA1F}"/>
              </a:ext>
            </a:extLst>
          </p:cNvPr>
          <p:cNvPicPr>
            <a:picLocks noChangeAspect="1"/>
          </p:cNvPicPr>
          <p:nvPr/>
        </p:nvPicPr>
        <p:blipFill>
          <a:blip r:embed="rId18"/>
          <a:stretch>
            <a:fillRect/>
          </a:stretch>
        </p:blipFill>
        <p:spPr>
          <a:xfrm>
            <a:off x="2627784" y="4497322"/>
            <a:ext cx="1115960" cy="1236728"/>
          </a:xfrm>
          <a:prstGeom prst="rect">
            <a:avLst/>
          </a:prstGeom>
        </p:spPr>
      </p:pic>
      <p:sp>
        <p:nvSpPr>
          <p:cNvPr id="6" name="Tekstvak 5">
            <a:extLst>
              <a:ext uri="{FF2B5EF4-FFF2-40B4-BE49-F238E27FC236}">
                <a16:creationId xmlns:a16="http://schemas.microsoft.com/office/drawing/2014/main" id="{3F8B182D-C156-481B-80BA-7F458837287D}"/>
              </a:ext>
            </a:extLst>
          </p:cNvPr>
          <p:cNvSpPr txBox="1"/>
          <p:nvPr/>
        </p:nvSpPr>
        <p:spPr>
          <a:xfrm>
            <a:off x="2249660" y="5819841"/>
            <a:ext cx="1872208" cy="923330"/>
          </a:xfrm>
          <a:prstGeom prst="rect">
            <a:avLst/>
          </a:prstGeom>
          <a:noFill/>
        </p:spPr>
        <p:txBody>
          <a:bodyPr wrap="square" rtlCol="0">
            <a:spAutoFit/>
          </a:bodyPr>
          <a:lstStyle/>
          <a:p>
            <a:pPr algn="ctr"/>
            <a:r>
              <a:rPr lang="nl-NL" dirty="0">
                <a:latin typeface="+mj-lt"/>
              </a:rPr>
              <a:t>Weeg vóór plasmedicatie/ diuretica</a:t>
            </a:r>
          </a:p>
        </p:txBody>
      </p:sp>
      <p:sp>
        <p:nvSpPr>
          <p:cNvPr id="47" name="Rechthoek: afgeronde hoeken 46">
            <a:extLst>
              <a:ext uri="{FF2B5EF4-FFF2-40B4-BE49-F238E27FC236}">
                <a16:creationId xmlns:a16="http://schemas.microsoft.com/office/drawing/2014/main" id="{11ED2F90-A149-4622-AA43-06607261D44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8" name="Afbeelding 47">
            <a:extLst>
              <a:ext uri="{FF2B5EF4-FFF2-40B4-BE49-F238E27FC236}">
                <a16:creationId xmlns:a16="http://schemas.microsoft.com/office/drawing/2014/main" id="{80950F96-0F87-4C6E-A256-5F9F65FCFDF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727284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0">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Tekstvak 19"/>
          <p:cNvSpPr txBox="1"/>
          <p:nvPr/>
        </p:nvSpPr>
        <p:spPr bwMode="auto">
          <a:xfrm>
            <a:off x="2268538" y="1917700"/>
            <a:ext cx="6335712" cy="4078039"/>
          </a:xfrm>
          <a:prstGeom prst="rect">
            <a:avLst/>
          </a:prstGeom>
          <a:noFill/>
        </p:spPr>
        <p:txBody>
          <a:bodyPr lIns="91440" tIns="45720" rIns="91440" bIns="45720" anchor="t">
            <a:spAutoFit/>
          </a:bodyPr>
          <a:lstStyle/>
          <a:p>
            <a:pPr eaLnBrk="1" hangingPunct="1">
              <a:defRPr/>
            </a:pPr>
            <a:r>
              <a:rPr lang="nl-NL" dirty="0">
                <a:latin typeface="Arial" charset="0"/>
              </a:rPr>
              <a:t>Dit screeningsinstrument is ontwikkeld voor ouderen in de eerstelijnszorg en thuiszorg</a:t>
            </a:r>
          </a:p>
          <a:p>
            <a:pPr eaLnBrk="1" hangingPunct="1">
              <a:defRPr/>
            </a:pPr>
            <a:endParaRPr lang="nl-NL" dirty="0">
              <a:latin typeface="Arial" charset="0"/>
            </a:endParaRPr>
          </a:p>
          <a:p>
            <a:pPr eaLnBrk="1" hangingPunct="1">
              <a:spcAft>
                <a:spcPts val="600"/>
              </a:spcAft>
              <a:defRPr/>
            </a:pPr>
            <a:r>
              <a:rPr lang="nl-NL" dirty="0">
                <a:latin typeface="Arial" charset="0"/>
              </a:rPr>
              <a:t>Het bepalen van de voedingstoestand met de SNAQ</a:t>
            </a:r>
            <a:r>
              <a:rPr lang="nl-NL" baseline="30000" dirty="0">
                <a:latin typeface="Arial" charset="0"/>
              </a:rPr>
              <a:t>65+</a:t>
            </a:r>
            <a:r>
              <a:rPr lang="nl-NL" dirty="0">
                <a:latin typeface="Arial" charset="0"/>
              </a:rPr>
              <a:t> bestaat uit 2 tot 4 stappen:</a:t>
            </a:r>
          </a:p>
          <a:p>
            <a:pPr eaLnBrk="1" hangingPunct="1">
              <a:spcAft>
                <a:spcPts val="600"/>
              </a:spcAft>
              <a:defRPr/>
            </a:pPr>
            <a:r>
              <a:rPr lang="nl-NL" dirty="0">
                <a:latin typeface="Arial" charset="0"/>
              </a:rPr>
              <a:t> </a:t>
            </a:r>
          </a:p>
          <a:p>
            <a:pPr marL="177800" indent="-177800" eaLnBrk="1" hangingPunct="1">
              <a:spcAft>
                <a:spcPts val="600"/>
              </a:spcAft>
              <a:defRPr/>
            </a:pPr>
            <a:r>
              <a:rPr lang="nl-NL" dirty="0">
                <a:latin typeface="Arial" charset="0"/>
              </a:rPr>
              <a:t>1 - Gewichtsverlies bepalen</a:t>
            </a:r>
          </a:p>
          <a:p>
            <a:pPr marL="177800" indent="-177800" eaLnBrk="1" hangingPunct="1">
              <a:spcAft>
                <a:spcPts val="600"/>
              </a:spcAft>
              <a:defRPr/>
            </a:pPr>
            <a:r>
              <a:rPr lang="nl-NL" dirty="0">
                <a:latin typeface="Arial" charset="0"/>
              </a:rPr>
              <a:t>2 - Bovenarmomtrek meten</a:t>
            </a:r>
            <a:endParaRPr lang="nl-NL" u="sng" dirty="0">
              <a:latin typeface="Arial" charset="0"/>
            </a:endParaRPr>
          </a:p>
          <a:p>
            <a:pPr marL="177800" indent="-177800" eaLnBrk="1" hangingPunct="1">
              <a:spcAft>
                <a:spcPts val="600"/>
              </a:spcAft>
              <a:defRPr/>
            </a:pPr>
            <a:r>
              <a:rPr lang="nl-NL" dirty="0">
                <a:latin typeface="Arial" charset="0"/>
              </a:rPr>
              <a:t>3 - Vragen naar eetlust en functionaliteit (ADL)</a:t>
            </a:r>
          </a:p>
          <a:p>
            <a:pPr marL="177800" indent="-177800" eaLnBrk="1" hangingPunct="1">
              <a:spcAft>
                <a:spcPts val="0"/>
              </a:spcAft>
              <a:defRPr/>
            </a:pPr>
            <a:r>
              <a:rPr lang="nl-NL" dirty="0">
                <a:latin typeface="Arial" charset="0"/>
              </a:rPr>
              <a:t>4 - Behandelbeleid bepalen</a:t>
            </a:r>
          </a:p>
          <a:p>
            <a:pPr marL="177800" indent="-177800" eaLnBrk="1" hangingPunct="1">
              <a:spcAft>
                <a:spcPts val="0"/>
              </a:spcAft>
              <a:defRPr/>
            </a:pPr>
            <a:endParaRPr lang="nl-NL" dirty="0">
              <a:latin typeface="Arial" charset="0"/>
            </a:endParaRPr>
          </a:p>
          <a:p>
            <a:pPr eaLnBrk="1" hangingPunct="1">
              <a:spcAft>
                <a:spcPts val="0"/>
              </a:spcAft>
              <a:defRPr/>
            </a:pPr>
            <a:r>
              <a:rPr lang="nl-NL" dirty="0">
                <a:latin typeface="Arial"/>
                <a:cs typeface="Arial"/>
              </a:rPr>
              <a:t>Lees goed wat bij elke stap staat beschreven en volg de instructies die op de zorgvrager van toepassing zijn</a:t>
            </a:r>
          </a:p>
        </p:txBody>
      </p:sp>
      <p:sp>
        <p:nvSpPr>
          <p:cNvPr id="77830"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7</a:t>
            </a:r>
          </a:p>
        </p:txBody>
      </p:sp>
      <p:sp>
        <p:nvSpPr>
          <p:cNvPr id="23" name="PIJL-LINKS 23">
            <a:hlinkClick r:id="rId3" action="ppaction://hlinksldjump"/>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5731CD0F-03DF-462E-8867-BEAD405F050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124D5000-C304-4B29-9842-EAC8E8FB160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Afgeronde rechthoek 21"/>
          <p:cNvSpPr/>
          <p:nvPr/>
        </p:nvSpPr>
        <p:spPr bwMode="auto">
          <a:xfrm>
            <a:off x="2065284" y="1630362"/>
            <a:ext cx="6840574" cy="479298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19" name="PIJL-LINKS 25">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26">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79878" name="Tekstvak 43"/>
          <p:cNvSpPr txBox="1">
            <a:spLocks noChangeArrowheads="1"/>
          </p:cNvSpPr>
          <p:nvPr/>
        </p:nvSpPr>
        <p:spPr bwMode="auto">
          <a:xfrm>
            <a:off x="8108235" y="1334461"/>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2 van 7</a:t>
            </a:r>
          </a:p>
        </p:txBody>
      </p:sp>
      <p:grpSp>
        <p:nvGrpSpPr>
          <p:cNvPr id="79879" name="Groep 27"/>
          <p:cNvGrpSpPr>
            <a:grpSpLocks/>
          </p:cNvGrpSpPr>
          <p:nvPr/>
        </p:nvGrpSpPr>
        <p:grpSpPr bwMode="auto">
          <a:xfrm>
            <a:off x="2068450" y="1524642"/>
            <a:ext cx="6987445" cy="1698491"/>
            <a:chOff x="2447174" y="2091178"/>
            <a:chExt cx="5735949" cy="1293777"/>
          </a:xfrm>
        </p:grpSpPr>
        <p:sp>
          <p:nvSpPr>
            <p:cNvPr id="24" name="Afgeronde rechthoek 22"/>
            <p:cNvSpPr/>
            <p:nvPr/>
          </p:nvSpPr>
          <p:spPr bwMode="auto">
            <a:xfrm>
              <a:off x="2566548" y="2553491"/>
              <a:ext cx="5616575" cy="831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nl-NL" dirty="0">
                  <a:solidFill>
                    <a:schemeClr val="tx1"/>
                  </a:solidFill>
                </a:rPr>
                <a:t>Bent u onbedoeld 4 kg of meer afgevallen in de laatste 6 maanden? </a:t>
              </a:r>
            </a:p>
          </p:txBody>
        </p:sp>
        <p:sp>
          <p:nvSpPr>
            <p:cNvPr id="25" name="Afgeronde rechthoek 23"/>
            <p:cNvSpPr/>
            <p:nvPr/>
          </p:nvSpPr>
          <p:spPr bwMode="auto">
            <a:xfrm>
              <a:off x="2447174" y="2091178"/>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1 – Gewichtsverlies bepalen</a:t>
              </a:r>
            </a:p>
          </p:txBody>
        </p:sp>
      </p:grpSp>
      <p:graphicFrame>
        <p:nvGraphicFramePr>
          <p:cNvPr id="2" name="Tabel 1"/>
          <p:cNvGraphicFramePr>
            <a:graphicFrameLocks noGrp="1"/>
          </p:cNvGraphicFramePr>
          <p:nvPr>
            <p:extLst>
              <p:ext uri="{D42A27DB-BD31-4B8C-83A1-F6EECF244321}">
                <p14:modId xmlns:p14="http://schemas.microsoft.com/office/powerpoint/2010/main" val="3610117529"/>
              </p:ext>
            </p:extLst>
          </p:nvPr>
        </p:nvGraphicFramePr>
        <p:xfrm>
          <a:off x="2436846" y="2958623"/>
          <a:ext cx="6096000" cy="61483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919434941"/>
                    </a:ext>
                  </a:extLst>
                </a:gridCol>
                <a:gridCol w="2032000">
                  <a:extLst>
                    <a:ext uri="{9D8B030D-6E8A-4147-A177-3AD203B41FA5}">
                      <a16:colId xmlns:a16="http://schemas.microsoft.com/office/drawing/2014/main" val="2965331300"/>
                    </a:ext>
                  </a:extLst>
                </a:gridCol>
                <a:gridCol w="2032000">
                  <a:extLst>
                    <a:ext uri="{9D8B030D-6E8A-4147-A177-3AD203B41FA5}">
                      <a16:colId xmlns:a16="http://schemas.microsoft.com/office/drawing/2014/main" val="3408361355"/>
                    </a:ext>
                  </a:extLst>
                </a:gridCol>
              </a:tblGrid>
              <a:tr h="614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Nee minder dan 4 kg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 naar stap 2 </a:t>
                      </a:r>
                    </a:p>
                  </a:txBody>
                  <a:tcPr>
                    <a:solidFill>
                      <a:srgbClr val="00B050"/>
                    </a:solidFill>
                  </a:tcPr>
                </a:tc>
                <a:tc>
                  <a:txBody>
                    <a:bodyPr/>
                    <a:lstStyle/>
                    <a:p>
                      <a:pPr algn="ctr"/>
                      <a:endParaRPr lang="nl-NL" sz="1600" dirty="0"/>
                    </a:p>
                  </a:txBody>
                  <a:tcPr>
                    <a:solidFill>
                      <a:srgbClr val="FFC000"/>
                    </a:solidFill>
                  </a:tcPr>
                </a:tc>
                <a:tc>
                  <a:txBody>
                    <a:bodyPr/>
                    <a:lstStyle/>
                    <a:p>
                      <a:pPr algn="ctr"/>
                      <a:r>
                        <a:rPr lang="nl-NL" sz="1600" dirty="0"/>
                        <a:t>Ja 4 kg of meer</a:t>
                      </a:r>
                    </a:p>
                    <a:p>
                      <a:pPr algn="ctr"/>
                      <a:r>
                        <a:rPr lang="nl-NL" sz="1600" dirty="0"/>
                        <a:t>→ naar stap 4</a:t>
                      </a:r>
                    </a:p>
                  </a:txBody>
                  <a:tcPr>
                    <a:solidFill>
                      <a:srgbClr val="FF0000"/>
                    </a:solidFill>
                  </a:tcPr>
                </a:tc>
                <a:extLst>
                  <a:ext uri="{0D108BD9-81ED-4DB2-BD59-A6C34878D82A}">
                    <a16:rowId xmlns:a16="http://schemas.microsoft.com/office/drawing/2014/main" val="1524532932"/>
                  </a:ext>
                </a:extLst>
              </a:tr>
            </a:tbl>
          </a:graphicData>
        </a:graphic>
      </p:graphicFrame>
      <p:graphicFrame>
        <p:nvGraphicFramePr>
          <p:cNvPr id="28" name="Tabel 27"/>
          <p:cNvGraphicFramePr>
            <a:graphicFrameLocks noGrp="1"/>
          </p:cNvGraphicFramePr>
          <p:nvPr>
            <p:extLst>
              <p:ext uri="{D42A27DB-BD31-4B8C-83A1-F6EECF244321}">
                <p14:modId xmlns:p14="http://schemas.microsoft.com/office/powerpoint/2010/main" val="1157017972"/>
              </p:ext>
            </p:extLst>
          </p:nvPr>
        </p:nvGraphicFramePr>
        <p:xfrm>
          <a:off x="2436846" y="5053130"/>
          <a:ext cx="6096000" cy="1066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919434941"/>
                    </a:ext>
                  </a:extLst>
                </a:gridCol>
                <a:gridCol w="2032000">
                  <a:extLst>
                    <a:ext uri="{9D8B030D-6E8A-4147-A177-3AD203B41FA5}">
                      <a16:colId xmlns:a16="http://schemas.microsoft.com/office/drawing/2014/main" val="2965331300"/>
                    </a:ext>
                  </a:extLst>
                </a:gridCol>
                <a:gridCol w="2032000">
                  <a:extLst>
                    <a:ext uri="{9D8B030D-6E8A-4147-A177-3AD203B41FA5}">
                      <a16:colId xmlns:a16="http://schemas.microsoft.com/office/drawing/2014/main" val="34083613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Nee op al deze vragen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 naar stap 2</a:t>
                      </a:r>
                    </a:p>
                    <a:p>
                      <a:pPr algn="ctr"/>
                      <a:r>
                        <a:rPr lang="nl-NL" sz="1600" dirty="0"/>
                        <a:t> </a:t>
                      </a:r>
                    </a:p>
                  </a:txBody>
                  <a:tcPr>
                    <a:solidFill>
                      <a:srgbClr val="00B050"/>
                    </a:solidFill>
                  </a:tcPr>
                </a:tc>
                <a:tc>
                  <a:txBody>
                    <a:bodyPr/>
                    <a:lstStyle/>
                    <a:p>
                      <a:pPr algn="ctr"/>
                      <a:endParaRPr lang="nl-NL" sz="1600" dirty="0"/>
                    </a:p>
                  </a:txBody>
                  <a:tcPr>
                    <a:solidFill>
                      <a:srgbClr val="FFC000"/>
                    </a:solidFill>
                  </a:tcPr>
                </a:tc>
                <a:tc>
                  <a:txBody>
                    <a:bodyPr/>
                    <a:lstStyle/>
                    <a:p>
                      <a:pPr algn="ctr"/>
                      <a:r>
                        <a:rPr lang="nl-NL" sz="1600" dirty="0"/>
                        <a:t>Ja op één van deze vragen:</a:t>
                      </a:r>
                    </a:p>
                    <a:p>
                      <a:pPr algn="ctr"/>
                      <a:r>
                        <a:rPr lang="nl-NL" sz="1600" dirty="0"/>
                        <a:t>→ naar stap 4</a:t>
                      </a:r>
                    </a:p>
                  </a:txBody>
                  <a:tcPr>
                    <a:solidFill>
                      <a:srgbClr val="FF0000"/>
                    </a:solidFill>
                  </a:tcPr>
                </a:tc>
                <a:extLst>
                  <a:ext uri="{0D108BD9-81ED-4DB2-BD59-A6C34878D82A}">
                    <a16:rowId xmlns:a16="http://schemas.microsoft.com/office/drawing/2014/main" val="1524532932"/>
                  </a:ext>
                </a:extLst>
              </a:tr>
            </a:tbl>
          </a:graphicData>
        </a:graphic>
      </p:graphicFrame>
      <p:sp>
        <p:nvSpPr>
          <p:cNvPr id="29" name="Afgeronde rechthoek 22"/>
          <p:cNvSpPr/>
          <p:nvPr/>
        </p:nvSpPr>
        <p:spPr bwMode="auto">
          <a:xfrm>
            <a:off x="2073828" y="3633060"/>
            <a:ext cx="7001114" cy="12907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defRPr/>
            </a:pPr>
            <a:r>
              <a:rPr lang="nl-NL" dirty="0">
                <a:solidFill>
                  <a:schemeClr val="tx1"/>
                </a:solidFill>
              </a:rPr>
              <a:t>Als de zorgvrager niet weet of hij/zij in deze periode is afgevallen, vraag dan of:</a:t>
            </a:r>
          </a:p>
          <a:p>
            <a:pPr marL="285750" indent="-285750" eaLnBrk="1" hangingPunct="1">
              <a:buFont typeface="Arial" panose="020B0604020202020204" pitchFamily="34" charset="0"/>
              <a:buChar char="•"/>
              <a:defRPr/>
            </a:pPr>
            <a:r>
              <a:rPr lang="nl-NL" dirty="0">
                <a:solidFill>
                  <a:schemeClr val="tx1"/>
                </a:solidFill>
              </a:rPr>
              <a:t>kleding ruimer is gaan zitten</a:t>
            </a:r>
          </a:p>
          <a:p>
            <a:pPr marL="285750" indent="-285750" eaLnBrk="1" hangingPunct="1">
              <a:buFont typeface="Arial" panose="020B0604020202020204" pitchFamily="34" charset="0"/>
              <a:buChar char="•"/>
              <a:defRPr/>
            </a:pPr>
            <a:r>
              <a:rPr lang="nl-NL" dirty="0">
                <a:solidFill>
                  <a:schemeClr val="tx1"/>
                </a:solidFill>
              </a:rPr>
              <a:t>de riem een gaatje strakker moet</a:t>
            </a:r>
          </a:p>
          <a:p>
            <a:pPr marL="285750" indent="-285750" eaLnBrk="1" hangingPunct="1">
              <a:buFont typeface="Arial" panose="020B0604020202020204" pitchFamily="34" charset="0"/>
              <a:buChar char="•"/>
              <a:defRPr/>
            </a:pPr>
            <a:r>
              <a:rPr lang="nl-NL" dirty="0">
                <a:solidFill>
                  <a:schemeClr val="tx1"/>
                </a:solidFill>
              </a:rPr>
              <a:t>het horloge ruimer om de pols zit</a:t>
            </a:r>
          </a:p>
        </p:txBody>
      </p:sp>
      <p:grpSp>
        <p:nvGrpSpPr>
          <p:cNvPr id="34" name="Groep 39"/>
          <p:cNvGrpSpPr>
            <a:grpSpLocks/>
          </p:cNvGrpSpPr>
          <p:nvPr/>
        </p:nvGrpSpPr>
        <p:grpSpPr bwMode="auto">
          <a:xfrm>
            <a:off x="107950" y="261938"/>
            <a:ext cx="8928100" cy="6480175"/>
            <a:chOff x="107950" y="188913"/>
            <a:chExt cx="8928100" cy="6480175"/>
          </a:xfrm>
        </p:grpSpPr>
        <p:sp>
          <p:nvSpPr>
            <p:cNvPr id="3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3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0"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1"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2"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3"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4"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5"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6"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32" name="Rechthoek: afgeronde hoeken 31">
            <a:extLst>
              <a:ext uri="{FF2B5EF4-FFF2-40B4-BE49-F238E27FC236}">
                <a16:creationId xmlns:a16="http://schemas.microsoft.com/office/drawing/2014/main" id="{49896374-E36E-4362-8474-BC94A64C77C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2256634B-9F95-4E8A-A060-496862EF0FF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4"/>
          <p:cNvGrpSpPr>
            <a:grpSpLocks/>
          </p:cNvGrpSpPr>
          <p:nvPr/>
        </p:nvGrpSpPr>
        <p:grpSpPr bwMode="auto">
          <a:xfrm>
            <a:off x="2125663" y="1392074"/>
            <a:ext cx="6335712" cy="5847755"/>
            <a:chOff x="2268538" y="1636739"/>
            <a:chExt cx="6335910" cy="5846595"/>
          </a:xfrm>
        </p:grpSpPr>
        <p:sp>
          <p:nvSpPr>
            <p:cNvPr id="2" name="Tekstvak 19"/>
            <p:cNvSpPr txBox="1">
              <a:spLocks noChangeArrowheads="1"/>
            </p:cNvSpPr>
            <p:nvPr/>
          </p:nvSpPr>
          <p:spPr bwMode="auto">
            <a:xfrm>
              <a:off x="2268538" y="1636739"/>
              <a:ext cx="6335910" cy="5846595"/>
            </a:xfrm>
            <a:prstGeom prst="rect">
              <a:avLst/>
            </a:prstGeom>
            <a:noFill/>
            <a:ln w="9525">
              <a:noFill/>
              <a:miter lim="800000"/>
              <a:headEnd/>
              <a:tailEnd/>
            </a:ln>
            <a:scene3d>
              <a:camera prst="orthographicFront"/>
              <a:lightRig rig="threePt" dir="t"/>
            </a:scene3d>
            <a:sp3d/>
          </p:spPr>
          <p:txBody>
            <a:bodyPr lIns="91440" tIns="45720" rIns="91440" bIns="45720" anchor="t">
              <a:spAutoFit/>
            </a:bodyPr>
            <a:lstStyle/>
            <a:p>
              <a:pPr eaLnBrk="1" hangingPunct="1">
                <a:spcAft>
                  <a:spcPts val="600"/>
                </a:spcAft>
                <a:defRPr/>
              </a:pPr>
              <a:r>
                <a:rPr lang="nl-NL" dirty="0">
                  <a:latin typeface="Arial" charset="0"/>
                </a:rPr>
                <a:t>Wist je dat:</a:t>
              </a:r>
            </a:p>
            <a:p>
              <a:pPr marL="182245" indent="-182245" eaLnBrk="1" hangingPunct="1">
                <a:spcAft>
                  <a:spcPts val="600"/>
                </a:spcAft>
                <a:buFont typeface="Arial" pitchFamily="34" charset="0"/>
                <a:buChar char="•"/>
                <a:defRPr/>
              </a:pPr>
              <a:r>
                <a:rPr lang="nl-NL" dirty="0">
                  <a:latin typeface="Arial" charset="0"/>
                </a:rPr>
                <a:t>De helft van de ouderen in zorg risico op ondervoeding heeft?</a:t>
              </a:r>
              <a:endParaRPr lang="nl-NL" dirty="0">
                <a:latin typeface="Arial" charset="0"/>
                <a:cs typeface="Arial" charset="0"/>
              </a:endParaRPr>
            </a:p>
            <a:p>
              <a:pPr marL="182245" indent="-182245" eaLnBrk="1" hangingPunct="1">
                <a:spcAft>
                  <a:spcPts val="600"/>
                </a:spcAft>
                <a:buFont typeface="Arial" pitchFamily="34" charset="0"/>
                <a:buChar char="•"/>
                <a:defRPr/>
              </a:pPr>
              <a:endParaRPr lang="nl-NL" dirty="0">
                <a:latin typeface="Arial" charset="0"/>
                <a:cs typeface="Arial" charset="0"/>
              </a:endParaRPr>
            </a:p>
            <a:p>
              <a:pPr marL="182245" indent="-182245" eaLnBrk="1" hangingPunct="1">
                <a:spcAft>
                  <a:spcPts val="600"/>
                </a:spcAft>
                <a:buFont typeface="Arial" charset="0"/>
                <a:buChar char="•"/>
                <a:defRPr/>
              </a:pPr>
              <a:r>
                <a:rPr lang="nl-NL" dirty="0">
                  <a:latin typeface="Arial" charset="0"/>
                </a:rPr>
                <a:t>30-40% van de ouderen met thuiszorg zorg ondervoed is?</a:t>
              </a:r>
              <a:endParaRPr lang="nl-NL" dirty="0">
                <a:latin typeface="Arial" charset="0"/>
                <a:cs typeface="Arial" charset="0"/>
              </a:endParaRPr>
            </a:p>
            <a:p>
              <a:pPr marL="182245" indent="-182245" eaLnBrk="1" hangingPunct="1">
                <a:spcAft>
                  <a:spcPts val="600"/>
                </a:spcAft>
                <a:buFont typeface="Arial" charset="0"/>
                <a:buChar char="•"/>
                <a:defRPr/>
              </a:pPr>
              <a:endParaRPr lang="nl-NL" dirty="0">
                <a:latin typeface="Arial" charset="0"/>
                <a:cs typeface="Arial" charset="0"/>
              </a:endParaRPr>
            </a:p>
            <a:p>
              <a:pPr marL="182245" indent="-182245" eaLnBrk="1" hangingPunct="1">
                <a:spcAft>
                  <a:spcPts val="600"/>
                </a:spcAft>
                <a:buFont typeface="Arial" charset="0"/>
                <a:buChar char="•"/>
                <a:defRPr/>
              </a:pPr>
              <a:r>
                <a:rPr lang="nl-NL" dirty="0">
                  <a:latin typeface="Arial" charset="0"/>
                </a:rPr>
                <a:t>En 15-20% van de ouderen in verpleeg-en verzorgingshuizen?</a:t>
              </a:r>
              <a:endParaRPr lang="nl-NL" dirty="0">
                <a:latin typeface="Arial" charset="0"/>
                <a:cs typeface="Arial" charset="0"/>
              </a:endParaRPr>
            </a:p>
            <a:p>
              <a:pPr marL="182245" indent="-182245" eaLnBrk="1" hangingPunct="1">
                <a:spcAft>
                  <a:spcPts val="600"/>
                </a:spcAft>
                <a:buFont typeface="Arial" charset="0"/>
                <a:buChar char="•"/>
                <a:defRPr/>
              </a:pPr>
              <a:endParaRPr lang="nl-NL" dirty="0">
                <a:latin typeface="Arial" charset="0"/>
                <a:cs typeface="Arial" charset="0"/>
              </a:endParaRPr>
            </a:p>
            <a:p>
              <a:pPr marL="182245" indent="-182245" eaLnBrk="1" hangingPunct="1">
                <a:spcAft>
                  <a:spcPts val="600"/>
                </a:spcAft>
                <a:buFont typeface="Arial" charset="0"/>
                <a:buChar char="•"/>
                <a:defRPr/>
              </a:pPr>
              <a:r>
                <a:rPr lang="nl-NL" dirty="0">
                  <a:latin typeface="Arial"/>
                  <a:cs typeface="Arial"/>
                </a:rPr>
                <a:t>Ondervoeding bij 50% van deze ouderen voorkomen had kunnen worden?</a:t>
              </a:r>
            </a:p>
            <a:p>
              <a:pPr marL="182245" indent="-182245" eaLnBrk="1" hangingPunct="1">
                <a:spcAft>
                  <a:spcPts val="600"/>
                </a:spcAft>
                <a:buFont typeface="Arial" charset="0"/>
                <a:buChar char="•"/>
                <a:defRPr/>
              </a:pPr>
              <a:endParaRPr lang="nl-NL" dirty="0">
                <a:latin typeface="Arial" charset="0"/>
                <a:cs typeface="Arial" charset="0"/>
              </a:endParaRPr>
            </a:p>
            <a:p>
              <a:pPr marL="182245" indent="-182245" eaLnBrk="1" hangingPunct="1">
                <a:spcAft>
                  <a:spcPts val="600"/>
                </a:spcAft>
                <a:buFont typeface="Arial" pitchFamily="34" charset="0"/>
                <a:buChar char="•"/>
                <a:defRPr/>
              </a:pPr>
              <a:r>
                <a:rPr lang="nl-NL" dirty="0">
                  <a:latin typeface="Arial" charset="0"/>
                </a:rPr>
                <a:t>Ondervoeding zorgt voor een afname van </a:t>
              </a:r>
              <a:r>
                <a:rPr lang="nl-NL" dirty="0">
                  <a:latin typeface="Arial" charset="0"/>
                  <a:hlinkClick r:id="rId3" action="ppaction://hlinksldjump"/>
                </a:rPr>
                <a:t>kwaliteit van leven</a:t>
              </a:r>
              <a:r>
                <a:rPr lang="nl-NL" dirty="0">
                  <a:latin typeface="Arial" charset="0"/>
                </a:rPr>
                <a:t>, vermindering van afweer en slechtere wondgenezing?</a:t>
              </a:r>
              <a:endParaRPr lang="nl-NL" dirty="0">
                <a:latin typeface="Arial" charset="0"/>
                <a:cs typeface="Arial" charset="0"/>
              </a:endParaRPr>
            </a:p>
            <a:p>
              <a:pPr eaLnBrk="1" hangingPunct="1">
                <a:defRPr/>
              </a:pPr>
              <a:endParaRPr lang="nl-NL" dirty="0">
                <a:latin typeface="Arial" charset="0"/>
              </a:endParaRPr>
            </a:p>
            <a:p>
              <a:pPr eaLnBrk="1" hangingPunct="1">
                <a:defRPr/>
              </a:pPr>
              <a:endParaRPr lang="nl-NL" dirty="0">
                <a:latin typeface="Arial" charset="0"/>
              </a:endParaRPr>
            </a:p>
            <a:p>
              <a:pPr eaLnBrk="1" hangingPunct="1">
                <a:defRPr/>
              </a:pPr>
              <a:endParaRPr lang="nl-NL" dirty="0">
                <a:latin typeface="Arial" charset="0"/>
              </a:endParaRPr>
            </a:p>
          </p:txBody>
        </p:sp>
        <p:sp>
          <p:nvSpPr>
            <p:cNvPr id="4119" name="Tekstvak 20"/>
            <p:cNvSpPr txBox="1">
              <a:spLocks noChangeArrowheads="1"/>
            </p:cNvSpPr>
            <p:nvPr/>
          </p:nvSpPr>
          <p:spPr bwMode="auto">
            <a:xfrm>
              <a:off x="2268538" y="4872104"/>
              <a:ext cx="6335910" cy="369259"/>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endParaRPr lang="nl-NL" dirty="0">
                <a:latin typeface="Arial" charset="0"/>
              </a:endParaRPr>
            </a:p>
          </p:txBody>
        </p:sp>
      </p:grpSp>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3 van 3</a:t>
            </a:r>
          </a:p>
        </p:txBody>
      </p:sp>
      <p:sp>
        <p:nvSpPr>
          <p:cNvPr id="51" name="PIJL-LINKS 50">
            <a:hlinkClick r:id="rId4" action="ppaction://hlinksldjump"/>
          </p:cNvPr>
          <p:cNvSpPr/>
          <p:nvPr/>
        </p:nvSpPr>
        <p:spPr>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Het probleem ondervoeding</a:t>
              </a:r>
            </a:p>
          </p:txBody>
        </p:sp>
        <p:sp>
          <p:nvSpPr>
            <p:cNvPr id="29"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3" action="ppaction://hlinksldjump"/>
            </p:cNvPr>
            <p:cNvSpPr/>
            <p:nvPr/>
          </p:nvSpPr>
          <p:spPr bwMode="auto">
            <a:xfrm>
              <a:off x="107950" y="1341438"/>
              <a:ext cx="1727200" cy="287337"/>
            </a:xfrm>
            <a:prstGeom prst="roundRect">
              <a:avLst/>
            </a:prstGeom>
            <a:solidFill>
              <a:srgbClr val="55CB6B"/>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3"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7" name="Rechthoek: afgeronde hoeken 46">
            <a:extLst>
              <a:ext uri="{FF2B5EF4-FFF2-40B4-BE49-F238E27FC236}">
                <a16:creationId xmlns:a16="http://schemas.microsoft.com/office/drawing/2014/main" id="{5CB7D8EE-7092-4A96-A476-B9B42BAD147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8" name="Afbeelding 47">
            <a:extLst>
              <a:ext uri="{FF2B5EF4-FFF2-40B4-BE49-F238E27FC236}">
                <a16:creationId xmlns:a16="http://schemas.microsoft.com/office/drawing/2014/main" id="{6047FA52-7443-4F6A-AE2D-DAA79E9A8B9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7">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28">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8192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7</a:t>
            </a:r>
          </a:p>
        </p:txBody>
      </p:sp>
      <p:grpSp>
        <p:nvGrpSpPr>
          <p:cNvPr id="81927" name="Groep 26"/>
          <p:cNvGrpSpPr>
            <a:grpSpLocks/>
          </p:cNvGrpSpPr>
          <p:nvPr/>
        </p:nvGrpSpPr>
        <p:grpSpPr bwMode="auto">
          <a:xfrm>
            <a:off x="2515528" y="2204864"/>
            <a:ext cx="5616575" cy="3455988"/>
            <a:chOff x="2484438" y="2133600"/>
            <a:chExt cx="5616575" cy="3455988"/>
          </a:xfrm>
        </p:grpSpPr>
        <p:sp>
          <p:nvSpPr>
            <p:cNvPr id="24" name="Afgeronde rechthoek 22"/>
            <p:cNvSpPr/>
            <p:nvPr/>
          </p:nvSpPr>
          <p:spPr bwMode="auto">
            <a:xfrm>
              <a:off x="2484438" y="2205038"/>
              <a:ext cx="5616575" cy="338455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5" name="Afgeronde rechthoek 24"/>
            <p:cNvSpPr/>
            <p:nvPr/>
          </p:nvSpPr>
          <p:spPr bwMode="auto">
            <a:xfrm>
              <a:off x="2484438" y="2133600"/>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2 – Bovenarmomtrek meten</a:t>
              </a:r>
            </a:p>
          </p:txBody>
        </p:sp>
        <p:pic>
          <p:nvPicPr>
            <p:cNvPr id="81930" name="Afbeelding 29" descr="Stap 2 bovenarmomtrek met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916238"/>
              <a:ext cx="53403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31"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1"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2"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0"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7B830F19-5269-4F9A-B041-394DA7541AF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1CACBDFD-0BB7-4837-9A49-45A2C4694C2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6">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27">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8397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4 van 7</a:t>
            </a:r>
          </a:p>
        </p:txBody>
      </p:sp>
      <p:grpSp>
        <p:nvGrpSpPr>
          <p:cNvPr id="83977" name="Groep 21"/>
          <p:cNvGrpSpPr>
            <a:grpSpLocks/>
          </p:cNvGrpSpPr>
          <p:nvPr/>
        </p:nvGrpSpPr>
        <p:grpSpPr bwMode="auto">
          <a:xfrm>
            <a:off x="1979712" y="1716088"/>
            <a:ext cx="7056338" cy="4537075"/>
            <a:chOff x="2483768" y="2492896"/>
            <a:chExt cx="5616624" cy="3456384"/>
          </a:xfrm>
        </p:grpSpPr>
        <p:sp>
          <p:nvSpPr>
            <p:cNvPr id="26" name="Afgeronde rechthoek 4"/>
            <p:cNvSpPr/>
            <p:nvPr/>
          </p:nvSpPr>
          <p:spPr>
            <a:xfrm>
              <a:off x="2483768" y="2564342"/>
              <a:ext cx="5616624" cy="338493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7" name="Afgeronde rechthoek 5"/>
            <p:cNvSpPr/>
            <p:nvPr/>
          </p:nvSpPr>
          <p:spPr>
            <a:xfrm>
              <a:off x="2483768" y="2492896"/>
              <a:ext cx="5616624" cy="647774"/>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3 – Vraag naar eetlust en stel functionaliteit vast</a:t>
              </a:r>
            </a:p>
          </p:txBody>
        </p:sp>
      </p:grpSp>
      <p:graphicFrame>
        <p:nvGraphicFramePr>
          <p:cNvPr id="30" name="Tabel 29"/>
          <p:cNvGraphicFramePr>
            <a:graphicFrameLocks noGrp="1"/>
          </p:cNvGraphicFramePr>
          <p:nvPr>
            <p:extLst>
              <p:ext uri="{D42A27DB-BD31-4B8C-83A1-F6EECF244321}">
                <p14:modId xmlns:p14="http://schemas.microsoft.com/office/powerpoint/2010/main" val="3686626515"/>
              </p:ext>
            </p:extLst>
          </p:nvPr>
        </p:nvGraphicFramePr>
        <p:xfrm>
          <a:off x="4598761" y="2739708"/>
          <a:ext cx="4320729" cy="1554480"/>
        </p:xfrm>
        <a:graphic>
          <a:graphicData uri="http://schemas.openxmlformats.org/drawingml/2006/table">
            <a:tbl>
              <a:tblPr firstRow="1" bandRow="1">
                <a:tableStyleId>{5C22544A-7EE6-4342-B048-85BDC9FD1C3A}</a:tableStyleId>
              </a:tblPr>
              <a:tblGrid>
                <a:gridCol w="1440243">
                  <a:extLst>
                    <a:ext uri="{9D8B030D-6E8A-4147-A177-3AD203B41FA5}">
                      <a16:colId xmlns:a16="http://schemas.microsoft.com/office/drawing/2014/main" val="3919434941"/>
                    </a:ext>
                  </a:extLst>
                </a:gridCol>
                <a:gridCol w="1440243">
                  <a:extLst>
                    <a:ext uri="{9D8B030D-6E8A-4147-A177-3AD203B41FA5}">
                      <a16:colId xmlns:a16="http://schemas.microsoft.com/office/drawing/2014/main" val="2965331300"/>
                    </a:ext>
                  </a:extLst>
                </a:gridCol>
                <a:gridCol w="1440243">
                  <a:extLst>
                    <a:ext uri="{9D8B030D-6E8A-4147-A177-3AD203B41FA5}">
                      <a16:colId xmlns:a16="http://schemas.microsoft.com/office/drawing/2014/main" val="34083613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Nee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 naar stap 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Ja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 naar stap 4</a:t>
                      </a:r>
                    </a:p>
                    <a:p>
                      <a:pPr algn="ctr"/>
                      <a:r>
                        <a:rPr lang="nl-NL" sz="1600" dirty="0"/>
                        <a:t> </a:t>
                      </a:r>
                    </a:p>
                  </a:txBody>
                  <a:tcPr>
                    <a:solidFill>
                      <a:srgbClr val="00B050"/>
                    </a:solidFill>
                  </a:tcPr>
                </a:tc>
                <a:tc>
                  <a:txBody>
                    <a:bodyPr/>
                    <a:lstStyle/>
                    <a:p>
                      <a:pPr algn="ctr"/>
                      <a:r>
                        <a:rPr lang="nl-NL" sz="1600" dirty="0"/>
                        <a:t>Ja </a:t>
                      </a:r>
                    </a:p>
                    <a:p>
                      <a:pPr algn="ctr"/>
                      <a:r>
                        <a:rPr lang="nl-NL" sz="1600" dirty="0"/>
                        <a:t>+</a:t>
                      </a:r>
                    </a:p>
                    <a:p>
                      <a:pPr algn="ctr"/>
                      <a:r>
                        <a:rPr lang="nl-NL" sz="1600" dirty="0"/>
                        <a:t>Nee</a:t>
                      </a:r>
                    </a:p>
                    <a:p>
                      <a:pPr algn="ctr"/>
                      <a:endParaRPr lang="nl-NL" sz="1600" dirty="0"/>
                    </a:p>
                    <a:p>
                      <a:pPr algn="ctr"/>
                      <a:r>
                        <a:rPr lang="nl-NL" sz="1600" dirty="0"/>
                        <a:t>→ naar stap 4</a:t>
                      </a:r>
                      <a:r>
                        <a:rPr lang="nl-NL" sz="1600" baseline="30000" dirty="0"/>
                        <a:t>*</a:t>
                      </a:r>
                      <a:endParaRPr lang="nl-NL" sz="1600" dirty="0"/>
                    </a:p>
                    <a:p>
                      <a:pPr algn="ctr"/>
                      <a:endParaRPr lang="nl-NL" sz="1600" dirty="0"/>
                    </a:p>
                  </a:txBody>
                  <a:tcPr>
                    <a:solidFill>
                      <a:srgbClr val="FFC000"/>
                    </a:solidFill>
                  </a:tcPr>
                </a:tc>
                <a:tc>
                  <a:txBody>
                    <a:bodyPr/>
                    <a:lstStyle/>
                    <a:p>
                      <a:pPr algn="ctr"/>
                      <a:endParaRPr lang="nl-NL" sz="1600" dirty="0"/>
                    </a:p>
                  </a:txBody>
                  <a:tcPr>
                    <a:solidFill>
                      <a:srgbClr val="FF0000"/>
                    </a:solidFill>
                  </a:tcPr>
                </a:tc>
                <a:extLst>
                  <a:ext uri="{0D108BD9-81ED-4DB2-BD59-A6C34878D82A}">
                    <a16:rowId xmlns:a16="http://schemas.microsoft.com/office/drawing/2014/main" val="1524532932"/>
                  </a:ext>
                </a:extLst>
              </a:tr>
            </a:tbl>
          </a:graphicData>
        </a:graphic>
      </p:graphicFrame>
      <p:sp>
        <p:nvSpPr>
          <p:cNvPr id="31" name="Afgeronde rechthoek 22"/>
          <p:cNvSpPr/>
          <p:nvPr/>
        </p:nvSpPr>
        <p:spPr bwMode="auto">
          <a:xfrm>
            <a:off x="1979712" y="3141663"/>
            <a:ext cx="7217025" cy="2417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defRPr/>
            </a:pPr>
            <a:r>
              <a:rPr lang="nl-NL" sz="1600" dirty="0">
                <a:solidFill>
                  <a:schemeClr val="tx1"/>
                </a:solidFill>
              </a:rPr>
              <a:t>Had u afgelopen week een</a:t>
            </a:r>
          </a:p>
          <a:p>
            <a:pPr eaLnBrk="1" hangingPunct="1">
              <a:defRPr/>
            </a:pPr>
            <a:r>
              <a:rPr lang="nl-NL" sz="1600" dirty="0">
                <a:solidFill>
                  <a:schemeClr val="tx1"/>
                </a:solidFill>
              </a:rPr>
              <a:t>verminderde eetlust?</a:t>
            </a:r>
          </a:p>
          <a:p>
            <a:pPr eaLnBrk="1" hangingPunct="1">
              <a:defRPr/>
            </a:pPr>
            <a:endParaRPr lang="nl-NL" sz="1600" dirty="0">
              <a:solidFill>
                <a:schemeClr val="tx1"/>
              </a:solidFill>
            </a:endParaRPr>
          </a:p>
          <a:p>
            <a:pPr eaLnBrk="1" hangingPunct="1">
              <a:defRPr/>
            </a:pPr>
            <a:r>
              <a:rPr lang="nl-NL" sz="1600" dirty="0">
                <a:solidFill>
                  <a:schemeClr val="tx1"/>
                </a:solidFill>
              </a:rPr>
              <a:t>Kunt u een trap van 15 </a:t>
            </a:r>
          </a:p>
          <a:p>
            <a:pPr eaLnBrk="1" hangingPunct="1">
              <a:defRPr/>
            </a:pPr>
            <a:r>
              <a:rPr lang="nl-NL" sz="1600" dirty="0">
                <a:solidFill>
                  <a:schemeClr val="tx1"/>
                </a:solidFill>
              </a:rPr>
              <a:t>treden op en af lopen </a:t>
            </a:r>
          </a:p>
          <a:p>
            <a:pPr eaLnBrk="1" hangingPunct="1">
              <a:defRPr/>
            </a:pPr>
            <a:r>
              <a:rPr lang="nl-NL" sz="1600" dirty="0">
                <a:solidFill>
                  <a:schemeClr val="tx1"/>
                </a:solidFill>
              </a:rPr>
              <a:t>zonder te rusten?</a:t>
            </a:r>
          </a:p>
          <a:p>
            <a:pPr eaLnBrk="1" hangingPunct="1">
              <a:defRPr/>
            </a:pPr>
            <a:endParaRPr lang="nl-NL" sz="1600" dirty="0">
              <a:solidFill>
                <a:schemeClr val="tx1"/>
              </a:solidFill>
            </a:endParaRPr>
          </a:p>
          <a:p>
            <a:pPr eaLnBrk="1" hangingPunct="1">
              <a:defRPr/>
            </a:pPr>
            <a:r>
              <a:rPr lang="nl-NL" sz="1600" i="1" dirty="0">
                <a:solidFill>
                  <a:schemeClr val="tx1"/>
                </a:solidFill>
              </a:rPr>
              <a:t>Als de zorgvrager geen trap meer loopt, vraag dan of:</a:t>
            </a:r>
            <a:endParaRPr lang="nl-NL" sz="1600" i="1" dirty="0">
              <a:solidFill>
                <a:schemeClr val="tx1"/>
              </a:solidFill>
              <a:cs typeface="Calibri"/>
            </a:endParaRPr>
          </a:p>
          <a:p>
            <a:pPr eaLnBrk="1" hangingPunct="1">
              <a:defRPr/>
            </a:pPr>
            <a:r>
              <a:rPr lang="nl-NL" sz="1600" dirty="0">
                <a:solidFill>
                  <a:schemeClr val="tx1"/>
                </a:solidFill>
              </a:rPr>
              <a:t>Kunt u vijf minuten buiten lopen zonder te rusten?</a:t>
            </a:r>
          </a:p>
          <a:p>
            <a:pPr eaLnBrk="1" hangingPunct="1">
              <a:defRPr/>
            </a:pPr>
            <a:r>
              <a:rPr lang="nl-NL" sz="1600" i="1" dirty="0">
                <a:solidFill>
                  <a:schemeClr val="tx1"/>
                </a:solidFill>
              </a:rPr>
              <a:t>of bij rolstolafhankelijke zorgvragers:</a:t>
            </a:r>
            <a:endParaRPr lang="nl-NL" sz="1600" i="1" dirty="0">
              <a:solidFill>
                <a:schemeClr val="tx1"/>
              </a:solidFill>
              <a:cs typeface="Calibri"/>
            </a:endParaRPr>
          </a:p>
          <a:p>
            <a:pPr eaLnBrk="1" hangingPunct="1">
              <a:defRPr/>
            </a:pPr>
            <a:r>
              <a:rPr lang="nl-NL" sz="1600" dirty="0">
                <a:solidFill>
                  <a:schemeClr val="tx1"/>
                </a:solidFill>
              </a:rPr>
              <a:t>Kunt u uw rolstoel vijf minuten aanduwen zonder te rusten?</a:t>
            </a:r>
          </a:p>
          <a:p>
            <a:pPr eaLnBrk="1" hangingPunct="1">
              <a:defRPr/>
            </a:pPr>
            <a:endParaRPr lang="nl-NL" sz="1600" dirty="0">
              <a:solidFill>
                <a:schemeClr val="tx1"/>
              </a:solidFill>
            </a:endParaRPr>
          </a:p>
          <a:p>
            <a:pPr eaLnBrk="1" hangingPunct="1">
              <a:defRPr/>
            </a:pPr>
            <a:r>
              <a:rPr lang="nl-NL" sz="1600" baseline="30000" dirty="0">
                <a:solidFill>
                  <a:schemeClr val="tx1"/>
                </a:solidFill>
              </a:rPr>
              <a:t>*</a:t>
            </a:r>
            <a:r>
              <a:rPr lang="nl-NL" sz="1600" dirty="0">
                <a:solidFill>
                  <a:schemeClr val="tx1"/>
                </a:solidFill>
              </a:rPr>
              <a:t>Alleen als het antwoord op </a:t>
            </a:r>
            <a:r>
              <a:rPr lang="nl-NL" sz="1600" i="1" dirty="0">
                <a:solidFill>
                  <a:schemeClr val="tx1"/>
                </a:solidFill>
              </a:rPr>
              <a:t>beide</a:t>
            </a:r>
            <a:r>
              <a:rPr lang="nl-NL" sz="1600" dirty="0">
                <a:solidFill>
                  <a:schemeClr val="tx1"/>
                </a:solidFill>
              </a:rPr>
              <a:t> vragen oranje scoort bestaat het risico van ondervoeding (dus ja + ja = groen en nee + nee = groen)</a:t>
            </a:r>
          </a:p>
        </p:txBody>
      </p:sp>
      <p:grpSp>
        <p:nvGrpSpPr>
          <p:cNvPr id="33" name="Groep 39"/>
          <p:cNvGrpSpPr>
            <a:grpSpLocks/>
          </p:cNvGrpSpPr>
          <p:nvPr/>
        </p:nvGrpSpPr>
        <p:grpSpPr bwMode="auto">
          <a:xfrm>
            <a:off x="107950" y="261938"/>
            <a:ext cx="8928100" cy="6480175"/>
            <a:chOff x="107950" y="188913"/>
            <a:chExt cx="8928100" cy="6480175"/>
          </a:xfrm>
        </p:grpSpPr>
        <p:sp>
          <p:nvSpPr>
            <p:cNvPr id="34"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35"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6"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7"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8"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9"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0"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1"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2"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5"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0"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1"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2"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3"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4"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32" name="Rechthoek: afgeronde hoeken 31">
            <a:extLst>
              <a:ext uri="{FF2B5EF4-FFF2-40B4-BE49-F238E27FC236}">
                <a16:creationId xmlns:a16="http://schemas.microsoft.com/office/drawing/2014/main" id="{907DABC0-AC9D-4399-AB20-5936478F8F1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4EAAB30F-C824-415C-9FEB-826BBE3DDD9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7">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860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5 van 7</a:t>
            </a:r>
          </a:p>
        </p:txBody>
      </p:sp>
      <p:grpSp>
        <p:nvGrpSpPr>
          <p:cNvPr id="86026" name="Groep 21"/>
          <p:cNvGrpSpPr>
            <a:grpSpLocks/>
          </p:cNvGrpSpPr>
          <p:nvPr/>
        </p:nvGrpSpPr>
        <p:grpSpPr bwMode="auto">
          <a:xfrm>
            <a:off x="1979712" y="1487596"/>
            <a:ext cx="6769001" cy="4894154"/>
            <a:chOff x="2483768" y="2492896"/>
            <a:chExt cx="5616624" cy="3456384"/>
          </a:xfrm>
        </p:grpSpPr>
        <p:sp>
          <p:nvSpPr>
            <p:cNvPr id="26" name="Afgeronde rechthoek 21"/>
            <p:cNvSpPr/>
            <p:nvPr/>
          </p:nvSpPr>
          <p:spPr>
            <a:xfrm>
              <a:off x="2483768" y="2564342"/>
              <a:ext cx="5616624" cy="338493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7" name="Afgeronde rechthoek 22"/>
            <p:cNvSpPr/>
            <p:nvPr/>
          </p:nvSpPr>
          <p:spPr>
            <a:xfrm>
              <a:off x="2483768" y="2492896"/>
              <a:ext cx="5616624" cy="647774"/>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4  – Behandelbeleid bepalen</a:t>
              </a:r>
            </a:p>
          </p:txBody>
        </p:sp>
      </p:grpSp>
      <p:sp>
        <p:nvSpPr>
          <p:cNvPr id="30" name="PIJL-LINKS 43">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aphicFrame>
        <p:nvGraphicFramePr>
          <p:cNvPr id="2" name="Tabel 1"/>
          <p:cNvGraphicFramePr>
            <a:graphicFrameLocks noGrp="1"/>
          </p:cNvGraphicFramePr>
          <p:nvPr>
            <p:extLst>
              <p:ext uri="{D42A27DB-BD31-4B8C-83A1-F6EECF244321}">
                <p14:modId xmlns:p14="http://schemas.microsoft.com/office/powerpoint/2010/main" val="2641094805"/>
              </p:ext>
            </p:extLst>
          </p:nvPr>
        </p:nvGraphicFramePr>
        <p:xfrm>
          <a:off x="2102190" y="2529856"/>
          <a:ext cx="6480720" cy="3388360"/>
        </p:xfrm>
        <a:graphic>
          <a:graphicData uri="http://schemas.openxmlformats.org/drawingml/2006/table">
            <a:tbl>
              <a:tblPr firstRow="1" bandRow="1">
                <a:tableStyleId>{5C22544A-7EE6-4342-B048-85BDC9FD1C3A}</a:tableStyleId>
              </a:tblPr>
              <a:tblGrid>
                <a:gridCol w="1760999">
                  <a:extLst>
                    <a:ext uri="{9D8B030D-6E8A-4147-A177-3AD203B41FA5}">
                      <a16:colId xmlns:a16="http://schemas.microsoft.com/office/drawing/2014/main" val="3870359285"/>
                    </a:ext>
                  </a:extLst>
                </a:gridCol>
                <a:gridCol w="2559481">
                  <a:extLst>
                    <a:ext uri="{9D8B030D-6E8A-4147-A177-3AD203B41FA5}">
                      <a16:colId xmlns:a16="http://schemas.microsoft.com/office/drawing/2014/main" val="1955191484"/>
                    </a:ext>
                  </a:extLst>
                </a:gridCol>
                <a:gridCol w="2160240">
                  <a:extLst>
                    <a:ext uri="{9D8B030D-6E8A-4147-A177-3AD203B41FA5}">
                      <a16:colId xmlns:a16="http://schemas.microsoft.com/office/drawing/2014/main" val="2100995664"/>
                    </a:ext>
                  </a:extLst>
                </a:gridCol>
              </a:tblGrid>
              <a:tr h="370840">
                <a:tc>
                  <a:txBody>
                    <a:bodyPr/>
                    <a:lstStyle/>
                    <a:p>
                      <a:pPr algn="ctr"/>
                      <a:r>
                        <a:rPr lang="nl-NL" sz="1600" dirty="0">
                          <a:latin typeface="Arial" panose="020B0604020202020204" pitchFamily="34" charset="0"/>
                          <a:cs typeface="Arial" panose="020B0604020202020204" pitchFamily="34" charset="0"/>
                        </a:rPr>
                        <a:t>niet ondervoed</a:t>
                      </a:r>
                    </a:p>
                  </a:txBody>
                  <a:tcPr>
                    <a:solidFill>
                      <a:srgbClr val="00B050"/>
                    </a:solidFill>
                  </a:tcPr>
                </a:tc>
                <a:tc>
                  <a:txBody>
                    <a:bodyPr/>
                    <a:lstStyle/>
                    <a:p>
                      <a:pPr algn="ctr"/>
                      <a:r>
                        <a:rPr lang="nl-NL" sz="1600" dirty="0">
                          <a:latin typeface="Arial" panose="020B0604020202020204" pitchFamily="34" charset="0"/>
                          <a:cs typeface="Arial" panose="020B0604020202020204" pitchFamily="34" charset="0"/>
                        </a:rPr>
                        <a:t>risico op ondervoeding</a:t>
                      </a:r>
                    </a:p>
                  </a:txBody>
                  <a:tcPr>
                    <a:solidFill>
                      <a:srgbClr val="FFC000"/>
                    </a:solidFill>
                  </a:tcPr>
                </a:tc>
                <a:tc>
                  <a:txBody>
                    <a:bodyPr/>
                    <a:lstStyle/>
                    <a:p>
                      <a:pPr algn="ctr"/>
                      <a:r>
                        <a:rPr lang="nl-NL" sz="1600" dirty="0">
                          <a:latin typeface="Arial" panose="020B0604020202020204" pitchFamily="34" charset="0"/>
                          <a:cs typeface="Arial" panose="020B0604020202020204" pitchFamily="34" charset="0"/>
                        </a:rPr>
                        <a:t>ondervoed</a:t>
                      </a:r>
                    </a:p>
                  </a:txBody>
                  <a:tcPr>
                    <a:solidFill>
                      <a:srgbClr val="FF0000"/>
                    </a:solidFill>
                  </a:tcPr>
                </a:tc>
                <a:extLst>
                  <a:ext uri="{0D108BD9-81ED-4DB2-BD59-A6C34878D82A}">
                    <a16:rowId xmlns:a16="http://schemas.microsoft.com/office/drawing/2014/main" val="1554765829"/>
                  </a:ext>
                </a:extLst>
              </a:tr>
              <a:tr h="370840">
                <a:tc>
                  <a:txBody>
                    <a:bodyPr/>
                    <a:lstStyle/>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geen actie</a:t>
                      </a:r>
                    </a:p>
                    <a:p>
                      <a:pPr marL="0" indent="0">
                        <a:buFont typeface="Arial" panose="020B0604020202020204" pitchFamily="34" charset="0"/>
                        <a:buNone/>
                      </a:pPr>
                      <a:r>
                        <a:rPr lang="nl-NL" sz="1600" dirty="0">
                          <a:latin typeface="Arial" panose="020B0604020202020204" pitchFamily="34" charset="0"/>
                          <a:cs typeface="Arial" panose="020B0604020202020204" pitchFamily="34" charset="0"/>
                        </a:rPr>
                        <a:t> </a:t>
                      </a:r>
                    </a:p>
                  </a:txBody>
                  <a:tcPr>
                    <a:solidFill>
                      <a:srgbClr val="00B050"/>
                    </a:solidFill>
                  </a:tcPr>
                </a:tc>
                <a:tc>
                  <a:txBody>
                    <a:bodyPr/>
                    <a:lstStyle/>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geef informatie over de gevolgen van ondervoeding en het belang van goede voeding</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adviseer gebruik van volle producten en extra eetmomenten (6x per dag)</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geef de folder mee</a:t>
                      </a:r>
                    </a:p>
                    <a:p>
                      <a:pPr marL="285750" indent="-285750">
                        <a:buFont typeface="Arial" panose="020B0604020202020204" pitchFamily="34" charset="0"/>
                        <a:buChar char="•"/>
                      </a:pPr>
                      <a:r>
                        <a:rPr lang="nl-NL" sz="1600" dirty="0">
                          <a:latin typeface="Arial"/>
                          <a:cs typeface="Arial"/>
                        </a:rPr>
                        <a:t>overleg indien nodig met (huis)arts of diëtist</a:t>
                      </a:r>
                    </a:p>
                  </a:txBody>
                  <a:tcPr>
                    <a:solidFill>
                      <a:srgbClr val="FFC000"/>
                    </a:solidFill>
                  </a:tcPr>
                </a:tc>
                <a:tc>
                  <a:txBody>
                    <a:bodyPr/>
                    <a:lstStyle/>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geef informatie en advies als bij risico op ondervoeding én</a:t>
                      </a:r>
                    </a:p>
                    <a:p>
                      <a:pPr marL="285750" indent="-285750">
                        <a:buFont typeface="Arial" panose="020B0604020202020204" pitchFamily="34" charset="0"/>
                        <a:buChar char="•"/>
                      </a:pPr>
                      <a:r>
                        <a:rPr lang="nl-NL" sz="1600" dirty="0">
                          <a:latin typeface="Arial"/>
                          <a:cs typeface="Arial"/>
                        </a:rPr>
                        <a:t>overleg met de (huis)arts</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verwijs binnen 1 week naar de diëtist</a:t>
                      </a:r>
                    </a:p>
                  </a:txBody>
                  <a:tcPr>
                    <a:solidFill>
                      <a:srgbClr val="FF0000"/>
                    </a:solidFill>
                  </a:tcPr>
                </a:tc>
                <a:extLst>
                  <a:ext uri="{0D108BD9-81ED-4DB2-BD59-A6C34878D82A}">
                    <a16:rowId xmlns:a16="http://schemas.microsoft.com/office/drawing/2014/main" val="225665461"/>
                  </a:ext>
                </a:extLst>
              </a:tr>
            </a:tbl>
          </a:graphicData>
        </a:graphic>
      </p:graphicFrame>
      <p:grpSp>
        <p:nvGrpSpPr>
          <p:cNvPr id="32"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34"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9" name="Rechthoek: afgeronde hoeken 28">
            <a:extLst>
              <a:ext uri="{FF2B5EF4-FFF2-40B4-BE49-F238E27FC236}">
                <a16:creationId xmlns:a16="http://schemas.microsoft.com/office/drawing/2014/main" id="{848C7787-0860-498B-891E-9F3774A79C2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31" name="Afbeelding 30">
            <a:extLst>
              <a:ext uri="{FF2B5EF4-FFF2-40B4-BE49-F238E27FC236}">
                <a16:creationId xmlns:a16="http://schemas.microsoft.com/office/drawing/2014/main" id="{9C6C382A-3F3A-4157-9742-EA05EC04AB2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kstvak 18"/>
          <p:cNvSpPr txBox="1"/>
          <p:nvPr/>
        </p:nvSpPr>
        <p:spPr>
          <a:xfrm>
            <a:off x="2125663" y="1558131"/>
            <a:ext cx="6335712" cy="4524315"/>
          </a:xfrm>
          <a:prstGeom prst="rect">
            <a:avLst/>
          </a:prstGeom>
          <a:noFill/>
        </p:spPr>
        <p:txBody>
          <a:bodyPr lIns="91440" tIns="45720" rIns="91440" bIns="45720" anchor="t">
            <a:spAutoFit/>
          </a:bodyPr>
          <a:lstStyle/>
          <a:p>
            <a:pPr eaLnBrk="1" hangingPunct="1">
              <a:defRPr/>
            </a:pPr>
            <a:r>
              <a:rPr lang="nl-NL" b="1" dirty="0">
                <a:latin typeface="Arial"/>
                <a:cs typeface="Arial"/>
              </a:rPr>
              <a:t>Zorgvrager is niet ondervoed:</a:t>
            </a:r>
          </a:p>
          <a:p>
            <a:pPr marL="174625" indent="-174625" eaLnBrk="1" hangingPunct="1">
              <a:buFont typeface="Arial" pitchFamily="34" charset="0"/>
              <a:buChar char="•"/>
              <a:defRPr/>
            </a:pPr>
            <a:r>
              <a:rPr lang="nl-NL" dirty="0">
                <a:latin typeface="Arial"/>
                <a:cs typeface="Arial"/>
              </a:rPr>
              <a:t>Geen actie; wel 1x per 1-3 maanden wegen (afhankelijk van situatie)</a:t>
            </a:r>
          </a:p>
          <a:p>
            <a:pPr eaLnBrk="1" hangingPunct="1">
              <a:defRPr/>
            </a:pPr>
            <a:endParaRPr lang="nl-NL" b="1" dirty="0">
              <a:latin typeface="Arial" charset="0"/>
            </a:endParaRPr>
          </a:p>
          <a:p>
            <a:pPr marL="174625" indent="-174625" eaLnBrk="1" hangingPunct="1">
              <a:defRPr/>
            </a:pPr>
            <a:r>
              <a:rPr lang="nl-NL" b="1" dirty="0">
                <a:latin typeface="Arial"/>
                <a:cs typeface="Arial"/>
              </a:rPr>
              <a:t>Zorgvrager heeft risico op ondervoeding:</a:t>
            </a:r>
          </a:p>
          <a:p>
            <a:pPr marL="174625" indent="-174625" eaLnBrk="1" hangingPunct="1">
              <a:buFont typeface="Arial" pitchFamily="34" charset="0"/>
              <a:buChar char="•"/>
              <a:defRPr/>
            </a:pPr>
            <a:r>
              <a:rPr lang="nl-NL" dirty="0">
                <a:latin typeface="Arial" charset="0"/>
              </a:rPr>
              <a:t>Geef informatie over de gevolgen van ondervoeding en het belang van goede voeding</a:t>
            </a:r>
          </a:p>
          <a:p>
            <a:pPr marL="174625" indent="-174625" eaLnBrk="1" hangingPunct="1">
              <a:buFont typeface="Arial" pitchFamily="34" charset="0"/>
              <a:buChar char="•"/>
              <a:defRPr/>
            </a:pPr>
            <a:r>
              <a:rPr lang="nl-NL" dirty="0">
                <a:latin typeface="Arial" charset="0"/>
              </a:rPr>
              <a:t>Adviseer gebruik van volle producten en extra eetmomenten (6x per dag)</a:t>
            </a:r>
          </a:p>
          <a:p>
            <a:pPr marL="174625" indent="-174625" eaLnBrk="1" hangingPunct="1">
              <a:buFont typeface="Arial" pitchFamily="34" charset="0"/>
              <a:buChar char="•"/>
              <a:defRPr/>
            </a:pPr>
            <a:r>
              <a:rPr lang="nl-NL" dirty="0">
                <a:latin typeface="Arial" charset="0"/>
              </a:rPr>
              <a:t>Geef de folders mee. Klik </a:t>
            </a:r>
            <a:r>
              <a:rPr lang="nl-NL" dirty="0">
                <a:latin typeface="Arial" charset="0"/>
                <a:hlinkClick r:id="rId3" action="ppaction://hlinksldjump">
                  <a:extLst>
                    <a:ext uri="{A12FA001-AC4F-418D-AE19-62706E023703}">
                      <ahyp:hlinkClr xmlns:ahyp="http://schemas.microsoft.com/office/drawing/2018/hyperlinkcolor" val="tx"/>
                    </a:ext>
                  </a:extLst>
                </a:hlinkClick>
              </a:rPr>
              <a:t>hier</a:t>
            </a:r>
            <a:r>
              <a:rPr lang="nl-NL" dirty="0">
                <a:latin typeface="Arial" charset="0"/>
              </a:rPr>
              <a:t> en </a:t>
            </a:r>
            <a:r>
              <a:rPr lang="nl-NL" dirty="0">
                <a:latin typeface="Arial" charset="0"/>
                <a:hlinkClick r:id="rId4" action="ppaction://hlinksldjump"/>
              </a:rPr>
              <a:t>hier</a:t>
            </a:r>
            <a:r>
              <a:rPr lang="nl-NL" dirty="0">
                <a:latin typeface="Arial" charset="0"/>
              </a:rPr>
              <a:t> voor de folders.</a:t>
            </a:r>
          </a:p>
          <a:p>
            <a:pPr marL="174625" indent="-174625" eaLnBrk="1" hangingPunct="1">
              <a:buFont typeface="Arial" pitchFamily="34" charset="0"/>
              <a:buChar char="•"/>
              <a:defRPr/>
            </a:pPr>
            <a:r>
              <a:rPr lang="nl-NL" dirty="0">
                <a:latin typeface="Arial" charset="0"/>
              </a:rPr>
              <a:t>Wijs ze op de website </a:t>
            </a:r>
            <a:r>
              <a:rPr lang="nl-NL" dirty="0">
                <a:latin typeface="Arial" charset="0"/>
                <a:hlinkClick r:id="rId5"/>
              </a:rPr>
              <a:t>www.goedgevoedouderworden.nl</a:t>
            </a:r>
            <a:r>
              <a:rPr lang="nl-NL" dirty="0">
                <a:latin typeface="Arial" charset="0"/>
              </a:rPr>
              <a:t>.</a:t>
            </a:r>
          </a:p>
          <a:p>
            <a:pPr marL="174625" indent="-174625" eaLnBrk="1" hangingPunct="1">
              <a:buFont typeface="Arial" pitchFamily="34" charset="0"/>
              <a:buChar char="•"/>
              <a:defRPr/>
            </a:pPr>
            <a:r>
              <a:rPr lang="nl-NL" dirty="0">
                <a:latin typeface="Arial"/>
                <a:cs typeface="Arial"/>
              </a:rPr>
              <a:t>Overleg met de (huis)voor eventueel inschakelen diëtist</a:t>
            </a:r>
          </a:p>
          <a:p>
            <a:pPr marL="174625" indent="-174625" eaLnBrk="1" hangingPunct="1">
              <a:defRPr/>
            </a:pPr>
            <a:endParaRPr lang="nl-NL" b="1" dirty="0">
              <a:latin typeface="Arial" charset="0"/>
            </a:endParaRPr>
          </a:p>
          <a:p>
            <a:pPr marL="174625" indent="-174625" eaLnBrk="1" hangingPunct="1">
              <a:defRPr/>
            </a:pPr>
            <a:r>
              <a:rPr lang="nl-NL" b="1" dirty="0">
                <a:latin typeface="Arial"/>
                <a:cs typeface="Arial"/>
              </a:rPr>
              <a:t>Zorgvrager is ondervoed: </a:t>
            </a:r>
            <a:r>
              <a:rPr lang="nl-NL" dirty="0">
                <a:latin typeface="Arial"/>
                <a:cs typeface="Arial"/>
              </a:rPr>
              <a:t>                             </a:t>
            </a:r>
          </a:p>
          <a:p>
            <a:pPr marL="174625" indent="-174625" eaLnBrk="1" hangingPunct="1">
              <a:buFont typeface="Arial" pitchFamily="34" charset="0"/>
              <a:buChar char="•"/>
              <a:defRPr/>
            </a:pPr>
            <a:r>
              <a:rPr lang="nl-NL" dirty="0">
                <a:latin typeface="Arial" charset="0"/>
                <a:cs typeface="Arial"/>
              </a:rPr>
              <a:t>Alle bovenstaande punten bij risico op ondervoeding, maar dan met definitieve inschakeling van diëtist.</a:t>
            </a:r>
          </a:p>
        </p:txBody>
      </p:sp>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cs typeface="Arial" panose="020B0604020202020204" pitchFamily="34" charset="0"/>
              </a:rPr>
              <a:t>1 van 1</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28"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1"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7"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4" name="Rechthoek: afgeronde hoeken 23">
            <a:extLst>
              <a:ext uri="{FF2B5EF4-FFF2-40B4-BE49-F238E27FC236}">
                <a16:creationId xmlns:a16="http://schemas.microsoft.com/office/drawing/2014/main" id="{3C569E4A-71D2-463D-9364-F047A6A5862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5" name="Afbeelding 24">
            <a:extLst>
              <a:ext uri="{FF2B5EF4-FFF2-40B4-BE49-F238E27FC236}">
                <a16:creationId xmlns:a16="http://schemas.microsoft.com/office/drawing/2014/main" id="{F68EB763-5D3B-429E-A8BE-5A787F25A82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134027755"/>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211"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2997200"/>
            <a:ext cx="708977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2"/>
          <p:cNvSpPr txBox="1">
            <a:spLocks/>
          </p:cNvSpPr>
          <p:nvPr/>
        </p:nvSpPr>
        <p:spPr bwMode="auto">
          <a:xfrm>
            <a:off x="2339975" y="2246313"/>
            <a:ext cx="62277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363" lvl="1" indent="0">
              <a:spcBef>
                <a:spcPts val="1100"/>
              </a:spcBef>
              <a:buClr>
                <a:schemeClr val="tx1"/>
              </a:buClr>
              <a:buFont typeface="Arial" panose="020B0604020202020204" pitchFamily="34" charset="0"/>
              <a:buNone/>
              <a:defRPr/>
            </a:pPr>
            <a:r>
              <a:rPr lang="nl-NL" altLang="nl-NL" sz="2400" dirty="0">
                <a:ea typeface="ヒラギノ角ゴ Pro W3"/>
                <a:cs typeface="ヒラギノ角ゴ Pro W3"/>
                <a:hlinkClick r:id="rId4"/>
              </a:rPr>
              <a:t>www.goedgevoedouderworden.nl/zelftest</a:t>
            </a:r>
            <a:endParaRPr lang="nl-NL" altLang="nl-NL" sz="2400" dirty="0">
              <a:ea typeface="ヒラギノ角ゴ Pro W3"/>
              <a:cs typeface="ヒラギノ角ゴ Pro W3"/>
            </a:endParaRPr>
          </a:p>
          <a:p>
            <a:pPr marL="719138" lvl="1" indent="-358775">
              <a:spcBef>
                <a:spcPts val="1100"/>
              </a:spcBef>
              <a:buClr>
                <a:schemeClr val="tx1"/>
              </a:buClr>
              <a:defRPr/>
            </a:pPr>
            <a:endParaRPr lang="nl-NL" altLang="nl-NL" sz="2400" dirty="0">
              <a:ea typeface="ヒラギノ角ゴ Pro W3"/>
              <a:cs typeface="ヒラギノ角ゴ Pro W3"/>
            </a:endParaRPr>
          </a:p>
        </p:txBody>
      </p:sp>
      <p:grpSp>
        <p:nvGrpSpPr>
          <p:cNvPr id="24" name="Groep 39"/>
          <p:cNvGrpSpPr>
            <a:grpSpLocks/>
          </p:cNvGrpSpPr>
          <p:nvPr/>
        </p:nvGrpSpPr>
        <p:grpSpPr bwMode="auto">
          <a:xfrm>
            <a:off x="107950" y="261938"/>
            <a:ext cx="8928100" cy="6480175"/>
            <a:chOff x="107950" y="188913"/>
            <a:chExt cx="8928100" cy="6480175"/>
          </a:xfrm>
        </p:grpSpPr>
        <p:sp>
          <p:nvSpPr>
            <p:cNvPr id="2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Digitale 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27"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8"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9"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0"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1"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2"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3"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4"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5"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6"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7"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8"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9" name="Afgeronde rechthoek 56">
              <a:hlinkClick r:id="rId16"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0"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1"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45B9221A-DC9B-4C3F-AE51-9EBA8DC4C08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35E0644B-4D1E-4DA0-8BE5-76000ED6082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1 van 4</a:t>
            </a:r>
          </a:p>
        </p:txBody>
      </p:sp>
      <p:sp>
        <p:nvSpPr>
          <p:cNvPr id="21" name="PIJL-LINKS 27">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8">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 name="Tekstvak 1"/>
          <p:cNvSpPr txBox="1"/>
          <p:nvPr/>
        </p:nvSpPr>
        <p:spPr>
          <a:xfrm>
            <a:off x="2267744" y="1590159"/>
            <a:ext cx="2006486" cy="369332"/>
          </a:xfrm>
          <a:prstGeom prst="rect">
            <a:avLst/>
          </a:prstGeom>
          <a:noFill/>
        </p:spPr>
        <p:txBody>
          <a:bodyPr wrap="square" rtlCol="0">
            <a:spAutoFit/>
          </a:bodyPr>
          <a:lstStyle/>
          <a:p>
            <a:r>
              <a:rPr lang="nl-NL" dirty="0"/>
              <a:t>Dhr. </a:t>
            </a:r>
            <a:r>
              <a:rPr lang="nl-NL" dirty="0" err="1"/>
              <a:t>Pietersen</a:t>
            </a:r>
            <a:endParaRPr lang="nl-NL" dirty="0"/>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1</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3" name="Tekstvak 2"/>
          <p:cNvSpPr txBox="1"/>
          <p:nvPr/>
        </p:nvSpPr>
        <p:spPr>
          <a:xfrm>
            <a:off x="2267744" y="2600586"/>
            <a:ext cx="6192044" cy="1200329"/>
          </a:xfrm>
          <a:prstGeom prst="rect">
            <a:avLst/>
          </a:prstGeom>
          <a:noFill/>
        </p:spPr>
        <p:txBody>
          <a:bodyPr wrap="square" rtlCol="0">
            <a:spAutoFit/>
          </a:bodyPr>
          <a:lstStyle/>
          <a:p>
            <a:r>
              <a:rPr lang="nl-NL" dirty="0">
                <a:hlinkClick r:id="rId17"/>
              </a:rPr>
              <a:t>Bekijk het filmpje via de onderstaande link:</a:t>
            </a:r>
          </a:p>
          <a:p>
            <a:endParaRPr lang="nl-NL" dirty="0">
              <a:hlinkClick r:id="rId17"/>
            </a:endParaRPr>
          </a:p>
          <a:p>
            <a:r>
              <a:rPr lang="nl-NL" dirty="0">
                <a:hlinkClick r:id="rId17"/>
              </a:rPr>
              <a:t>https://www.npostart.nl/drie-eenheid-seks-macht-en-liefde/14-02-2012/POMS_NCRV_121408</a:t>
            </a:r>
            <a:r>
              <a:rPr lang="nl-NL" dirty="0"/>
              <a:t> </a:t>
            </a:r>
          </a:p>
        </p:txBody>
      </p:sp>
      <p:sp>
        <p:nvSpPr>
          <p:cNvPr id="43" name="Rechthoek: afgeronde hoeken 42">
            <a:extLst>
              <a:ext uri="{FF2B5EF4-FFF2-40B4-BE49-F238E27FC236}">
                <a16:creationId xmlns:a16="http://schemas.microsoft.com/office/drawing/2014/main" id="{2BE463ED-E3A7-4DAF-8E64-28A4305BB17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087E8393-714F-4883-A108-B8F55078A0C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2"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2 van 3</a:t>
            </a:r>
          </a:p>
        </p:txBody>
      </p:sp>
      <p:sp>
        <p:nvSpPr>
          <p:cNvPr id="22" name="PIJL-LINKS 21">
            <a:hlinkClick r:id="" action="ppaction://hlinkshowjump?jump=nextslide"/>
          </p:cNvPr>
          <p:cNvSpPr/>
          <p:nvPr/>
        </p:nvSpPr>
        <p:spPr bwMode="auto">
          <a:xfrm rot="10800000">
            <a:off x="8459788" y="6381328"/>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3" name="PIJL-LINKS 22">
            <a:hlinkClick r:id="" action="ppaction://hlinkshowjump?jump=previousslide"/>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4" name="Tijdelijke aanduiding voor inhoud 2"/>
          <p:cNvSpPr txBox="1">
            <a:spLocks/>
          </p:cNvSpPr>
          <p:nvPr/>
        </p:nvSpPr>
        <p:spPr>
          <a:xfrm>
            <a:off x="2114934" y="1510506"/>
            <a:ext cx="6562725" cy="412591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nl-NL" sz="1800" dirty="0">
                <a:latin typeface="Arial" panose="020B0604020202020204" pitchFamily="34" charset="0"/>
                <a:cs typeface="Arial" panose="020B0604020202020204" pitchFamily="34" charset="0"/>
              </a:rPr>
              <a:t>Dhr. </a:t>
            </a:r>
            <a:r>
              <a:rPr lang="nl-NL" sz="1800" dirty="0" err="1">
                <a:latin typeface="Arial" panose="020B0604020202020204" pitchFamily="34" charset="0"/>
                <a:cs typeface="Arial" panose="020B0604020202020204" pitchFamily="34" charset="0"/>
              </a:rPr>
              <a:t>Pietersen</a:t>
            </a:r>
            <a:r>
              <a:rPr lang="nl-NL" sz="1800" dirty="0">
                <a:latin typeface="Arial" panose="020B0604020202020204" pitchFamily="34" charset="0"/>
                <a:cs typeface="Arial" panose="020B0604020202020204" pitchFamily="34" charset="0"/>
              </a:rPr>
              <a:t> (zie film)</a:t>
            </a:r>
          </a:p>
          <a:p>
            <a:pPr>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Leeftijd: 78 jaar</a:t>
            </a:r>
          </a:p>
          <a:p>
            <a:pPr>
              <a:defRPr/>
            </a:pPr>
            <a:r>
              <a:rPr lang="nl-NL" sz="1800" dirty="0">
                <a:latin typeface="Arial" panose="020B0604020202020204" pitchFamily="34" charset="0"/>
                <a:cs typeface="Arial" panose="020B0604020202020204" pitchFamily="34" charset="0"/>
              </a:rPr>
              <a:t>Lengte: 1.75 m</a:t>
            </a:r>
          </a:p>
          <a:p>
            <a:pPr>
              <a:defRPr/>
            </a:pPr>
            <a:r>
              <a:rPr lang="nl-NL" sz="1800" dirty="0">
                <a:latin typeface="Arial" panose="020B0604020202020204" pitchFamily="34" charset="0"/>
                <a:cs typeface="Arial" panose="020B0604020202020204" pitchFamily="34" charset="0"/>
              </a:rPr>
              <a:t>Gewicht: 65 kg (vorig jaar nog 70 kg)</a:t>
            </a:r>
          </a:p>
          <a:p>
            <a:pPr>
              <a:defRPr/>
            </a:pPr>
            <a:r>
              <a:rPr lang="nl-NL" sz="1800" dirty="0">
                <a:latin typeface="Arial"/>
                <a:cs typeface="Arial"/>
              </a:rPr>
              <a:t>Afgelopen 3 maanden is kleding ruimer gaan zitten en is de eetlust verminderd</a:t>
            </a: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Bovenarmspieromtrek: 28 cm</a:t>
            </a:r>
          </a:p>
          <a:p>
            <a:pPr>
              <a:defRPr/>
            </a:pPr>
            <a:endParaRPr lang="nl-NL"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dirty="0">
                <a:latin typeface="Arial" panose="020B0604020202020204" pitchFamily="34" charset="0"/>
                <a:cs typeface="Arial" panose="020B0604020202020204" pitchFamily="34" charset="0"/>
              </a:rPr>
              <a:t>Vragen:</a:t>
            </a:r>
          </a:p>
          <a:p>
            <a:pPr>
              <a:defRPr/>
            </a:pPr>
            <a:r>
              <a:rPr lang="nl-NL" sz="1800" dirty="0">
                <a:latin typeface="Arial" panose="020B0604020202020204" pitchFamily="34" charset="0"/>
                <a:cs typeface="Arial" panose="020B0604020202020204" pitchFamily="34" charset="0"/>
              </a:rPr>
              <a:t>Wat heb je in het filmpje gesignaleerd?</a:t>
            </a:r>
          </a:p>
          <a:p>
            <a:pPr>
              <a:defRPr/>
            </a:pPr>
            <a:r>
              <a:rPr lang="nl-NL" sz="1800" dirty="0">
                <a:latin typeface="Arial" panose="020B0604020202020204" pitchFamily="34" charset="0"/>
                <a:cs typeface="Arial" panose="020B0604020202020204" pitchFamily="34" charset="0"/>
              </a:rPr>
              <a:t>Kies een SNAQ en voer deze uit met de gegevens die je hebt verzameld</a:t>
            </a:r>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1</a:t>
              </a:r>
            </a:p>
          </p:txBody>
        </p:sp>
        <p:sp>
          <p:nvSpPr>
            <p:cNvPr id="30"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EA41B484-A7F9-4984-9961-A55B2311283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7" name="Afbeelding 26">
            <a:extLst>
              <a:ext uri="{FF2B5EF4-FFF2-40B4-BE49-F238E27FC236}">
                <a16:creationId xmlns:a16="http://schemas.microsoft.com/office/drawing/2014/main" id="{54A782E4-9B3A-472B-B4C3-041DE30C22A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6"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2 van 2</a:t>
            </a:r>
          </a:p>
        </p:txBody>
      </p:sp>
      <p:sp>
        <p:nvSpPr>
          <p:cNvPr id="21" name="Tekstvak 20"/>
          <p:cNvSpPr txBox="1"/>
          <p:nvPr/>
        </p:nvSpPr>
        <p:spPr>
          <a:xfrm>
            <a:off x="2107771" y="1530604"/>
            <a:ext cx="6335712" cy="4478149"/>
          </a:xfrm>
          <a:prstGeom prst="rect">
            <a:avLst/>
          </a:prstGeom>
          <a:noFill/>
        </p:spPr>
        <p:txBody>
          <a:bodyPr lIns="91440" tIns="45720" rIns="91440" bIns="45720" anchor="t">
            <a:spAutoFit/>
          </a:bodyPr>
          <a:lstStyle/>
          <a:p>
            <a:pPr eaLnBrk="1" hangingPunct="1">
              <a:spcAft>
                <a:spcPts val="0"/>
              </a:spcAft>
              <a:defRPr/>
            </a:pPr>
            <a:endParaRPr lang="nl-NL" dirty="0">
              <a:latin typeface="Arial" charset="0"/>
            </a:endParaRPr>
          </a:p>
          <a:p>
            <a:pPr eaLnBrk="1" hangingPunct="1">
              <a:spcAft>
                <a:spcPts val="0"/>
              </a:spcAft>
              <a:defRPr/>
            </a:pPr>
            <a:r>
              <a:rPr lang="nl-NL" b="1" dirty="0">
                <a:latin typeface="Arial" charset="0"/>
              </a:rPr>
              <a:t>Stap 1</a:t>
            </a:r>
            <a:r>
              <a:rPr lang="nl-NL" dirty="0">
                <a:latin typeface="Arial" charset="0"/>
                <a:cs typeface="Arial" pitchFamily="34" charset="0"/>
              </a:rPr>
              <a:t>: SNAQ</a:t>
            </a:r>
            <a:r>
              <a:rPr lang="nl-NL" baseline="30000" dirty="0">
                <a:latin typeface="Arial" charset="0"/>
                <a:cs typeface="Arial" pitchFamily="34" charset="0"/>
              </a:rPr>
              <a:t>65+</a:t>
            </a:r>
          </a:p>
          <a:p>
            <a:pPr eaLnBrk="1" hangingPunct="1">
              <a:spcAft>
                <a:spcPts val="0"/>
              </a:spcAft>
              <a:defRPr/>
            </a:pPr>
            <a:r>
              <a:rPr lang="nl-NL" dirty="0">
                <a:latin typeface="Arial" charset="0"/>
                <a:cs typeface="Arial" pitchFamily="34" charset="0"/>
              </a:rPr>
              <a:t>Gewichtsverlies is 5 kg in 12 maanden: → stap 2 </a:t>
            </a:r>
          </a:p>
          <a:p>
            <a:pPr eaLnBrk="1" hangingPunct="1">
              <a:spcAft>
                <a:spcPts val="0"/>
              </a:spcAft>
              <a:defRPr/>
            </a:pPr>
            <a:endParaRPr lang="nl-NL" dirty="0">
              <a:latin typeface="Arial" charset="0"/>
              <a:cs typeface="Arial" pitchFamily="34" charset="0"/>
            </a:endParaRPr>
          </a:p>
          <a:p>
            <a:pPr eaLnBrk="1" hangingPunct="1">
              <a:spcAft>
                <a:spcPts val="0"/>
              </a:spcAft>
              <a:defRPr/>
            </a:pPr>
            <a:r>
              <a:rPr lang="nl-NL" b="1" dirty="0">
                <a:latin typeface="Arial" charset="0"/>
                <a:cs typeface="Arial" pitchFamily="34" charset="0"/>
              </a:rPr>
              <a:t>Stap 2</a:t>
            </a:r>
            <a:r>
              <a:rPr lang="nl-NL" dirty="0">
                <a:latin typeface="Arial" charset="0"/>
                <a:cs typeface="Arial" pitchFamily="34" charset="0"/>
              </a:rPr>
              <a:t>: Bovenarmomtrek is 28 cm (= &gt;25 cm), geen ondervoeding: → stap 3</a:t>
            </a:r>
          </a:p>
          <a:p>
            <a:pPr eaLnBrk="1" hangingPunct="1">
              <a:spcAft>
                <a:spcPts val="0"/>
              </a:spcAft>
              <a:defRPr/>
            </a:pPr>
            <a:endParaRPr lang="nl-NL" dirty="0">
              <a:latin typeface="Arial" charset="0"/>
              <a:cs typeface="Arial" pitchFamily="34" charset="0"/>
            </a:endParaRPr>
          </a:p>
          <a:p>
            <a:pPr eaLnBrk="1" hangingPunct="1">
              <a:spcAft>
                <a:spcPts val="0"/>
              </a:spcAft>
              <a:defRPr/>
            </a:pPr>
            <a:r>
              <a:rPr lang="nl-NL" b="1" dirty="0">
                <a:latin typeface="Arial"/>
                <a:cs typeface="Arial"/>
              </a:rPr>
              <a:t>Stap 3</a:t>
            </a:r>
            <a:r>
              <a:rPr lang="nl-NL" dirty="0">
                <a:latin typeface="Arial"/>
                <a:cs typeface="Arial"/>
              </a:rPr>
              <a:t>: alleen verminderde eetlust. De heer </a:t>
            </a:r>
            <a:r>
              <a:rPr lang="nl-NL" dirty="0" err="1">
                <a:latin typeface="Arial"/>
                <a:cs typeface="Arial"/>
              </a:rPr>
              <a:t>Pietersen</a:t>
            </a:r>
            <a:r>
              <a:rPr lang="nl-NL" dirty="0">
                <a:latin typeface="Arial"/>
                <a:cs typeface="Arial"/>
              </a:rPr>
              <a:t> is niet ondervoed en heeft geen risico op ondervoeding → stap 4 </a:t>
            </a:r>
            <a:endParaRPr lang="nl-NL" dirty="0">
              <a:latin typeface="Arial" charset="0"/>
              <a:cs typeface="Arial" pitchFamily="34" charset="0"/>
            </a:endParaRPr>
          </a:p>
          <a:p>
            <a:pPr eaLnBrk="1" hangingPunct="1">
              <a:spcAft>
                <a:spcPts val="0"/>
              </a:spcAft>
              <a:defRPr/>
            </a:pPr>
            <a:endParaRPr lang="nl-NL" dirty="0">
              <a:latin typeface="Arial" charset="0"/>
              <a:cs typeface="Arial" pitchFamily="34" charset="0"/>
            </a:endParaRPr>
          </a:p>
          <a:p>
            <a:pPr eaLnBrk="1" hangingPunct="1">
              <a:spcAft>
                <a:spcPts val="600"/>
              </a:spcAft>
              <a:defRPr/>
            </a:pPr>
            <a:r>
              <a:rPr lang="nl-NL" b="1" dirty="0">
                <a:latin typeface="Arial" charset="0"/>
                <a:cs typeface="Arial" pitchFamily="34" charset="0"/>
              </a:rPr>
              <a:t>Stap 4</a:t>
            </a:r>
            <a:r>
              <a:rPr lang="nl-NL" dirty="0">
                <a:latin typeface="Arial" charset="0"/>
                <a:cs typeface="Arial" pitchFamily="34" charset="0"/>
              </a:rPr>
              <a:t>: Geen behandeling maar: </a:t>
            </a:r>
          </a:p>
          <a:p>
            <a:pPr marL="174625" indent="-174625" eaLnBrk="1" hangingPunct="1">
              <a:spcAft>
                <a:spcPts val="600"/>
              </a:spcAft>
              <a:buFont typeface="Arial" pitchFamily="34" charset="0"/>
              <a:buChar char="•"/>
              <a:defRPr/>
            </a:pPr>
            <a:r>
              <a:rPr lang="nl-NL" dirty="0">
                <a:latin typeface="Arial" charset="0"/>
                <a:cs typeface="Arial" pitchFamily="34" charset="0"/>
              </a:rPr>
              <a:t>herhalen van screening minimaal één keer per jaar (of vaker als omstandigheden veranderen)</a:t>
            </a:r>
          </a:p>
          <a:p>
            <a:pPr marL="174625" indent="-174625" eaLnBrk="1" hangingPunct="1">
              <a:spcAft>
                <a:spcPts val="600"/>
              </a:spcAft>
              <a:buFont typeface="Arial" pitchFamily="34" charset="0"/>
              <a:buChar char="•"/>
              <a:defRPr/>
            </a:pPr>
            <a:r>
              <a:rPr lang="nl-NL" dirty="0">
                <a:latin typeface="Arial"/>
                <a:cs typeface="Arial"/>
              </a:rPr>
              <a:t>weegbeleid afspreken (frequentie in overleg met (huis)arts)</a:t>
            </a:r>
          </a:p>
          <a:p>
            <a:pPr marL="174625" indent="-174625" eaLnBrk="1" hangingPunct="1">
              <a:spcAft>
                <a:spcPts val="600"/>
              </a:spcAft>
              <a:buFont typeface="Arial" pitchFamily="34" charset="0"/>
              <a:buChar char="•"/>
              <a:defRPr/>
            </a:pPr>
            <a:r>
              <a:rPr lang="nl-NL" dirty="0">
                <a:latin typeface="Arial" charset="0"/>
                <a:cs typeface="Arial" pitchFamily="34" charset="0"/>
              </a:rPr>
              <a:t>voedingsadvies i.v.m. continu (gering) gewichtsverlies</a:t>
            </a:r>
            <a:endParaRPr lang="nl-NL" dirty="0">
              <a:latin typeface="Arial" charset="0"/>
            </a:endParaRPr>
          </a:p>
        </p:txBody>
      </p:sp>
      <p:sp>
        <p:nvSpPr>
          <p:cNvPr id="22" name="PIJL-LINKS 22">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1</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E7CEE35E-5E5E-4FF4-A5D8-E4C39971B13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8E05FDAE-D6CF-44A1-98FD-DC6D0BBDB62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8"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1 van 2</a:t>
            </a:r>
          </a:p>
        </p:txBody>
      </p:sp>
      <p:sp>
        <p:nvSpPr>
          <p:cNvPr id="88069" name="Tekstvak 20"/>
          <p:cNvSpPr txBox="1">
            <a:spLocks noChangeArrowheads="1"/>
          </p:cNvSpPr>
          <p:nvPr/>
        </p:nvSpPr>
        <p:spPr bwMode="auto">
          <a:xfrm>
            <a:off x="2195513" y="1505468"/>
            <a:ext cx="6264275" cy="457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234950" indent="-234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692150" indent="-234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noProof="1">
                <a:latin typeface="Arial"/>
                <a:cs typeface="Arial"/>
              </a:rPr>
              <a:t>Dhr. Fransen</a:t>
            </a:r>
          </a:p>
          <a:p>
            <a:pPr eaLnBrk="1" hangingPunct="1">
              <a:spcBef>
                <a:spcPct val="0"/>
              </a:spcBef>
              <a:buFontTx/>
              <a:buNone/>
            </a:pPr>
            <a:endParaRPr lang="nl-NL" altLang="nl-NL" sz="1800" noProof="1">
              <a:latin typeface="Arial" panose="020B0604020202020204" pitchFamily="34" charset="0"/>
            </a:endParaRPr>
          </a:p>
          <a:p>
            <a:pPr eaLnBrk="1" hangingPunct="1">
              <a:spcBef>
                <a:spcPct val="0"/>
              </a:spcBef>
              <a:buNone/>
            </a:pPr>
            <a:r>
              <a:rPr lang="nl-NL" altLang="nl-NL" sz="1800" noProof="1">
                <a:latin typeface="Arial"/>
                <a:cs typeface="Arial"/>
              </a:rPr>
              <a:t>66 jaar, wonend in aanleunwoning, eet 1x per week bij kinderen, depressieve klachten, komt daarvoor regelmatig bij (huis)arts </a:t>
            </a:r>
            <a:endParaRPr lang="nl-NL" altLang="nl-NL" sz="1800" noProof="1">
              <a:latin typeface="Arial" panose="020B0604020202020204" pitchFamily="34" charset="0"/>
              <a:ea typeface="MS PGothic" panose="020B0600070205080204" pitchFamily="34" charset="-128"/>
              <a:cs typeface="Arial"/>
            </a:endParaRPr>
          </a:p>
          <a:p>
            <a:pPr lvl="1" eaLnBrk="1" hangingPunct="1">
              <a:spcBef>
                <a:spcPct val="0"/>
              </a:spcBef>
              <a:buClr>
                <a:srgbClr val="1F497D"/>
              </a:buClr>
              <a:buSzPct val="70000"/>
              <a:buFontTx/>
              <a:buNone/>
            </a:pPr>
            <a:r>
              <a:rPr lang="nl-NL" altLang="nl-NL" sz="1800" noProof="1">
                <a:latin typeface="Arial"/>
                <a:ea typeface="MS PGothic"/>
                <a:cs typeface="ヒラギノ角ゴ Pro W3"/>
              </a:rPr>
              <a:t>Klachten en omstandigheden: </a:t>
            </a:r>
            <a:endParaRPr lang="nl-NL" altLang="nl-NL" sz="1800" noProof="1">
              <a:latin typeface="Arial" panose="020B0604020202020204" pitchFamily="34" charset="0"/>
              <a:ea typeface="MS PGothic" panose="020B0600070205080204" pitchFamily="34" charset="-128"/>
              <a:cs typeface="ヒラギノ角ゴ Pro W3"/>
            </a:endParaRPr>
          </a:p>
          <a:p>
            <a:pPr lvl="1" eaLnBrk="1" hangingPunct="1">
              <a:spcBef>
                <a:spcPct val="0"/>
              </a:spcBef>
              <a:buClr>
                <a:schemeClr val="tx2"/>
              </a:buClr>
              <a:buSzPct val="70000"/>
              <a:buFontTx/>
              <a:buNone/>
            </a:pPr>
            <a:r>
              <a:rPr lang="nl-NL" altLang="nl-NL" sz="1800" noProof="1">
                <a:latin typeface="Arial"/>
                <a:ea typeface="MS PGothic"/>
                <a:cs typeface="ヒラギノ角ゴ Pro W3"/>
              </a:rPr>
              <a:t>Verminderde eetlust, eten smaakt minder door medicatie</a:t>
            </a:r>
          </a:p>
          <a:p>
            <a:pPr lvl="2" eaLnBrk="1" hangingPunct="1">
              <a:buClr>
                <a:schemeClr val="tx2"/>
              </a:buClr>
              <a:buSzPct val="70000"/>
              <a:buFont typeface="Trebuchet MS" panose="020B0603020202020204" pitchFamily="34" charset="0"/>
              <a:buChar char="●"/>
            </a:pPr>
            <a:endParaRPr lang="nl-NL" altLang="nl-NL" sz="1800" noProof="1">
              <a:latin typeface="Arial" panose="020B0604020202020204" pitchFamily="34" charset="0"/>
              <a:ea typeface="MS PGothic" panose="020B0600070205080204" pitchFamily="34" charset="-128"/>
              <a:cs typeface="ヒラギノ角ゴ Pro W3"/>
            </a:endParaRPr>
          </a:p>
          <a:p>
            <a:pPr lvl="1" eaLnBrk="1" hangingPunct="1">
              <a:buClr>
                <a:schemeClr val="tx2"/>
              </a:buClr>
              <a:buSzPct val="70000"/>
              <a:buFontTx/>
              <a:buNone/>
            </a:pPr>
            <a:r>
              <a:rPr lang="nl-NL" altLang="nl-NL" sz="1800" noProof="1">
                <a:latin typeface="Arial"/>
                <a:ea typeface="MS PGothic"/>
                <a:cs typeface="ヒラギノ角ゴ Pro W3"/>
              </a:rPr>
              <a:t>Voedingstoestand:</a:t>
            </a:r>
          </a:p>
          <a:p>
            <a:pPr lvl="1" eaLnBrk="1" hangingPunct="1">
              <a:buFont typeface="Arial" panose="020B0604020202020204" pitchFamily="34" charset="0"/>
              <a:buChar char="•"/>
            </a:pPr>
            <a:r>
              <a:rPr lang="nl-NL" altLang="nl-NL" sz="1800" noProof="1">
                <a:latin typeface="Arial"/>
                <a:ea typeface="MS PGothic"/>
                <a:cs typeface="ヒラギノ角ゴ Pro W3"/>
              </a:rPr>
              <a:t>Gewichtsverlies van 3 kg in de afgelopen maand, continu gering gewichtsverlies afgelopen jaren, 1-2 kg per jaar sinds 3 jaar </a:t>
            </a:r>
            <a:endParaRPr lang="nl-NL" altLang="nl-NL" sz="1800" noProof="1">
              <a:latin typeface="Arial" panose="020B0604020202020204" pitchFamily="34" charset="0"/>
              <a:ea typeface="MS PGothic" panose="020B0600070205080204" pitchFamily="34" charset="-128"/>
              <a:cs typeface="ヒラギノ角ゴ Pro W3"/>
            </a:endParaRPr>
          </a:p>
          <a:p>
            <a:pPr lvl="1" eaLnBrk="1" hangingPunct="1">
              <a:buFont typeface="Arial" panose="020B0604020202020204" pitchFamily="34" charset="0"/>
              <a:buChar char="•"/>
            </a:pPr>
            <a:r>
              <a:rPr lang="nl-NL" altLang="nl-NL" sz="1800" noProof="1">
                <a:latin typeface="Arial"/>
                <a:ea typeface="MS PGothic"/>
                <a:cs typeface="ヒラギノ角ゴ Pro W3"/>
              </a:rPr>
              <a:t>Huidig gewicht: 61 kg; lengte: 1.75 m</a:t>
            </a:r>
          </a:p>
          <a:p>
            <a:pPr lvl="1" eaLnBrk="1" hangingPunct="1">
              <a:buFont typeface="Arial" panose="020B0604020202020204" pitchFamily="34" charset="0"/>
              <a:buChar char="•"/>
            </a:pPr>
            <a:endParaRPr lang="nl-NL" altLang="nl-NL" sz="1800" noProof="1">
              <a:latin typeface="Arial" panose="020B0604020202020204" pitchFamily="34" charset="0"/>
              <a:ea typeface="MS PGothic" panose="020B0600070205080204" pitchFamily="34" charset="-128"/>
            </a:endParaRPr>
          </a:p>
          <a:p>
            <a:pPr lvl="1" eaLnBrk="1" hangingPunct="1">
              <a:buFont typeface="Arial" panose="020B0604020202020204" pitchFamily="34" charset="0"/>
              <a:buChar char="•"/>
            </a:pPr>
            <a:r>
              <a:rPr lang="nl-NL" altLang="nl-NL" sz="1800" noProof="1">
                <a:latin typeface="Arial"/>
                <a:ea typeface="MS PGothic"/>
                <a:cs typeface="Arial"/>
              </a:rPr>
              <a:t>Vraag: voor welke SNAQ kies je?</a:t>
            </a:r>
          </a:p>
        </p:txBody>
      </p:sp>
      <p:sp>
        <p:nvSpPr>
          <p:cNvPr id="22" name="PIJL-LINKS 21">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3" name="PIJL-LINKS 22">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2</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1CA870A5-E2B7-4FD8-A77F-D6059BE4CAA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A7225062-91A2-423E-A8E5-2F8AEAFE6BC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80"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3 van 3</a:t>
            </a:r>
          </a:p>
        </p:txBody>
      </p:sp>
      <p:sp>
        <p:nvSpPr>
          <p:cNvPr id="21" name="Tekstvak 20"/>
          <p:cNvSpPr txBox="1"/>
          <p:nvPr/>
        </p:nvSpPr>
        <p:spPr>
          <a:xfrm>
            <a:off x="2267744" y="1738462"/>
            <a:ext cx="6191250" cy="4201150"/>
          </a:xfrm>
          <a:prstGeom prst="rect">
            <a:avLst/>
          </a:prstGeom>
          <a:noFill/>
        </p:spPr>
        <p:txBody>
          <a:bodyPr lIns="91440" tIns="45720" rIns="91440" bIns="45720" anchor="t">
            <a:spAutoFit/>
          </a:bodyPr>
          <a:lstStyle/>
          <a:p>
            <a:pPr marL="0" lvl="1" eaLnBrk="1" hangingPunct="1">
              <a:defRPr/>
            </a:pPr>
            <a:endParaRPr lang="nl-NL" dirty="0">
              <a:latin typeface="Arial" charset="0"/>
            </a:endParaRPr>
          </a:p>
          <a:p>
            <a:pPr marL="0" lvl="1" eaLnBrk="1" hangingPunct="1">
              <a:defRPr/>
            </a:pPr>
            <a:r>
              <a:rPr lang="nl-NL" b="1" dirty="0">
                <a:latin typeface="Arial" charset="0"/>
              </a:rPr>
              <a:t>Stap 1</a:t>
            </a:r>
            <a:r>
              <a:rPr lang="nl-NL" dirty="0">
                <a:latin typeface="Arial" charset="0"/>
              </a:rPr>
              <a:t>: SNAQ</a:t>
            </a:r>
            <a:r>
              <a:rPr lang="nl-NL" baseline="30000" dirty="0">
                <a:latin typeface="Arial" charset="0"/>
              </a:rPr>
              <a:t>RC</a:t>
            </a:r>
          </a:p>
          <a:p>
            <a:pPr marL="174625" lvl="1" indent="-174625" eaLnBrk="1" hangingPunct="1">
              <a:spcAft>
                <a:spcPts val="600"/>
              </a:spcAft>
              <a:buFont typeface="Arial" pitchFamily="34" charset="0"/>
              <a:buChar char="•"/>
              <a:defRPr/>
            </a:pPr>
            <a:r>
              <a:rPr lang="nl-NL" dirty="0">
                <a:latin typeface="Arial" charset="0"/>
              </a:rPr>
              <a:t>Onbedoeld gewichtsverlies van 3 kg in de afgelopen maand  </a:t>
            </a:r>
            <a:r>
              <a:rPr lang="nl-NL" dirty="0">
                <a:latin typeface="Arial" charset="0"/>
                <a:sym typeface="Wingdings"/>
              </a:rPr>
              <a:t></a:t>
            </a:r>
            <a:r>
              <a:rPr lang="nl-NL" dirty="0">
                <a:latin typeface="Arial" charset="0"/>
              </a:rPr>
              <a:t> </a:t>
            </a:r>
          </a:p>
          <a:p>
            <a:pPr marL="174625" lvl="1" indent="-174625" eaLnBrk="1" hangingPunct="1">
              <a:spcAft>
                <a:spcPts val="600"/>
              </a:spcAft>
              <a:buFont typeface="Arial" pitchFamily="34" charset="0"/>
              <a:buChar char="•"/>
              <a:defRPr/>
            </a:pPr>
            <a:r>
              <a:rPr lang="nl-NL" dirty="0">
                <a:latin typeface="Arial" charset="0"/>
              </a:rPr>
              <a:t>Heeft geen hulp nodig van andere bij het eten </a:t>
            </a:r>
            <a:r>
              <a:rPr lang="nl-NL" dirty="0">
                <a:latin typeface="Arial" charset="0"/>
                <a:sym typeface="Wingdings"/>
              </a:rPr>
              <a:t></a:t>
            </a:r>
            <a:endParaRPr lang="nl-NL" dirty="0">
              <a:latin typeface="Arial" charset="0"/>
            </a:endParaRPr>
          </a:p>
          <a:p>
            <a:pPr marL="174625" lvl="1" indent="-174625" eaLnBrk="1" hangingPunct="1">
              <a:spcAft>
                <a:spcPts val="600"/>
              </a:spcAft>
              <a:buFont typeface="Arial" pitchFamily="34" charset="0"/>
              <a:buChar char="•"/>
              <a:defRPr/>
            </a:pPr>
            <a:r>
              <a:rPr lang="nl-NL" dirty="0">
                <a:latin typeface="Arial" charset="0"/>
              </a:rPr>
              <a:t>Heeft al een aantal maanden een verminderde eetlust </a:t>
            </a:r>
            <a:r>
              <a:rPr lang="nl-NL" dirty="0">
                <a:latin typeface="Arial" charset="0"/>
                <a:sym typeface="Wingdings"/>
              </a:rPr>
              <a:t></a:t>
            </a:r>
            <a:r>
              <a:rPr lang="nl-NL" dirty="0">
                <a:latin typeface="Arial" charset="0"/>
              </a:rPr>
              <a:t> </a:t>
            </a:r>
          </a:p>
          <a:p>
            <a:pPr marL="174625" lvl="1" indent="-174625" eaLnBrk="1" hangingPunct="1">
              <a:spcAft>
                <a:spcPts val="0"/>
              </a:spcAft>
              <a:buFont typeface="Arial" pitchFamily="34" charset="0"/>
              <a:buChar char="•"/>
              <a:defRPr/>
            </a:pPr>
            <a:r>
              <a:rPr lang="nl-NL" dirty="0">
                <a:latin typeface="Arial" charset="0"/>
              </a:rPr>
              <a:t>Uitkomst: er is 1 rood bolletje, dus het antwoord is rood</a:t>
            </a:r>
          </a:p>
          <a:p>
            <a:pPr marL="0" lvl="1" eaLnBrk="1" hangingPunct="1">
              <a:defRPr/>
            </a:pPr>
            <a:endParaRPr lang="nl-NL" dirty="0">
              <a:latin typeface="Arial" charset="0"/>
            </a:endParaRPr>
          </a:p>
          <a:p>
            <a:pPr marL="0" lvl="1" eaLnBrk="1" hangingPunct="1">
              <a:defRPr/>
            </a:pPr>
            <a:r>
              <a:rPr lang="nl-NL" b="1" dirty="0">
                <a:latin typeface="Arial"/>
                <a:cs typeface="Arial"/>
              </a:rPr>
              <a:t>Stap 2</a:t>
            </a:r>
            <a:r>
              <a:rPr lang="nl-NL" dirty="0">
                <a:latin typeface="Arial"/>
                <a:cs typeface="Arial"/>
              </a:rPr>
              <a:t>: Dhr. Fransen heeft een BMI van 20 </a:t>
            </a:r>
            <a:r>
              <a:rPr lang="nl-NL" dirty="0">
                <a:latin typeface="Arial"/>
                <a:cs typeface="Arial"/>
                <a:sym typeface="Wingdings"/>
              </a:rPr>
              <a:t></a:t>
            </a:r>
            <a:endParaRPr lang="nl-NL" dirty="0">
              <a:latin typeface="Arial"/>
              <a:cs typeface="Arial"/>
            </a:endParaRPr>
          </a:p>
          <a:p>
            <a:pPr marL="0" lvl="1" eaLnBrk="1" hangingPunct="1">
              <a:defRPr/>
            </a:pPr>
            <a:endParaRPr lang="nl-NL" dirty="0">
              <a:latin typeface="Arial" charset="0"/>
            </a:endParaRPr>
          </a:p>
          <a:p>
            <a:pPr marL="0" lvl="1" eaLnBrk="1" hangingPunct="1">
              <a:defRPr/>
            </a:pPr>
            <a:r>
              <a:rPr lang="nl-NL" b="1" dirty="0">
                <a:latin typeface="Arial" charset="0"/>
              </a:rPr>
              <a:t>Stap 3</a:t>
            </a:r>
            <a:r>
              <a:rPr lang="nl-NL" dirty="0">
                <a:latin typeface="Arial" charset="0"/>
              </a:rPr>
              <a:t>:       +         =   </a:t>
            </a:r>
          </a:p>
          <a:p>
            <a:pPr marL="0" lvl="1" eaLnBrk="1" hangingPunct="1">
              <a:defRPr/>
            </a:pPr>
            <a:endParaRPr lang="nl-NL" dirty="0">
              <a:latin typeface="Arial" charset="0"/>
            </a:endParaRPr>
          </a:p>
          <a:p>
            <a:pPr marL="0" lvl="1" eaLnBrk="1" hangingPunct="1">
              <a:defRPr/>
            </a:pPr>
            <a:r>
              <a:rPr lang="nl-NL" b="1" dirty="0">
                <a:latin typeface="Arial"/>
                <a:cs typeface="Arial"/>
              </a:rPr>
              <a:t>Stap 4</a:t>
            </a:r>
            <a:r>
              <a:rPr lang="nl-NL" dirty="0">
                <a:latin typeface="Arial"/>
                <a:cs typeface="Arial"/>
              </a:rPr>
              <a:t>: Dhr. Fransen is ondervoed. Klik </a:t>
            </a:r>
            <a:r>
              <a:rPr lang="nl-NL" dirty="0">
                <a:latin typeface="Arial"/>
                <a:cs typeface="Arial"/>
                <a:hlinkClick r:id="rId3" action="ppaction://hlinksldjump"/>
              </a:rPr>
              <a:t>hier</a:t>
            </a:r>
            <a:r>
              <a:rPr lang="nl-NL" dirty="0">
                <a:latin typeface="Arial"/>
                <a:cs typeface="Arial"/>
              </a:rPr>
              <a:t> voor de interventies</a:t>
            </a:r>
            <a:endParaRPr lang="nl-NL" dirty="0">
              <a:latin typeface="Arial" charset="0"/>
              <a:cs typeface="Arial"/>
            </a:endParaRPr>
          </a:p>
        </p:txBody>
      </p:sp>
      <p:sp>
        <p:nvSpPr>
          <p:cNvPr id="22" name="PIJL-LINKS 28">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pic>
        <p:nvPicPr>
          <p:cNvPr id="75783" name="Afbeelding 27"/>
          <p:cNvPicPr>
            <a:picLocks noChangeAspect="1" noChangeArrowheads="1"/>
          </p:cNvPicPr>
          <p:nvPr/>
        </p:nvPicPr>
        <p:blipFill>
          <a:blip r:embed="rId4">
            <a:extLst>
              <a:ext uri="{28A0092B-C50C-407E-A947-70E740481C1C}">
                <a14:useLocalDpi xmlns:a14="http://schemas.microsoft.com/office/drawing/2010/main" val="0"/>
              </a:ext>
            </a:extLst>
          </a:blip>
          <a:srcRect t="75424" r="83150"/>
          <a:stretch>
            <a:fillRect/>
          </a:stretch>
        </p:blipFill>
        <p:spPr bwMode="auto">
          <a:xfrm>
            <a:off x="7457200" y="2933767"/>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Afbeelding 28"/>
          <p:cNvPicPr>
            <a:picLocks noChangeAspect="1" noChangeArrowheads="1"/>
          </p:cNvPicPr>
          <p:nvPr/>
        </p:nvPicPr>
        <p:blipFill>
          <a:blip r:embed="rId4">
            <a:extLst>
              <a:ext uri="{28A0092B-C50C-407E-A947-70E740481C1C}">
                <a14:useLocalDpi xmlns:a14="http://schemas.microsoft.com/office/drawing/2010/main" val="0"/>
              </a:ext>
            </a:extLst>
          </a:blip>
          <a:srcRect t="51695" r="83150" b="24576"/>
          <a:stretch>
            <a:fillRect/>
          </a:stretch>
        </p:blipFill>
        <p:spPr bwMode="auto">
          <a:xfrm>
            <a:off x="8300361" y="3283017"/>
            <a:ext cx="3317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7095727" y="4161028"/>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3921243" y="2593247"/>
            <a:ext cx="3635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3136720" y="4718116"/>
            <a:ext cx="3635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4536398" y="4718115"/>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3739473" y="4718116"/>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2</a:t>
              </a:r>
            </a:p>
          </p:txBody>
        </p:sp>
        <p:sp>
          <p:nvSpPr>
            <p:cNvPr id="34"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6"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5075DC44-CDC2-4F79-8C54-5BE1B74D491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90458328-E369-4AFB-84D1-D2AACCB1B70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kstvak 21"/>
          <p:cNvSpPr txBox="1">
            <a:spLocks noChangeArrowheads="1"/>
          </p:cNvSpPr>
          <p:nvPr/>
        </p:nvSpPr>
        <p:spPr bwMode="auto">
          <a:xfrm>
            <a:off x="2268538" y="2362418"/>
            <a:ext cx="63357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Goede voeding is belangrijk. Het levert voldoende energie (calorieën) en voedingsstoffen zoals eiwitten, vetten, koolhydraten, vitamines en mineralen om een </a:t>
            </a:r>
            <a:r>
              <a:rPr lang="nl-NL" altLang="nl-NL" sz="1800" dirty="0">
                <a:latin typeface="Arial"/>
                <a:cs typeface="Arial"/>
                <a:hlinkClick r:id="rId3" action="ppaction://hlinksldjump"/>
              </a:rPr>
              <a:t>goede voedingstoestand</a:t>
            </a:r>
            <a:r>
              <a:rPr lang="nl-NL" altLang="nl-NL" sz="1800" dirty="0">
                <a:latin typeface="Arial"/>
                <a:cs typeface="Arial"/>
              </a:rPr>
              <a:t> te behouden. Dit is nodig voor dagelijks functioneren, de gezondheid en het welbevinden</a:t>
            </a:r>
          </a:p>
        </p:txBody>
      </p:sp>
      <p:sp>
        <p:nvSpPr>
          <p:cNvPr id="10244" name="Tekstvak 24"/>
          <p:cNvSpPr txBox="1">
            <a:spLocks noChangeArrowheads="1"/>
          </p:cNvSpPr>
          <p:nvPr/>
        </p:nvSpPr>
        <p:spPr bwMode="auto">
          <a:xfrm>
            <a:off x="2268538" y="1600200"/>
            <a:ext cx="6335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Ouderen in instellingen zijn zorgafhankelijk. </a:t>
            </a:r>
          </a:p>
          <a:p>
            <a:pPr eaLnBrk="1" hangingPunct="1">
              <a:spcBef>
                <a:spcPct val="0"/>
              </a:spcBef>
              <a:buFontTx/>
              <a:buNone/>
            </a:pPr>
            <a:r>
              <a:rPr lang="nl-NL" altLang="nl-NL" sz="1800" dirty="0">
                <a:latin typeface="Arial"/>
                <a:cs typeface="Arial"/>
              </a:rPr>
              <a:t>Ook thuiswonende ouderen zijn een kwetsbare groep</a:t>
            </a:r>
          </a:p>
        </p:txBody>
      </p:sp>
      <p:sp>
        <p:nvSpPr>
          <p:cNvPr id="1024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1 van 1</a:t>
            </a:r>
          </a:p>
        </p:txBody>
      </p:sp>
      <p:sp>
        <p:nvSpPr>
          <p:cNvPr id="30" name="Afgeronde rechthoek 25"/>
          <p:cNvSpPr/>
          <p:nvPr/>
        </p:nvSpPr>
        <p:spPr bwMode="auto">
          <a:xfrm>
            <a:off x="5796137" y="4799012"/>
            <a:ext cx="2304876" cy="1512888"/>
          </a:xfrm>
          <a:prstGeom prst="roundRect">
            <a:avLst/>
          </a:prstGeom>
          <a:solidFill>
            <a:schemeClr val="bg1"/>
          </a:solidFill>
          <a:ln w="317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Kijk op de volgende pagina voor meer uitleg over goede voeding</a:t>
            </a:r>
          </a:p>
        </p:txBody>
      </p:sp>
      <p:pic>
        <p:nvPicPr>
          <p:cNvPr id="10248" name="Afbeelding 26" descr="Oudere hulp bij eten.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2057" y="4312444"/>
            <a:ext cx="266541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Goede voeding</a:t>
              </a:r>
            </a:p>
          </p:txBody>
        </p:sp>
        <p:sp>
          <p:nvSpPr>
            <p:cNvPr id="31"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3"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4"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5"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6" name="Afgeronde rechthoek 48">
              <a:hlinkClick r:id="rId9"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7"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8"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9"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0"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1"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2"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3"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4"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6"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41AA9C57-039A-42F8-9D3A-D77C48A0BBDE}"/>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32" name="Afbeelding 31">
            <a:extLst>
              <a:ext uri="{FF2B5EF4-FFF2-40B4-BE49-F238E27FC236}">
                <a16:creationId xmlns:a16="http://schemas.microsoft.com/office/drawing/2014/main" id="{39B18AB6-1FA1-48FE-BB7D-829296C0CA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jdelijke aanduiding voor inhoud 2"/>
          <p:cNvSpPr txBox="1">
            <a:spLocks/>
          </p:cNvSpPr>
          <p:nvPr/>
        </p:nvSpPr>
        <p:spPr>
          <a:xfrm>
            <a:off x="2065960" y="1599406"/>
            <a:ext cx="6408712"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nl-NL" sz="1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b="1" dirty="0">
                <a:latin typeface="Arial" panose="020B0604020202020204" pitchFamily="34" charset="0"/>
                <a:cs typeface="Arial" panose="020B0604020202020204" pitchFamily="34" charset="0"/>
              </a:rPr>
              <a:t>Definitie: </a:t>
            </a:r>
          </a:p>
          <a:p>
            <a:pPr marL="0" indent="0">
              <a:buFont typeface="Arial" panose="020B0604020202020204" pitchFamily="34" charset="0"/>
              <a:buNone/>
              <a:defRPr/>
            </a:pPr>
            <a:endParaRPr lang="nl-NL"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dirty="0">
                <a:latin typeface="Arial"/>
                <a:cs typeface="Arial"/>
              </a:rPr>
              <a:t>Het vermogen van mensen om met de fysieke, emotionele en sociale levensuitdagingen om te gaan en zoveel mogelijk eigen regie te voeren. Het vermogen om met veranderende omstandigheden om te kunnen gaan</a:t>
            </a:r>
          </a:p>
          <a:p>
            <a:pPr marL="0" indent="0">
              <a:buFont typeface="Arial" panose="020B0604020202020204" pitchFamily="34" charset="0"/>
              <a:buNone/>
              <a:defRPr/>
            </a:pPr>
            <a:endParaRPr lang="nl-NL"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nl-NL"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dirty="0">
                <a:latin typeface="Arial"/>
                <a:cs typeface="Arial"/>
              </a:rPr>
              <a:t>Positieve gezondheid is in 2011 gedefinieerd door Machteld Huber: zij ontdekte dat mensen met ziekte ondervinden dat gezondheid te maken heeft met meerdere levensgebieden: de 6 dimensies</a:t>
            </a:r>
          </a:p>
        </p:txBody>
      </p:sp>
      <p:sp>
        <p:nvSpPr>
          <p:cNvPr id="20"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1 van 3</a:t>
            </a:r>
          </a:p>
        </p:txBody>
      </p:sp>
      <p:sp>
        <p:nvSpPr>
          <p:cNvPr id="21" name="PIJL-LINKS 21">
            <a:hlinkClick r:id="" action="ppaction://hlinkshowjump?jump=previousslide"/>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2">
            <a:hlinkClick r:id="" action="ppaction://hlinkshowjump?jump=nextslide"/>
          </p:cNvPr>
          <p:cNvSpPr/>
          <p:nvPr/>
        </p:nvSpPr>
        <p:spPr bwMode="auto">
          <a:xfrm rot="10800000">
            <a:off x="8459788" y="6381328"/>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Positieve gezondheid</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95BD604D-B672-4A6D-85F5-2ECC43E9EDF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D4A8644C-CB44-459C-BAD4-CC7CC9AE550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855150944"/>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jdelijke aanduiding voor inhoud 2"/>
          <p:cNvSpPr txBox="1">
            <a:spLocks/>
          </p:cNvSpPr>
          <p:nvPr/>
        </p:nvSpPr>
        <p:spPr>
          <a:xfrm>
            <a:off x="1980978" y="1631677"/>
            <a:ext cx="684076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defRPr/>
            </a:pPr>
            <a:r>
              <a:rPr lang="nl-NL" sz="1800" b="1" dirty="0">
                <a:latin typeface="Arial"/>
                <a:cs typeface="Arial"/>
              </a:rPr>
              <a:t>Lichaamsfuncties</a:t>
            </a:r>
            <a:br>
              <a:rPr lang="nl-NL" sz="1800" dirty="0">
                <a:latin typeface="Arial" panose="020B0604020202020204" pitchFamily="34" charset="0"/>
                <a:cs typeface="Arial" panose="020B0604020202020204" pitchFamily="34" charset="0"/>
              </a:rPr>
            </a:br>
            <a:r>
              <a:rPr lang="nl-NL" sz="1800" dirty="0">
                <a:latin typeface="Arial"/>
                <a:cs typeface="Arial"/>
              </a:rPr>
              <a:t>medische feiten, klachten en pijn, energie</a:t>
            </a:r>
          </a:p>
          <a:p>
            <a:pPr>
              <a:buFont typeface="+mj-lt"/>
              <a:buAutoNum type="arabicPeriod"/>
              <a:defRPr/>
            </a:pPr>
            <a:r>
              <a:rPr lang="nl-NL" sz="1800" b="1" dirty="0">
                <a:latin typeface="Arial"/>
                <a:cs typeface="Arial"/>
              </a:rPr>
              <a:t>Mentale functies</a:t>
            </a:r>
            <a:br>
              <a:rPr lang="nl-NL" sz="1800" b="1" dirty="0">
                <a:latin typeface="Arial" panose="020B0604020202020204" pitchFamily="34" charset="0"/>
                <a:cs typeface="Arial" panose="020B0604020202020204" pitchFamily="34" charset="0"/>
              </a:rPr>
            </a:br>
            <a:r>
              <a:rPr lang="nl-NL" sz="1800" dirty="0">
                <a:latin typeface="Arial"/>
                <a:cs typeface="Arial"/>
              </a:rPr>
              <a:t>cognitief functioneren (denken), emotionele toestand, zelfrespect, zelfmanagement, veerkracht</a:t>
            </a:r>
          </a:p>
          <a:p>
            <a:pPr>
              <a:buFont typeface="+mj-lt"/>
              <a:buAutoNum type="arabicPeriod"/>
              <a:defRPr/>
            </a:pPr>
            <a:r>
              <a:rPr lang="nl-NL" sz="1800" b="1" dirty="0">
                <a:latin typeface="Arial"/>
                <a:cs typeface="Arial"/>
              </a:rPr>
              <a:t>Spiritueel</a:t>
            </a:r>
            <a:br>
              <a:rPr lang="nl-NL" sz="1800" dirty="0">
                <a:latin typeface="Arial" panose="020B0604020202020204" pitchFamily="34" charset="0"/>
                <a:cs typeface="Arial" panose="020B0604020202020204" pitchFamily="34" charset="0"/>
              </a:rPr>
            </a:br>
            <a:r>
              <a:rPr lang="nl-NL" sz="1800" dirty="0">
                <a:latin typeface="Arial"/>
                <a:cs typeface="Arial"/>
              </a:rPr>
              <a:t>zingeving, doelen en idealen nastreven, toekomstperspectief, acceptatie</a:t>
            </a:r>
          </a:p>
          <a:p>
            <a:pPr>
              <a:buFont typeface="+mj-lt"/>
              <a:buAutoNum type="arabicPeriod"/>
              <a:defRPr/>
            </a:pPr>
            <a:r>
              <a:rPr lang="nl-NL" sz="1800" b="1" dirty="0">
                <a:latin typeface="Arial"/>
                <a:cs typeface="Arial"/>
              </a:rPr>
              <a:t>Kwaliteit van leven</a:t>
            </a:r>
          </a:p>
          <a:p>
            <a:pPr marL="0" indent="0" defTabSz="361950">
              <a:buNone/>
              <a:defRPr/>
            </a:pPr>
            <a:r>
              <a:rPr lang="nl-NL" sz="1800" dirty="0">
                <a:latin typeface="Arial" panose="020B0604020202020204" pitchFamily="34" charset="0"/>
                <a:cs typeface="Arial" panose="020B0604020202020204" pitchFamily="34" charset="0"/>
              </a:rPr>
              <a:t>	welbevinden, genieten, ervaren gezondheid, lekker in je vel </a:t>
            </a:r>
          </a:p>
          <a:p>
            <a:pPr>
              <a:buFont typeface="+mj-lt"/>
              <a:buAutoNum type="arabicPeriod" startAt="5"/>
              <a:defRPr/>
            </a:pPr>
            <a:r>
              <a:rPr lang="nl-NL" sz="1800" b="1" dirty="0">
                <a:latin typeface="Arial"/>
                <a:cs typeface="Arial"/>
              </a:rPr>
              <a:t>Sociaal maatschappelijke</a:t>
            </a:r>
          </a:p>
          <a:p>
            <a:pPr marL="0" indent="0" defTabSz="361950">
              <a:buNone/>
              <a:defRPr/>
            </a:pPr>
            <a:r>
              <a:rPr lang="nl-NL" sz="1800" dirty="0">
                <a:latin typeface="Arial"/>
                <a:cs typeface="Arial"/>
              </a:rPr>
              <a:t>	sociale vaardigheden, relaties, contacten, geaccepteerd</a:t>
            </a:r>
          </a:p>
          <a:p>
            <a:pPr marL="0" indent="0" defTabSz="361950">
              <a:buNone/>
              <a:defRPr/>
            </a:pPr>
            <a:r>
              <a:rPr lang="nl-NL" sz="1800" dirty="0">
                <a:latin typeface="Arial"/>
                <a:cs typeface="Arial"/>
              </a:rPr>
              <a:t>     worden, maatschappelijke betrokkenheid, werk</a:t>
            </a:r>
            <a:endParaRPr lang="nl-NL">
              <a:latin typeface="Arial"/>
              <a:cs typeface="Arial"/>
            </a:endParaRPr>
          </a:p>
          <a:p>
            <a:pPr>
              <a:buFont typeface="+mj-lt"/>
              <a:buAutoNum type="arabicPeriod" startAt="6"/>
              <a:defRPr/>
            </a:pPr>
            <a:r>
              <a:rPr lang="nl-NL" sz="1800" b="1" dirty="0">
                <a:latin typeface="Arial" panose="020B0604020202020204" pitchFamily="34" charset="0"/>
                <a:cs typeface="Arial" panose="020B0604020202020204" pitchFamily="34" charset="0"/>
              </a:rPr>
              <a:t>dagelijks functioneren</a:t>
            </a:r>
            <a:endParaRPr lang="nl-NL" sz="1800" dirty="0">
              <a:latin typeface="Arial" panose="020B0604020202020204" pitchFamily="34" charset="0"/>
              <a:cs typeface="Arial" panose="020B0604020202020204" pitchFamily="34" charset="0"/>
            </a:endParaRPr>
          </a:p>
          <a:p>
            <a:pPr marL="0" indent="0">
              <a:buNone/>
              <a:defRPr/>
            </a:pPr>
            <a:r>
              <a:rPr lang="nl-NL" sz="1800" b="1" dirty="0">
                <a:latin typeface="Arial"/>
                <a:cs typeface="Arial"/>
              </a:rPr>
              <a:t>      </a:t>
            </a:r>
            <a:r>
              <a:rPr lang="nl-NL" sz="1800" dirty="0">
                <a:latin typeface="Arial"/>
                <a:cs typeface="Arial"/>
              </a:rPr>
              <a:t>In werk, vrijwilligerswerk, gezin/familie, sociaal, kerk</a:t>
            </a:r>
            <a:endParaRPr lang="nl-NL" sz="1800" b="1" dirty="0">
              <a:latin typeface="Arial"/>
              <a:cs typeface="Arial"/>
            </a:endParaRPr>
          </a:p>
          <a:p>
            <a:pPr marL="0" indent="0">
              <a:buNone/>
              <a:defRPr/>
            </a:pPr>
            <a:endParaRPr lang="nl-NL" sz="1800" b="1" dirty="0">
              <a:latin typeface="Arial"/>
              <a:cs typeface="Arial"/>
            </a:endParaRPr>
          </a:p>
          <a:p>
            <a:pPr>
              <a:buFont typeface="+mj-lt"/>
              <a:buAutoNum type="arabicPeriod" startAt="6"/>
              <a:defRPr/>
            </a:pPr>
            <a:endParaRPr lang="nl-NL" sz="1600" dirty="0">
              <a:cs typeface="Calibri"/>
            </a:endParaRPr>
          </a:p>
        </p:txBody>
      </p:sp>
      <p:sp>
        <p:nvSpPr>
          <p:cNvPr id="20"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2 van 3</a:t>
            </a:r>
          </a:p>
        </p:txBody>
      </p:sp>
      <p:sp>
        <p:nvSpPr>
          <p:cNvPr id="21" name="PIJL-LINKS 21">
            <a:hlinkClick r:id="" action="ppaction://hlinkshowjump?jump=previousslide"/>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2">
            <a:hlinkClick r:id="" action="ppaction://hlinkshowjump?jump=nextslide"/>
          </p:cNvPr>
          <p:cNvSpPr/>
          <p:nvPr/>
        </p:nvSpPr>
        <p:spPr bwMode="auto">
          <a:xfrm rot="10800000">
            <a:off x="8459788" y="6381328"/>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6 Dimensies</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74710C9B-1D79-46A4-ABC5-17065D9D310D}"/>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80226BB8-AB04-496A-B129-DED4F694FA5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22315119"/>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2" descr="http://www.ipositivehealth.com/media/1002/scoringsinstrument-ip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335212"/>
            <a:ext cx="44894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jdelijke aanduiding voor inhoud 2"/>
          <p:cNvSpPr txBox="1">
            <a:spLocks/>
          </p:cNvSpPr>
          <p:nvPr/>
        </p:nvSpPr>
        <p:spPr>
          <a:xfrm>
            <a:off x="2196306" y="1463675"/>
            <a:ext cx="4751388" cy="27082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altLang="nl-NL" sz="1800" dirty="0">
                <a:latin typeface="Arial" panose="020B0604020202020204" pitchFamily="34" charset="0"/>
                <a:cs typeface="Arial" panose="020B0604020202020204" pitchFamily="34" charset="0"/>
              </a:rPr>
              <a:t>Benieuwd naar je eigen gezondheid?</a:t>
            </a:r>
          </a:p>
          <a:p>
            <a:pPr marL="0" indent="0">
              <a:buNone/>
            </a:pPr>
            <a:r>
              <a:rPr lang="nl-NL" altLang="nl-NL" sz="1800" dirty="0">
                <a:latin typeface="Arial" panose="020B0604020202020204" pitchFamily="34" charset="0"/>
                <a:cs typeface="Arial" panose="020B0604020202020204" pitchFamily="34" charset="0"/>
                <a:hlinkClick r:id="rId4"/>
              </a:rPr>
              <a:t>https://mijnpositievegezondheid.nl/</a:t>
            </a:r>
            <a:r>
              <a:rPr lang="nl-NL" altLang="nl-NL" sz="1800" dirty="0">
                <a:latin typeface="Arial" panose="020B0604020202020204" pitchFamily="34" charset="0"/>
                <a:cs typeface="Arial" panose="020B0604020202020204" pitchFamily="34" charset="0"/>
              </a:rPr>
              <a:t> </a:t>
            </a:r>
            <a:endParaRPr lang="nl-NL" altLang="nl-NL" sz="1600" dirty="0">
              <a:latin typeface="Arial" panose="020B0604020202020204" pitchFamily="34" charset="0"/>
              <a:cs typeface="Arial" panose="020B0604020202020204" pitchFamily="34" charset="0"/>
            </a:endParaRPr>
          </a:p>
        </p:txBody>
      </p:sp>
      <p:sp>
        <p:nvSpPr>
          <p:cNvPr id="21"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3 van 3</a:t>
            </a:r>
          </a:p>
        </p:txBody>
      </p:sp>
      <p:sp>
        <p:nvSpPr>
          <p:cNvPr id="22" name="PIJL-LINKS 21">
            <a:hlinkClick r:id="" action="ppaction://hlinkshowjump?jump=previousslide"/>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Positieve gezondheid</a:t>
              </a:r>
            </a:p>
          </p:txBody>
        </p:sp>
        <p:sp>
          <p:nvSpPr>
            <p:cNvPr id="28"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6"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3DFEA14C-2B12-4C9F-84B2-DCC92D65105E}"/>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3A17DB02-A50A-46D1-A1A2-BA976BC003E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827105360"/>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jdelijke aanduiding voor inhoud 2"/>
          <p:cNvSpPr txBox="1">
            <a:spLocks/>
          </p:cNvSpPr>
          <p:nvPr/>
        </p:nvSpPr>
        <p:spPr>
          <a:xfrm>
            <a:off x="2123728" y="1817340"/>
            <a:ext cx="6778867" cy="3701604"/>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sz="1800" dirty="0">
                <a:latin typeface="Arial"/>
                <a:cs typeface="Arial"/>
              </a:rPr>
              <a:t>Alle zorgvragers die tot de geselecteerde risicogroep(en) behoren worden regelmatig volgens afspraak gescreend</a:t>
            </a:r>
          </a:p>
          <a:p>
            <a:pPr>
              <a:defRPr/>
            </a:pPr>
            <a:endParaRPr lang="nl-NL" sz="1800" dirty="0">
              <a:latin typeface="Arial" panose="020B0604020202020204" pitchFamily="34" charset="0"/>
              <a:cs typeface="Arial" panose="020B0604020202020204" pitchFamily="34" charset="0"/>
            </a:endParaRPr>
          </a:p>
          <a:p>
            <a:pPr>
              <a:defRPr/>
            </a:pPr>
            <a:r>
              <a:rPr lang="nl-NL" sz="1800" dirty="0">
                <a:latin typeface="Arial"/>
                <a:cs typeface="Arial"/>
              </a:rPr>
              <a:t>Ondervoede zorgvragers worden binnen 1 werkdag verwezen naar de diëtist (protocollair verwijsbeleid)</a:t>
            </a:r>
          </a:p>
          <a:p>
            <a:pPr>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Optimale voeding op eiwit- en energiebehoefte:</a:t>
            </a:r>
          </a:p>
          <a:p>
            <a:pPr lvl="2">
              <a:defRPr/>
            </a:pPr>
            <a:r>
              <a:rPr lang="nl-NL" sz="1800" dirty="0">
                <a:latin typeface="Arial"/>
                <a:cs typeface="Arial"/>
              </a:rPr>
              <a:t>80% van de acute ondervoede zorgvragers binnen 10 werkdagen</a:t>
            </a:r>
          </a:p>
          <a:p>
            <a:pPr lvl="2">
              <a:defRPr/>
            </a:pPr>
            <a:r>
              <a:rPr lang="nl-NL" sz="1800" dirty="0">
                <a:latin typeface="Arial"/>
                <a:cs typeface="Arial"/>
              </a:rPr>
              <a:t>80% van de chronisch ondervoede zorgvragers binnen 1 maand</a:t>
            </a:r>
          </a:p>
          <a:p>
            <a:pPr lvl="2">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Binnen 1 maand stabilisatie van de voedingstoestand</a:t>
            </a:r>
          </a:p>
          <a:p>
            <a:pPr lvl="2">
              <a:defRPr/>
            </a:pPr>
            <a:r>
              <a:rPr lang="nl-NL" sz="1800" dirty="0">
                <a:latin typeface="Arial"/>
                <a:cs typeface="Arial"/>
              </a:rPr>
              <a:t>Gewichtshandhaving/gewichtstoename (armomtrek)</a:t>
            </a:r>
          </a:p>
          <a:p>
            <a:pPr lvl="2">
              <a:defRPr/>
            </a:pPr>
            <a:r>
              <a:rPr lang="nl-NL" sz="1800" dirty="0">
                <a:latin typeface="Arial"/>
                <a:cs typeface="Arial"/>
              </a:rPr>
              <a:t>Handhaving/verbetering fysiek functioneren</a:t>
            </a:r>
          </a:p>
          <a:p>
            <a:pPr>
              <a:defRPr/>
            </a:pPr>
            <a:endParaRPr lang="nl-NL" sz="1800" dirty="0"/>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Doelen interventies</a:t>
              </a:r>
            </a:p>
          </p:txBody>
        </p:sp>
        <p:sp>
          <p:nvSpPr>
            <p:cNvPr id="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3" name="Rechthoek: afgeronde hoeken 22">
            <a:extLst>
              <a:ext uri="{FF2B5EF4-FFF2-40B4-BE49-F238E27FC236}">
                <a16:creationId xmlns:a16="http://schemas.microsoft.com/office/drawing/2014/main" id="{5D1BECD5-79FD-45D1-B0EB-2006485A1C4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86E4F3CF-A4DE-4520-8F5E-FD7BA9CA08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4205504049"/>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4" name="Tekstvak 43"/>
          <p:cNvSpPr txBox="1">
            <a:spLocks noChangeArrowheads="1"/>
          </p:cNvSpPr>
          <p:nvPr/>
        </p:nvSpPr>
        <p:spPr bwMode="auto">
          <a:xfrm>
            <a:off x="8101013" y="1546225"/>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4</a:t>
            </a:r>
          </a:p>
        </p:txBody>
      </p:sp>
      <p:sp>
        <p:nvSpPr>
          <p:cNvPr id="92165" name="TextBox 22"/>
          <p:cNvSpPr txBox="1">
            <a:spLocks noChangeArrowheads="1"/>
          </p:cNvSpPr>
          <p:nvPr/>
        </p:nvSpPr>
        <p:spPr bwMode="auto">
          <a:xfrm>
            <a:off x="2268538" y="1982787"/>
            <a:ext cx="633571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82563" indent="-182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182563" indent="-182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82245" indent="-182245" eaLnBrk="1" hangingPunct="1">
              <a:spcBef>
                <a:spcPct val="0"/>
              </a:spcBef>
              <a:spcAft>
                <a:spcPts val="600"/>
              </a:spcAft>
            </a:pPr>
            <a:r>
              <a:rPr lang="nl-NL" altLang="nl-NL" sz="1800" dirty="0">
                <a:latin typeface="Arial" panose="020B0604020202020204" pitchFamily="34" charset="0"/>
                <a:hlinkClick r:id="rId3" action="ppaction://hlinksldjump"/>
              </a:rPr>
              <a:t>Screenen</a:t>
            </a:r>
            <a:r>
              <a:rPr lang="nl-NL" altLang="nl-NL" sz="1800" dirty="0">
                <a:latin typeface="Arial" panose="020B0604020202020204" pitchFamily="34" charset="0"/>
              </a:rPr>
              <a:t> op (risico) op ondervoeding</a:t>
            </a:r>
            <a:endParaRPr lang="en-US" dirty="0"/>
          </a:p>
          <a:p>
            <a:pPr marL="182245" indent="-182245"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82245" lvl="1" indent="-182245" eaLnBrk="1" hangingPunct="1">
              <a:spcBef>
                <a:spcPct val="0"/>
              </a:spcBef>
              <a:spcAft>
                <a:spcPts val="600"/>
              </a:spcAft>
              <a:buFont typeface="Arial" panose="020B0604020202020204" pitchFamily="34" charset="0"/>
              <a:buChar char="•"/>
            </a:pPr>
            <a:r>
              <a:rPr lang="nl-NL" altLang="nl-NL" sz="1800" dirty="0">
                <a:latin typeface="Arial"/>
                <a:cs typeface="Arial"/>
              </a:rPr>
              <a:t>Stimuleer tot beweging. Zonder beweging kan de zorgvrager </a:t>
            </a:r>
            <a:r>
              <a:rPr lang="nl-NL" altLang="nl-NL" sz="1800" dirty="0">
                <a:latin typeface="Arial"/>
                <a:cs typeface="Arial"/>
                <a:hlinkClick r:id="rId4" action="ppaction://hlinksldjump"/>
              </a:rPr>
              <a:t>spieratrofie</a:t>
            </a:r>
            <a:r>
              <a:rPr lang="nl-NL" altLang="nl-NL" sz="1800" dirty="0">
                <a:latin typeface="Arial"/>
                <a:cs typeface="Arial"/>
              </a:rPr>
              <a:t> ontwikkelen. Daarnaast zorgt beweging (wandelen, fietsen, tuinieren) voor meer eetlust</a:t>
            </a:r>
          </a:p>
          <a:p>
            <a:pPr marL="182245" lvl="1" indent="-182245" eaLnBrk="1" hangingPunct="1">
              <a:spcBef>
                <a:spcPct val="0"/>
              </a:spcBef>
              <a:spcAft>
                <a:spcPts val="600"/>
              </a:spcAft>
              <a:buFont typeface="Arial" panose="020B0604020202020204" pitchFamily="34" charset="0"/>
              <a:buChar char="•"/>
            </a:pPr>
            <a:endParaRPr lang="nl-NL" altLang="nl-NL" sz="1800" dirty="0">
              <a:latin typeface="Arial" panose="020B0604020202020204" pitchFamily="34" charset="0"/>
              <a:cs typeface="Arial" panose="020B0604020202020204" pitchFamily="34" charset="0"/>
            </a:endParaRPr>
          </a:p>
          <a:p>
            <a:pPr marL="182245" lvl="1" indent="-182245" eaLnBrk="1" hangingPunct="1">
              <a:spcBef>
                <a:spcPct val="0"/>
              </a:spcBef>
              <a:spcAft>
                <a:spcPts val="600"/>
              </a:spcAft>
              <a:buFont typeface="Arial" panose="020B0604020202020204" pitchFamily="34" charset="0"/>
              <a:buChar char="•"/>
            </a:pPr>
            <a:r>
              <a:rPr lang="nl-NL" altLang="nl-NL" sz="1800" dirty="0">
                <a:latin typeface="Arial" panose="020B0604020202020204" pitchFamily="34" charset="0"/>
              </a:rPr>
              <a:t>Zorg voor een goede </a:t>
            </a:r>
            <a:r>
              <a:rPr lang="nl-NL" altLang="nl-NL" sz="1800" dirty="0">
                <a:latin typeface="Arial" panose="020B0604020202020204" pitchFamily="34" charset="0"/>
                <a:hlinkClick r:id="rId5" action="ppaction://hlinksldjump"/>
              </a:rPr>
              <a:t>maaltijdambiance</a:t>
            </a:r>
            <a:endParaRPr lang="nl-NL" altLang="nl-NL" sz="1800" dirty="0">
              <a:latin typeface="Arial" panose="020B0604020202020204" pitchFamily="34" charset="0"/>
              <a:cs typeface="Arial" panose="020B0604020202020204" pitchFamily="34" charset="0"/>
            </a:endParaRPr>
          </a:p>
          <a:p>
            <a:pPr marL="182245" lvl="1" indent="-182245" eaLnBrk="1" hangingPunct="1">
              <a:spcBef>
                <a:spcPct val="0"/>
              </a:spcBef>
              <a:spcAft>
                <a:spcPts val="600"/>
              </a:spcAft>
              <a:buFont typeface="Arial" panose="020B0604020202020204" pitchFamily="34" charset="0"/>
              <a:buChar char="•"/>
            </a:pPr>
            <a:endParaRPr lang="nl-NL" altLang="nl-NL" sz="1800" dirty="0">
              <a:latin typeface="Arial" panose="020B0604020202020204" pitchFamily="34" charset="0"/>
              <a:cs typeface="Arial" panose="020B0604020202020204" pitchFamily="34" charset="0"/>
            </a:endParaRPr>
          </a:p>
          <a:p>
            <a:pPr marL="182245" lvl="1" indent="-182245" eaLnBrk="1" hangingPunct="1">
              <a:spcBef>
                <a:spcPct val="0"/>
              </a:spcBef>
              <a:spcAft>
                <a:spcPts val="600"/>
              </a:spcAft>
              <a:buFont typeface="Arial" panose="020B0604020202020204" pitchFamily="34" charset="0"/>
              <a:buChar char="•"/>
            </a:pPr>
            <a:r>
              <a:rPr lang="nl-NL" altLang="nl-NL" sz="1800" dirty="0">
                <a:latin typeface="Arial"/>
                <a:cs typeface="Arial"/>
              </a:rPr>
              <a:t>Inventariseer de wensen en de behoeften van de zorgvrager bij opname. Noteer dit in het zorgplan. Herhaal het inventariseren bij iedere evaluatie van het zorgplan</a:t>
            </a:r>
          </a:p>
        </p:txBody>
      </p:sp>
      <p:sp>
        <p:nvSpPr>
          <p:cNvPr id="22" name="PIJL-LINKS 21">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a:t>
              </a:r>
            </a:p>
          </p:txBody>
        </p:sp>
        <p:sp>
          <p:nvSpPr>
            <p:cNvPr id="28"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1"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7"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862D8F61-26E6-4AD1-9E3F-C6F28906326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4829383B-B5B2-4387-B2C1-1DA4BF14A43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PIJL-LINKS 23">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9626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4 </a:t>
            </a:r>
          </a:p>
        </p:txBody>
      </p:sp>
      <p:sp>
        <p:nvSpPr>
          <p:cNvPr id="27" name="Tekstvak 26"/>
          <p:cNvSpPr txBox="1"/>
          <p:nvPr/>
        </p:nvSpPr>
        <p:spPr>
          <a:xfrm>
            <a:off x="2124076" y="1741592"/>
            <a:ext cx="6335712" cy="4247317"/>
          </a:xfrm>
          <a:prstGeom prst="rect">
            <a:avLst/>
          </a:prstGeom>
          <a:noFill/>
        </p:spPr>
        <p:txBody>
          <a:bodyPr lIns="91440" tIns="45720" rIns="91440" bIns="45720" anchor="t">
            <a:spAutoFit/>
          </a:bodyPr>
          <a:lstStyle/>
          <a:p>
            <a:pPr eaLnBrk="1" hangingPunct="1">
              <a:spcAft>
                <a:spcPts val="0"/>
              </a:spcAft>
              <a:defRPr/>
            </a:pPr>
            <a:r>
              <a:rPr lang="nl-NL" dirty="0">
                <a:latin typeface="Arial"/>
                <a:cs typeface="Arial"/>
              </a:rPr>
              <a:t>In alle gevallen van (risico op) ondervoeding is het raadzaam om een diëtist in te schakelen. Stel ook de huisarts op de hoogte voor interdisciplinaire samenwerking. De diëtist is gespecialiseerd in het geven van een passend voedingsadvies aan je zorgvrager</a:t>
            </a:r>
            <a:endParaRPr lang="nl-NL" dirty="0">
              <a:latin typeface="Arial" charset="0"/>
            </a:endParaRPr>
          </a:p>
          <a:p>
            <a:pPr eaLnBrk="1" hangingPunct="1">
              <a:spcAft>
                <a:spcPts val="0"/>
              </a:spcAft>
              <a:defRPr/>
            </a:pPr>
            <a:endParaRPr lang="nl-NL" dirty="0">
              <a:latin typeface="Arial" charset="0"/>
            </a:endParaRPr>
          </a:p>
          <a:p>
            <a:pPr eaLnBrk="1" hangingPunct="1">
              <a:spcAft>
                <a:spcPts val="0"/>
              </a:spcAft>
              <a:defRPr/>
            </a:pPr>
            <a:endParaRPr lang="nl-NL" dirty="0">
              <a:latin typeface="Arial" charset="0"/>
            </a:endParaRPr>
          </a:p>
          <a:p>
            <a:pPr eaLnBrk="1" hangingPunct="1">
              <a:spcAft>
                <a:spcPts val="0"/>
              </a:spcAft>
              <a:defRPr/>
            </a:pPr>
            <a:r>
              <a:rPr lang="nl-NL" dirty="0">
                <a:latin typeface="Arial"/>
                <a:cs typeface="Arial"/>
              </a:rPr>
              <a:t>De (huis)arts, verpleegkundige en/of verzorgende kan in overleg ook andere disciplines inschakelen zoals: </a:t>
            </a:r>
            <a:endParaRPr lang="nl-NL" dirty="0">
              <a:latin typeface="Arial" charset="0"/>
              <a:cs typeface="Arial"/>
            </a:endParaRPr>
          </a:p>
          <a:p>
            <a:pPr eaLnBrk="1" hangingPunct="1">
              <a:spcAft>
                <a:spcPts val="0"/>
              </a:spcAft>
              <a:defRPr/>
            </a:pPr>
            <a:endParaRPr lang="nl-NL" dirty="0">
              <a:latin typeface="Arial" charset="0"/>
            </a:endParaRPr>
          </a:p>
          <a:p>
            <a:pPr indent="-174625" eaLnBrk="1" hangingPunct="1">
              <a:spcAft>
                <a:spcPts val="0"/>
              </a:spcAft>
              <a:buFont typeface="Arial" pitchFamily="34" charset="0"/>
              <a:buChar char="•"/>
              <a:defRPr/>
            </a:pPr>
            <a:r>
              <a:rPr lang="nl-NL" dirty="0">
                <a:latin typeface="Arial" charset="0"/>
              </a:rPr>
              <a:t>een wondconsulent bij decubitus </a:t>
            </a:r>
          </a:p>
          <a:p>
            <a:pPr indent="-174625" eaLnBrk="1" hangingPunct="1">
              <a:spcAft>
                <a:spcPts val="0"/>
              </a:spcAft>
              <a:buFont typeface="Arial" pitchFamily="34" charset="0"/>
              <a:buChar char="•"/>
              <a:defRPr/>
            </a:pPr>
            <a:r>
              <a:rPr lang="nl-NL" dirty="0">
                <a:latin typeface="Arial" charset="0"/>
              </a:rPr>
              <a:t>een logopedist bij kauw- en slikproblemen.</a:t>
            </a:r>
          </a:p>
          <a:p>
            <a:pPr indent="-174625" eaLnBrk="1" hangingPunct="1">
              <a:spcAft>
                <a:spcPts val="0"/>
              </a:spcAft>
              <a:buFont typeface="Arial" pitchFamily="34" charset="0"/>
              <a:buChar char="•"/>
              <a:defRPr/>
            </a:pPr>
            <a:r>
              <a:rPr lang="nl-NL" dirty="0">
                <a:latin typeface="Arial" charset="0"/>
              </a:rPr>
              <a:t>een ergotherapeut bij lichamelijke handicaps</a:t>
            </a:r>
          </a:p>
          <a:p>
            <a:pPr indent="-174625" eaLnBrk="1" hangingPunct="1">
              <a:spcAft>
                <a:spcPts val="0"/>
              </a:spcAft>
              <a:buFont typeface="Arial" pitchFamily="34" charset="0"/>
              <a:buChar char="•"/>
              <a:defRPr/>
            </a:pPr>
            <a:r>
              <a:rPr lang="nl-NL" dirty="0">
                <a:latin typeface="Arial" charset="0"/>
              </a:rPr>
              <a:t>een fysiotherapeut bij beperkte bewegingsvrijheid</a:t>
            </a:r>
          </a:p>
          <a:p>
            <a:pPr indent="-174625" eaLnBrk="1" hangingPunct="1">
              <a:spcAft>
                <a:spcPts val="0"/>
              </a:spcAft>
              <a:buFont typeface="Arial" pitchFamily="34" charset="0"/>
              <a:buChar char="•"/>
              <a:defRPr/>
            </a:pPr>
            <a:r>
              <a:rPr lang="nl-NL" dirty="0">
                <a:latin typeface="Arial" charset="0"/>
              </a:rPr>
              <a:t>maatschappelijk werk bij andere problematiek</a:t>
            </a:r>
          </a:p>
        </p:txBody>
      </p:sp>
      <p:sp>
        <p:nvSpPr>
          <p:cNvPr id="28" name="PIJL-LINKS 25">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a:t>
              </a:r>
            </a:p>
          </p:txBody>
        </p:sp>
        <p:sp>
          <p:nvSpPr>
            <p:cNvPr id="31"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1"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2"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0"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F13CAE5D-C6DB-41D4-8363-A8C12D7DF43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927AFAD3-582D-4768-8CE1-3D7A091D5F6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PIJL-LINKS 23">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8" name="PIJL-LINKS 25">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98310" name="Tekstvak 43"/>
          <p:cNvSpPr txBox="1">
            <a:spLocks noChangeArrowheads="1"/>
          </p:cNvSpPr>
          <p:nvPr/>
        </p:nvSpPr>
        <p:spPr bwMode="auto">
          <a:xfrm>
            <a:off x="8101013" y="157638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4 </a:t>
            </a:r>
          </a:p>
        </p:txBody>
      </p:sp>
      <p:sp>
        <p:nvSpPr>
          <p:cNvPr id="31" name="Tekstvak 22"/>
          <p:cNvSpPr txBox="1">
            <a:spLocks noChangeArrowheads="1"/>
          </p:cNvSpPr>
          <p:nvPr/>
        </p:nvSpPr>
        <p:spPr bwMode="auto">
          <a:xfrm>
            <a:off x="2196306" y="1438301"/>
            <a:ext cx="63357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NL" altLang="nl-NL" sz="1800" dirty="0">
                <a:latin typeface="Arial" panose="020B0604020202020204" pitchFamily="34" charset="0"/>
                <a:cs typeface="Arial" panose="020B0604020202020204" pitchFamily="34" charset="0"/>
              </a:rPr>
              <a:t>Interventies verzorgende en verpleegkundige</a:t>
            </a:r>
          </a:p>
          <a:p>
            <a:pPr eaLnBrk="1" hangingPunct="1">
              <a:spcBef>
                <a:spcPct val="0"/>
              </a:spcBef>
              <a:buFontTx/>
              <a:buNone/>
              <a:defRPr/>
            </a:pPr>
            <a:endParaRPr lang="nl-NL" altLang="nl-NL" sz="1800" dirty="0">
              <a:latin typeface="Arial" panose="020B0604020202020204" pitchFamily="34" charset="0"/>
            </a:endParaRPr>
          </a:p>
          <a:p>
            <a:pPr eaLnBrk="1" hangingPunct="1">
              <a:spcBef>
                <a:spcPct val="0"/>
              </a:spcBef>
              <a:buFont typeface="Arial" panose="020B0604020202020204" pitchFamily="34" charset="0"/>
              <a:buNone/>
              <a:defRPr/>
            </a:pPr>
            <a:r>
              <a:rPr lang="nl-NL" altLang="nl-NL" sz="1800" dirty="0">
                <a:latin typeface="Arial" panose="020B0604020202020204" pitchFamily="34" charset="0"/>
              </a:rPr>
              <a:t>1. SNAQ</a:t>
            </a:r>
            <a:r>
              <a:rPr lang="nl-NL" altLang="nl-NL" sz="1800" baseline="30000" dirty="0">
                <a:latin typeface="Arial" panose="020B0604020202020204" pitchFamily="34" charset="0"/>
              </a:rPr>
              <a:t>RC</a:t>
            </a:r>
            <a:r>
              <a:rPr lang="nl-NL" altLang="nl-NL" sz="1800" dirty="0">
                <a:latin typeface="Arial" panose="020B0604020202020204" pitchFamily="34" charset="0"/>
              </a:rPr>
              <a:t> : klik </a:t>
            </a:r>
            <a:r>
              <a:rPr lang="nl-NL" altLang="nl-NL" sz="1800" dirty="0">
                <a:latin typeface="Arial" panose="020B0604020202020204" pitchFamily="34" charset="0"/>
                <a:hlinkClick r:id="rId3" action="ppaction://hlinksldjump"/>
              </a:rPr>
              <a:t>hier</a:t>
            </a:r>
            <a:r>
              <a:rPr lang="nl-NL" altLang="nl-NL" sz="1800" dirty="0">
                <a:latin typeface="Arial" panose="020B0604020202020204" pitchFamily="34" charset="0"/>
              </a:rPr>
              <a:t> </a:t>
            </a:r>
          </a:p>
          <a:p>
            <a:pPr marL="342900" indent="-342900" eaLnBrk="1" hangingPunct="1">
              <a:spcBef>
                <a:spcPct val="0"/>
              </a:spcBef>
              <a:buFontTx/>
              <a:buAutoNum type="arabicPeriod"/>
              <a:defRPr/>
            </a:pPr>
            <a:endParaRPr lang="nl-NL" altLang="nl-NL" sz="1800" dirty="0">
              <a:latin typeface="Arial" panose="020B0604020202020204" pitchFamily="34" charset="0"/>
            </a:endParaRPr>
          </a:p>
          <a:p>
            <a:pPr eaLnBrk="1" hangingPunct="1">
              <a:spcBef>
                <a:spcPct val="0"/>
              </a:spcBef>
              <a:buFontTx/>
              <a:buNone/>
              <a:defRPr/>
            </a:pPr>
            <a:r>
              <a:rPr lang="nl-NL" altLang="nl-NL" sz="1800" dirty="0">
                <a:latin typeface="Arial" panose="020B0604020202020204" pitchFamily="34" charset="0"/>
              </a:rPr>
              <a:t>2. SNAQ</a:t>
            </a:r>
            <a:r>
              <a:rPr lang="nl-NL" altLang="nl-NL" sz="1800" baseline="30000" dirty="0">
                <a:latin typeface="Arial" panose="020B0604020202020204" pitchFamily="34" charset="0"/>
              </a:rPr>
              <a:t>65+</a:t>
            </a:r>
            <a:r>
              <a:rPr lang="nl-NL" altLang="nl-NL" sz="1800" dirty="0">
                <a:latin typeface="Arial" panose="020B0604020202020204" pitchFamily="34" charset="0"/>
              </a:rPr>
              <a:t> : klik </a:t>
            </a:r>
            <a:r>
              <a:rPr lang="nl-NL" altLang="nl-NL" sz="1800" dirty="0">
                <a:latin typeface="Arial" panose="020B0604020202020204" pitchFamily="34" charset="0"/>
                <a:hlinkClick r:id="rId4" action="ppaction://hlinksldjump"/>
              </a:rPr>
              <a:t>hier</a:t>
            </a:r>
            <a:r>
              <a:rPr lang="nl-NL" altLang="nl-NL" sz="1800" dirty="0">
                <a:latin typeface="Arial" panose="020B0604020202020204" pitchFamily="34" charset="0"/>
              </a:rPr>
              <a:t> </a:t>
            </a:r>
          </a:p>
          <a:p>
            <a:pPr eaLnBrk="1" hangingPunct="1">
              <a:spcBef>
                <a:spcPct val="0"/>
              </a:spcBef>
              <a:buFontTx/>
              <a:buNone/>
              <a:defRPr/>
            </a:pPr>
            <a:endParaRPr lang="nl-NL" altLang="nl-NL" sz="1800" dirty="0">
              <a:latin typeface="Arial" panose="020B0604020202020204" pitchFamily="34" charset="0"/>
            </a:endParaRPr>
          </a:p>
          <a:p>
            <a:pPr eaLnBrk="1" hangingPunct="1">
              <a:spcBef>
                <a:spcPct val="0"/>
              </a:spcBef>
              <a:buFontTx/>
              <a:buNone/>
              <a:defRPr/>
            </a:pPr>
            <a:r>
              <a:rPr lang="nl-NL" altLang="nl-NL" sz="1800" dirty="0">
                <a:latin typeface="Arial"/>
                <a:cs typeface="Arial"/>
              </a:rPr>
              <a:t>3. Weeg de zorgvrager regelmatig. Noteer: met of zonder schoenen (overleg met (huis)arts of diëtist hoe vaak)</a:t>
            </a:r>
          </a:p>
          <a:p>
            <a:pPr eaLnBrk="1" hangingPunct="1">
              <a:spcBef>
                <a:spcPct val="0"/>
              </a:spcBef>
              <a:buFontTx/>
              <a:buNone/>
              <a:defRPr/>
            </a:pPr>
            <a:endParaRPr lang="nl-NL" altLang="nl-NL" sz="1800" dirty="0">
              <a:latin typeface="Arial" panose="020B0604020202020204" pitchFamily="34" charset="0"/>
            </a:endParaRPr>
          </a:p>
          <a:p>
            <a:pPr eaLnBrk="1" hangingPunct="1">
              <a:spcBef>
                <a:spcPct val="0"/>
              </a:spcBef>
              <a:buFontTx/>
              <a:buNone/>
              <a:defRPr/>
            </a:pPr>
            <a:r>
              <a:rPr lang="nl-NL" altLang="nl-NL" sz="1800" dirty="0">
                <a:latin typeface="Arial"/>
                <a:cs typeface="Arial"/>
              </a:rPr>
              <a:t>4. Afhankelijk van SNAQ score: stimuleer en motiveer de zorgvrager extra voeding tot zich te nemen, met relatief veel energie en eiwitten.</a:t>
            </a:r>
            <a:endParaRPr lang="nl-NL" altLang="nl-NL" sz="1600" dirty="0">
              <a:latin typeface="Arial"/>
              <a:cs typeface="Arial"/>
            </a:endParaRPr>
          </a:p>
        </p:txBody>
      </p:sp>
      <p:sp>
        <p:nvSpPr>
          <p:cNvPr id="25" name="Afgeronde rechthoek 21"/>
          <p:cNvSpPr/>
          <p:nvPr/>
        </p:nvSpPr>
        <p:spPr>
          <a:xfrm>
            <a:off x="3924300" y="4725194"/>
            <a:ext cx="2879725" cy="1800225"/>
          </a:xfrm>
          <a:prstGeom prst="roundRect">
            <a:avLst/>
          </a:prstGeom>
          <a:solidFill>
            <a:srgbClr val="55CB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dirty="0">
                <a:latin typeface="Arial"/>
                <a:cs typeface="Arial"/>
              </a:rPr>
              <a:t>Rapporteer altijd welke interventies je bij je zorgvrager hebt toegepast en waarom!! </a:t>
            </a:r>
            <a:endParaRPr lang="nl-NL" dirty="0">
              <a:latin typeface="Arial" pitchFamily="34" charset="0"/>
              <a:cs typeface="Arial" pitchFamily="34" charset="0"/>
            </a:endParaRPr>
          </a:p>
          <a:p>
            <a:pPr algn="ctr" eaLnBrk="1" hangingPunct="1">
              <a:defRPr/>
            </a:pPr>
            <a:r>
              <a:rPr lang="nl-NL" dirty="0">
                <a:latin typeface="Arial"/>
                <a:cs typeface="Arial"/>
              </a:rPr>
              <a:t>Zo voorkom je onduidelijkheden</a:t>
            </a:r>
            <a:endParaRPr lang="nl-NL" sz="1600" dirty="0">
              <a:latin typeface="Arial"/>
              <a:cs typeface="Arial"/>
            </a:endParaRPr>
          </a:p>
        </p:txBody>
      </p:sp>
      <p:grpSp>
        <p:nvGrpSpPr>
          <p:cNvPr id="30" name="Groep 39"/>
          <p:cNvGrpSpPr>
            <a:grpSpLocks/>
          </p:cNvGrpSpPr>
          <p:nvPr/>
        </p:nvGrpSpPr>
        <p:grpSpPr bwMode="auto">
          <a:xfrm>
            <a:off x="107950" y="261938"/>
            <a:ext cx="8928100" cy="6480175"/>
            <a:chOff x="107950" y="188913"/>
            <a:chExt cx="8928100" cy="6480175"/>
          </a:xfrm>
        </p:grpSpPr>
        <p:sp>
          <p:nvSpPr>
            <p:cNvPr id="32"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a:t>
              </a:r>
            </a:p>
          </p:txBody>
        </p:sp>
        <p:sp>
          <p:nvSpPr>
            <p:cNvPr id="33"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4"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5"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6"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7"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8" name="Afgeronde rechthoek 49">
              <a:hlinkClick r:id="rId10"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9"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0"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1"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2"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5"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0"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1"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2"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3"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CE0BAF09-69EA-41B6-92B8-8DC038CF99A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9" name="Afbeelding 28">
            <a:extLst>
              <a:ext uri="{FF2B5EF4-FFF2-40B4-BE49-F238E27FC236}">
                <a16:creationId xmlns:a16="http://schemas.microsoft.com/office/drawing/2014/main" id="{2ACA5B6C-3F20-49E9-A554-07F231D299D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1" name="Rechthoek 1"/>
          <p:cNvSpPr>
            <a:spLocks noChangeArrowheads="1"/>
          </p:cNvSpPr>
          <p:nvPr/>
        </p:nvSpPr>
        <p:spPr bwMode="auto">
          <a:xfrm>
            <a:off x="2339752" y="2427933"/>
            <a:ext cx="631825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9070" indent="-179070" eaLnBrk="1" hangingPunct="1">
              <a:spcBef>
                <a:spcPct val="0"/>
              </a:spcBef>
              <a:spcAft>
                <a:spcPts val="600"/>
              </a:spcAft>
            </a:pPr>
            <a:r>
              <a:rPr lang="nl-NL" altLang="nl-NL" sz="1800" dirty="0">
                <a:latin typeface="Arial" panose="020B0604020202020204" pitchFamily="34" charset="0"/>
              </a:rPr>
              <a:t>Help met eten, klik </a:t>
            </a:r>
            <a:r>
              <a:rPr lang="nl-NL" altLang="nl-NL" sz="1800" dirty="0">
                <a:latin typeface="Arial" panose="020B0604020202020204" pitchFamily="34" charset="0"/>
                <a:hlinkClick r:id="rId3" action="ppaction://hlinksldjump"/>
              </a:rPr>
              <a:t>hier</a:t>
            </a:r>
            <a:r>
              <a:rPr lang="nl-NL" altLang="nl-NL" sz="1800" dirty="0">
                <a:latin typeface="Arial" panose="020B0604020202020204" pitchFamily="34" charset="0"/>
              </a:rPr>
              <a:t> voor tips</a:t>
            </a:r>
            <a:endParaRPr lang="en-US" dirty="0"/>
          </a:p>
          <a:p>
            <a:pPr marL="179070" indent="-179070"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spcAft>
                <a:spcPts val="600"/>
              </a:spcAft>
            </a:pPr>
            <a:r>
              <a:rPr lang="nl-NL" altLang="nl-NL" sz="1800" dirty="0">
                <a:latin typeface="Arial"/>
                <a:cs typeface="Arial"/>
              </a:rPr>
              <a:t>Óf zorg dat de zorgvrager zelfstandig kan eten (bijvoorbeeld door aangepast bestek)</a:t>
            </a:r>
          </a:p>
          <a:p>
            <a:pPr marL="179070" indent="-179070"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spcAft>
                <a:spcPts val="600"/>
              </a:spcAft>
            </a:pPr>
            <a:r>
              <a:rPr lang="nl-NL" altLang="nl-NL" sz="1800" dirty="0">
                <a:latin typeface="Arial"/>
                <a:cs typeface="Arial"/>
              </a:rPr>
              <a:t>Zorg voor voedsel met passende zachtheid/hardheid. Alleen bij uitzondering kan, in overleg met een diëtist en/of logopedist, het vlees of de gehele maaltijd gemalen worden.</a:t>
            </a:r>
            <a:endParaRPr lang="nl-NL" altLang="nl-NL" sz="1800" dirty="0">
              <a:solidFill>
                <a:srgbClr val="FF0000"/>
              </a:solidFill>
              <a:latin typeface="Arial"/>
              <a:cs typeface="Arial"/>
            </a:endParaRPr>
          </a:p>
          <a:p>
            <a:pPr marL="179070" indent="-179070" eaLnBrk="1" hangingPunct="1">
              <a:spcBef>
                <a:spcPct val="0"/>
              </a:spcBef>
              <a:buFontTx/>
              <a:buNone/>
            </a:pPr>
            <a:endParaRPr lang="nl-NL" altLang="nl-NL" sz="1800" dirty="0">
              <a:latin typeface="Arial" panose="020B0604020202020204" pitchFamily="34" charset="0"/>
              <a:cs typeface="Arial" panose="020B0604020202020204" pitchFamily="34" charset="0"/>
            </a:endParaRPr>
          </a:p>
        </p:txBody>
      </p:sp>
      <p:sp>
        <p:nvSpPr>
          <p:cNvPr id="104453" name="Tekstvak 43"/>
          <p:cNvSpPr txBox="1">
            <a:spLocks noChangeArrowheads="1"/>
          </p:cNvSpPr>
          <p:nvPr/>
        </p:nvSpPr>
        <p:spPr bwMode="auto">
          <a:xfrm>
            <a:off x="8101013" y="1524000"/>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 bij handicaps/beperkingen</a:t>
              </a:r>
            </a:p>
          </p:txBody>
        </p:sp>
        <p:sp>
          <p:nvSpPr>
            <p:cNvPr id="26"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9"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F05E83F-145D-4042-9E9A-B4D4F64051D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1EE511DE-CBF8-4C39-8447-F10A44F380F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9" name="Tekstvak 43"/>
          <p:cNvSpPr txBox="1">
            <a:spLocks noChangeArrowheads="1"/>
          </p:cNvSpPr>
          <p:nvPr/>
        </p:nvSpPr>
        <p:spPr bwMode="auto">
          <a:xfrm>
            <a:off x="8101013" y="1555750"/>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106501" name="Rechthoek 20"/>
          <p:cNvSpPr>
            <a:spLocks noChangeArrowheads="1"/>
          </p:cNvSpPr>
          <p:nvPr/>
        </p:nvSpPr>
        <p:spPr bwMode="auto">
          <a:xfrm>
            <a:off x="2308003" y="2302609"/>
            <a:ext cx="6318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9070" indent="-179070" eaLnBrk="1" hangingPunct="1">
              <a:spcBef>
                <a:spcPct val="0"/>
              </a:spcBef>
              <a:spcAft>
                <a:spcPts val="600"/>
              </a:spcAft>
            </a:pPr>
            <a:r>
              <a:rPr lang="nl-NL" altLang="nl-NL" sz="1800" dirty="0">
                <a:latin typeface="Arial"/>
                <a:cs typeface="Arial"/>
              </a:rPr>
              <a:t>Vraag via de (huis)arts of de logopedist moet worden ingeschakeld</a:t>
            </a:r>
          </a:p>
          <a:p>
            <a:pPr marL="179070" indent="-179070" eaLnBrk="1" hangingPunct="1">
              <a:spcBef>
                <a:spcPct val="0"/>
              </a:spcBef>
              <a:spcAft>
                <a:spcPts val="600"/>
              </a:spcAft>
            </a:pPr>
            <a:endParaRPr lang="nl-NL" altLang="nl-NL" sz="1800" dirty="0">
              <a:latin typeface="Arial" panose="020B0604020202020204" pitchFamily="34" charset="0"/>
            </a:endParaRPr>
          </a:p>
          <a:p>
            <a:pPr marL="179070" indent="-179070" eaLnBrk="1" hangingPunct="1">
              <a:spcBef>
                <a:spcPct val="0"/>
              </a:spcBef>
              <a:spcAft>
                <a:spcPts val="600"/>
              </a:spcAft>
            </a:pPr>
            <a:r>
              <a:rPr lang="nl-NL" altLang="nl-NL" sz="1800" dirty="0">
                <a:latin typeface="Arial" panose="020B0604020202020204" pitchFamily="34" charset="0"/>
              </a:rPr>
              <a:t>Controleer de mond na het eten op restjes, om verslikking te voorkomen </a:t>
            </a:r>
            <a:endParaRPr lang="en-US" dirty="0"/>
          </a:p>
          <a:p>
            <a:pPr marL="179070" indent="-179070"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spcAft>
                <a:spcPts val="600"/>
              </a:spcAft>
            </a:pPr>
            <a:r>
              <a:rPr lang="nl-NL" altLang="nl-NL" sz="1800" dirty="0">
                <a:latin typeface="Arial" panose="020B0604020202020204" pitchFamily="34" charset="0"/>
                <a:cs typeface="Arial" panose="020B0604020202020204" pitchFamily="34" charset="0"/>
              </a:rPr>
              <a:t>Controleer na elke hap eten of iemand goed kauwt en doorslikt om ophoping te voorkomen</a:t>
            </a:r>
          </a:p>
          <a:p>
            <a:pPr marL="179070" indent="-179070"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spcAft>
                <a:spcPts val="600"/>
              </a:spcAft>
            </a:pPr>
            <a:r>
              <a:rPr lang="nl-NL" altLang="nl-NL" sz="1800" dirty="0">
                <a:latin typeface="Arial"/>
                <a:cs typeface="Arial"/>
              </a:rPr>
              <a:t>Zorg voor voedsel met passende zachtheid/hardheid. Alleen bij uitzondering kan, in overleg met een diëtist en/of logopedist, het vlees of de gehele maaltijd gemalen worden</a:t>
            </a:r>
            <a:endParaRPr lang="nl-NL" altLang="nl-NL" sz="1800" dirty="0">
              <a:latin typeface="Arial" panose="020B0604020202020204" pitchFamily="34" charset="0"/>
              <a:cs typeface="Arial" panose="020B0604020202020204" pitchFamily="34" charset="0"/>
            </a:endParaRPr>
          </a:p>
        </p:txBody>
      </p:sp>
      <p:sp>
        <p:nvSpPr>
          <p:cNvPr id="23" name="PIJL-LINKS 21">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 bij kauw- en slikproblemen</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96E8A2AD-4B49-4C00-887A-FECBB4B23D2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01002E24-BB6F-49A1-82A2-6DE40C15F3E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8" name="Tekstvak 43"/>
          <p:cNvSpPr txBox="1">
            <a:spLocks noChangeArrowheads="1"/>
          </p:cNvSpPr>
          <p:nvPr/>
        </p:nvSpPr>
        <p:spPr bwMode="auto">
          <a:xfrm>
            <a:off x="8101013" y="1593850"/>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108549" name="Rechthoek 20"/>
          <p:cNvSpPr>
            <a:spLocks noChangeArrowheads="1"/>
          </p:cNvSpPr>
          <p:nvPr/>
        </p:nvSpPr>
        <p:spPr bwMode="auto">
          <a:xfrm>
            <a:off x="2339975" y="2037993"/>
            <a:ext cx="6318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9070" indent="-179070" eaLnBrk="1" hangingPunct="1">
              <a:spcBef>
                <a:spcPct val="0"/>
              </a:spcBef>
            </a:pPr>
            <a:r>
              <a:rPr lang="nl-NL" altLang="nl-NL" sz="1800" dirty="0">
                <a:latin typeface="Arial"/>
                <a:cs typeface="Arial"/>
              </a:rPr>
              <a:t>Slechte eetlust door misselijkheid</a:t>
            </a:r>
            <a:r>
              <a:rPr lang="nl-NL" altLang="nl-NL" sz="1800" i="1" dirty="0">
                <a:latin typeface="Arial"/>
                <a:cs typeface="Arial"/>
              </a:rPr>
              <a:t>: </a:t>
            </a:r>
            <a:r>
              <a:rPr lang="nl-NL" altLang="nl-NL" sz="1800" dirty="0">
                <a:latin typeface="Arial"/>
                <a:cs typeface="Arial"/>
              </a:rPr>
              <a:t>Laat de zorgvrager veel drinken (minimaal 1,5 liter per dag), bied vaker op de dag kleine maaltijden aan</a:t>
            </a:r>
          </a:p>
          <a:p>
            <a:pPr marL="179070" indent="-179070" eaLnBrk="1" hangingPunct="1">
              <a:spcBef>
                <a:spcPct val="0"/>
              </a:spcBef>
            </a:pPr>
            <a:endParaRPr lang="nl-NL" altLang="nl-NL" sz="1800" dirty="0">
              <a:latin typeface="Arial"/>
              <a:cs typeface="Arial"/>
            </a:endParaRPr>
          </a:p>
          <a:p>
            <a:pPr marL="179070" indent="-179070" eaLnBrk="1" hangingPunct="1">
              <a:spcBef>
                <a:spcPct val="0"/>
              </a:spcBef>
            </a:pPr>
            <a:r>
              <a:rPr lang="nl-NL" sz="1800" dirty="0">
                <a:latin typeface="Arial"/>
                <a:cs typeface="Arial"/>
              </a:rPr>
              <a:t>Bij ernstige misselijkheid: bespreek met (huis)arts start van medicatie tegen misselijkheid</a:t>
            </a: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buFontTx/>
              <a:buNone/>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r>
              <a:rPr lang="nl-NL" altLang="nl-NL" sz="1800" dirty="0">
                <a:latin typeface="Arial"/>
                <a:cs typeface="Arial"/>
              </a:rPr>
              <a:t>Slechte eetlust door </a:t>
            </a:r>
            <a:r>
              <a:rPr lang="nl-NL" altLang="nl-NL" sz="1800" dirty="0">
                <a:latin typeface="Arial"/>
                <a:cs typeface="Arial"/>
                <a:hlinkClick r:id="rId3" action="ppaction://hlinksldjump"/>
              </a:rPr>
              <a:t>maaltijdambiance</a:t>
            </a:r>
            <a:r>
              <a:rPr lang="nl-NL" altLang="nl-NL" sz="1800" i="1" dirty="0">
                <a:latin typeface="Arial"/>
                <a:cs typeface="Arial"/>
              </a:rPr>
              <a:t>: </a:t>
            </a:r>
            <a:r>
              <a:rPr lang="nl-NL" altLang="nl-NL" sz="1800" dirty="0">
                <a:latin typeface="Arial"/>
                <a:cs typeface="Arial"/>
              </a:rPr>
              <a:t>Zorg voor keuzevrijheid, rust en een mooie aankleding van de omgeving</a:t>
            </a:r>
          </a:p>
          <a:p>
            <a:pPr marL="0" indent="0" eaLnBrk="1" hangingPunct="1">
              <a:spcBef>
                <a:spcPct val="0"/>
              </a:spcBef>
              <a:buNone/>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r>
              <a:rPr lang="nl-NL" altLang="nl-NL" sz="1800" dirty="0">
                <a:latin typeface="Arial"/>
                <a:cs typeface="Arial"/>
              </a:rPr>
              <a:t>Breng eten op smaak volgens wens van de zorgvrager (wel/geen kruiden, wel/niet pittig)</a:t>
            </a: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r>
              <a:rPr lang="nl-NL" altLang="nl-NL" sz="1800" dirty="0">
                <a:latin typeface="Arial"/>
                <a:cs typeface="Arial"/>
              </a:rPr>
              <a:t>Zorg voor frisse lucht</a:t>
            </a:r>
          </a:p>
          <a:p>
            <a:pPr marL="179070" indent="-179070" eaLnBrk="1" hangingPunct="1">
              <a:spcBef>
                <a:spcPct val="0"/>
              </a:spcBef>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endParaRPr lang="nl-NL" altLang="nl-NL" sz="1800" dirty="0">
              <a:latin typeface="Arial" panose="020B0604020202020204" pitchFamily="34" charset="0"/>
              <a:cs typeface="Arial" panose="020B0604020202020204" pitchFamily="34" charset="0"/>
            </a:endParaRPr>
          </a:p>
        </p:txBody>
      </p:sp>
      <p:sp>
        <p:nvSpPr>
          <p:cNvPr id="22" name="PIJL-LINKS 21">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Interventies bij slechte eetlust</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D7A9D988-E586-4075-BFBD-58C8E9E631F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8C718C6A-8E82-4EE1-8482-2758C15E91D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72431" y="1360679"/>
            <a:ext cx="5775061" cy="4766937"/>
          </a:xfrm>
          <a:prstGeom prst="rect">
            <a:avLst/>
          </a:prstGeom>
        </p:spPr>
      </p:pic>
      <p:sp>
        <p:nvSpPr>
          <p:cNvPr id="3" name="Rechthoek 2"/>
          <p:cNvSpPr/>
          <p:nvPr/>
        </p:nvSpPr>
        <p:spPr>
          <a:xfrm>
            <a:off x="2771800" y="5986274"/>
            <a:ext cx="4572000" cy="646331"/>
          </a:xfrm>
          <a:prstGeom prst="rect">
            <a:avLst/>
          </a:prstGeom>
        </p:spPr>
        <p:txBody>
          <a:bodyPr>
            <a:spAutoFit/>
          </a:bodyPr>
          <a:lstStyle/>
          <a:p>
            <a:pPr eaLnBrk="1" hangingPunct="1">
              <a:defRPr/>
            </a:pPr>
            <a:r>
              <a:rPr lang="nl-NL" dirty="0">
                <a:latin typeface="Arial" charset="0"/>
                <a:hlinkClick r:id="rId4"/>
              </a:rPr>
              <a:t>http://www.voedingscentrum.nl/nl/gezond-eten-met-de-schijf-van-vijf.aspx</a:t>
            </a:r>
            <a:r>
              <a:rPr lang="nl-NL" dirty="0">
                <a:latin typeface="Arial" charset="0"/>
              </a:rPr>
              <a:t> </a:t>
            </a:r>
          </a:p>
        </p:txBody>
      </p:sp>
      <p:grpSp>
        <p:nvGrpSpPr>
          <p:cNvPr id="25" name="Groep 39"/>
          <p:cNvGrpSpPr>
            <a:grpSpLocks/>
          </p:cNvGrpSpPr>
          <p:nvPr/>
        </p:nvGrpSpPr>
        <p:grpSpPr bwMode="auto">
          <a:xfrm>
            <a:off x="107950" y="261938"/>
            <a:ext cx="8928100" cy="6480175"/>
            <a:chOff x="107950" y="188913"/>
            <a:chExt cx="8928100" cy="6480175"/>
          </a:xfrm>
        </p:grpSpPr>
        <p:sp>
          <p:nvSpPr>
            <p:cNvPr id="2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Schijf van vijf</a:t>
              </a:r>
            </a:p>
          </p:txBody>
        </p:sp>
        <p:sp>
          <p:nvSpPr>
            <p:cNvPr id="27"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8"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9"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0"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1" name="Afgeronde rechthoek 48">
              <a:hlinkClick r:id="rId9"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2"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3"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4"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5"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6"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7"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8"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9"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0"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1"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5" name="Rechthoek: afgeronde hoeken 44">
            <a:extLst>
              <a:ext uri="{FF2B5EF4-FFF2-40B4-BE49-F238E27FC236}">
                <a16:creationId xmlns:a16="http://schemas.microsoft.com/office/drawing/2014/main" id="{B412E507-4254-42BD-8FC4-ABB4224FFB5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6" name="Afbeelding 45">
            <a:extLst>
              <a:ext uri="{FF2B5EF4-FFF2-40B4-BE49-F238E27FC236}">
                <a16:creationId xmlns:a16="http://schemas.microsoft.com/office/drawing/2014/main" id="{12236175-4043-403E-885B-591E4B7F1B2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985223162"/>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0" name="Tekstvak 43"/>
          <p:cNvSpPr txBox="1">
            <a:spLocks noChangeArrowheads="1"/>
          </p:cNvSpPr>
          <p:nvPr/>
        </p:nvSpPr>
        <p:spPr bwMode="auto">
          <a:xfrm>
            <a:off x="8101013" y="161448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23" name="Rechthoek 20"/>
          <p:cNvSpPr>
            <a:spLocks noChangeArrowheads="1"/>
          </p:cNvSpPr>
          <p:nvPr/>
        </p:nvSpPr>
        <p:spPr bwMode="auto">
          <a:xfrm>
            <a:off x="2290763" y="2244279"/>
            <a:ext cx="6318250" cy="1908215"/>
          </a:xfrm>
          <a:prstGeom prst="rect">
            <a:avLst/>
          </a:prstGeom>
          <a:noFill/>
          <a:ln w="9525">
            <a:noFill/>
            <a:miter lim="800000"/>
            <a:headEnd/>
            <a:tailEnd/>
          </a:ln>
        </p:spPr>
        <p:txBody>
          <a:bodyPr lIns="91440" tIns="45720" rIns="91440" bIns="45720" anchor="t">
            <a:spAutoFit/>
          </a:bodyPr>
          <a:lstStyle/>
          <a:p>
            <a:pPr marL="179070" indent="-179070" eaLnBrk="1" hangingPunct="1">
              <a:spcAft>
                <a:spcPts val="600"/>
              </a:spcAft>
              <a:buFont typeface="Arial" charset="0"/>
              <a:buChar char="•"/>
              <a:defRPr/>
            </a:pPr>
            <a:r>
              <a:rPr lang="nl-NL" dirty="0">
                <a:latin typeface="Arial"/>
                <a:cs typeface="Arial"/>
              </a:rPr>
              <a:t>Maak zorgvrager bewust van het feit dat roken een risicofactor is van verminderde voedingsinname</a:t>
            </a:r>
            <a:endParaRPr lang="en-US" dirty="0">
              <a:latin typeface="Arial"/>
              <a:cs typeface="Arial"/>
            </a:endParaRPr>
          </a:p>
          <a:p>
            <a:pPr eaLnBrk="1" hangingPunct="1">
              <a:spcAft>
                <a:spcPts val="600"/>
              </a:spcAft>
              <a:defRPr/>
            </a:pPr>
            <a:endParaRPr lang="nl-NL" strike="sngStrike" dirty="0">
              <a:latin typeface="Arial" charset="0"/>
            </a:endParaRPr>
          </a:p>
          <a:p>
            <a:pPr marL="179070" indent="-179070" eaLnBrk="1" hangingPunct="1">
              <a:spcAft>
                <a:spcPts val="600"/>
              </a:spcAft>
              <a:buFont typeface="Arial" charset="0"/>
              <a:buChar char="•"/>
              <a:defRPr/>
            </a:pPr>
            <a:r>
              <a:rPr lang="nl-NL" dirty="0">
                <a:latin typeface="Arial"/>
                <a:cs typeface="Arial"/>
              </a:rPr>
              <a:t>Adviseer vermindering van het gebruik (of stoppen) en schakel hulp in om zorgvrager te helpen met stoppen met roken</a:t>
            </a:r>
            <a:endParaRPr lang="nl-NL" dirty="0">
              <a:latin typeface="Arial" charset="0"/>
              <a:cs typeface="Arial"/>
            </a:endParaRPr>
          </a:p>
        </p:txBody>
      </p:sp>
      <p:pic>
        <p:nvPicPr>
          <p:cNvPr id="12186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294188"/>
            <a:ext cx="170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 bij roken</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F0A7DDBF-1AF5-402D-BB01-73A09B34C71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32BDDFAB-0317-4C50-88E0-B10079653B2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jdelijke aanduiding voor inhoud 4"/>
          <p:cNvSpPr txBox="1">
            <a:spLocks/>
          </p:cNvSpPr>
          <p:nvPr/>
        </p:nvSpPr>
        <p:spPr>
          <a:xfrm>
            <a:off x="1855168" y="1414463"/>
            <a:ext cx="6505660" cy="4525963"/>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altLang="nl-NL" sz="1800" dirty="0">
                <a:latin typeface="Arial" panose="020B0604020202020204" pitchFamily="34" charset="0"/>
                <a:cs typeface="Arial" panose="020B0604020202020204" pitchFamily="34" charset="0"/>
              </a:rPr>
              <a:t>Per dag: 3 hoofdmaaltijden en meerdere tussenmaaltijden</a:t>
            </a:r>
          </a:p>
          <a:p>
            <a:pPr marL="0" indent="0">
              <a:buNone/>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Besmeer brood royaal met smeerboter en gebruik dubbel broodbeleg, neem volle producten</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Bereid de warme maaltijd met wat extra boter, olie of room</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Probeer samen met anderen te eten</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Kies voor energierijke zuiveldranken: melk, karnemelk, drinkyoghurt of chocolademelk</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Zorg voor voldoende variatie (warm/koud, zoet/hartig)</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Zorg voor lichaamsbeweging</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Eet rustig en kauw goed</a:t>
            </a:r>
          </a:p>
          <a:p>
            <a:pPr>
              <a:defRPr/>
            </a:pPr>
            <a:endParaRPr lang="nl-NL" altLang="nl-NL" sz="1800" dirty="0">
              <a:latin typeface="Arial" panose="020B0604020202020204" pitchFamily="34" charset="0"/>
              <a:cs typeface="Arial" panose="020B0604020202020204" pitchFamily="34" charset="0"/>
            </a:endParaRPr>
          </a:p>
          <a:p>
            <a:pPr>
              <a:defRPr/>
            </a:pPr>
            <a:endParaRPr lang="nl-NL" altLang="nl-NL" sz="1800" dirty="0">
              <a:latin typeface="Arial" panose="020B0604020202020204" pitchFamily="34" charset="0"/>
              <a:cs typeface="Arial" panose="020B0604020202020204" pitchFamily="34" charset="0"/>
            </a:endParaRPr>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nl-NL" sz="3200" dirty="0">
                  <a:solidFill>
                    <a:schemeClr val="bg1"/>
                  </a:solidFill>
                  <a:latin typeface="Arial"/>
                  <a:cs typeface="Arial"/>
                </a:rPr>
                <a:t>Praktische adviezen</a:t>
              </a:r>
              <a:endParaRPr lang="nl-NL" sz="3200" dirty="0">
                <a:solidFill>
                  <a:schemeClr val="bg1"/>
                </a:solidFill>
                <a:latin typeface="Arial" pitchFamily="34" charset="0"/>
                <a:cs typeface="Arial" pitchFamily="34" charset="0"/>
              </a:endParaRPr>
            </a:p>
          </p:txBody>
        </p:sp>
        <p:sp>
          <p:nvSpPr>
            <p:cNvPr id="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3" name="Rechthoek: afgeronde hoeken 22">
            <a:extLst>
              <a:ext uri="{FF2B5EF4-FFF2-40B4-BE49-F238E27FC236}">
                <a16:creationId xmlns:a16="http://schemas.microsoft.com/office/drawing/2014/main" id="{2836B15E-1BCC-4F14-A1A2-07470045A7B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59362C25-D183-4DA5-9154-C8EAC082DB5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085770531"/>
      </p:ext>
    </p:extLst>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jdelijke aanduiding voor inhoud 2"/>
          <p:cNvSpPr txBox="1">
            <a:spLocks/>
          </p:cNvSpPr>
          <p:nvPr/>
        </p:nvSpPr>
        <p:spPr>
          <a:xfrm>
            <a:off x="2051720" y="2112935"/>
            <a:ext cx="6645365" cy="3702050"/>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altLang="nl-NL" sz="1800" dirty="0">
                <a:latin typeface="Arial" panose="020B0604020202020204" pitchFamily="34" charset="0"/>
                <a:cs typeface="Arial" panose="020B0604020202020204" pitchFamily="34" charset="0"/>
              </a:rPr>
              <a:t>Geef informatie over de gevolgen van te weinig of redelijk eten en het belang van een goede voeding</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a:cs typeface="Arial"/>
              </a:rPr>
              <a:t>Overleg met (huis)arts en diëtist</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Geef </a:t>
            </a:r>
            <a:r>
              <a:rPr lang="nl-NL" altLang="nl-NL" sz="1800" dirty="0">
                <a:latin typeface="Arial" panose="020B0604020202020204" pitchFamily="34" charset="0"/>
                <a:cs typeface="Arial" panose="020B0604020202020204" pitchFamily="34" charset="0"/>
                <a:hlinkClick r:id="rId3" action="ppaction://hlinksldjump"/>
              </a:rPr>
              <a:t>deze</a:t>
            </a:r>
            <a:r>
              <a:rPr lang="nl-NL" altLang="nl-NL" sz="1800" dirty="0">
                <a:latin typeface="Arial" panose="020B0604020202020204" pitchFamily="34" charset="0"/>
                <a:cs typeface="Arial" panose="020B0604020202020204" pitchFamily="34" charset="0"/>
              </a:rPr>
              <a:t> </a:t>
            </a:r>
            <a:r>
              <a:rPr lang="nl-NL" altLang="nl-NL" sz="1800" u="sng" dirty="0">
                <a:latin typeface="Arial" panose="020B0604020202020204" pitchFamily="34" charset="0"/>
                <a:cs typeface="Arial" panose="020B0604020202020204" pitchFamily="34" charset="0"/>
                <a:hlinkClick r:id="rId4" action="ppaction://hlinksldjump"/>
              </a:rPr>
              <a:t>folder</a:t>
            </a:r>
            <a:r>
              <a:rPr lang="nl-NL" altLang="nl-NL" sz="1800" u="sng" dirty="0">
                <a:latin typeface="Arial" panose="020B0604020202020204" pitchFamily="34" charset="0"/>
                <a:cs typeface="Arial" panose="020B0604020202020204" pitchFamily="34" charset="0"/>
              </a:rPr>
              <a:t>s</a:t>
            </a:r>
            <a:r>
              <a:rPr lang="nl-NL" altLang="nl-NL" sz="1800" dirty="0">
                <a:latin typeface="Arial" panose="020B0604020202020204" pitchFamily="34" charset="0"/>
                <a:cs typeface="Arial" panose="020B0604020202020204" pitchFamily="34" charset="0"/>
              </a:rPr>
              <a:t> mee</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Bespreek of andere maaltijdvoorziening mogelijk/nodig is</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Wijs op de website </a:t>
            </a:r>
            <a:r>
              <a:rPr lang="nl-NL" altLang="nl-NL" sz="1800" dirty="0">
                <a:latin typeface="Arial" panose="020B0604020202020204" pitchFamily="34" charset="0"/>
                <a:cs typeface="Arial" panose="020B0604020202020204" pitchFamily="34" charset="0"/>
                <a:hlinkClick r:id="rId5"/>
              </a:rPr>
              <a:t>www.goedgevoedouderworden.nl</a:t>
            </a:r>
            <a:r>
              <a:rPr lang="nl-NL" altLang="nl-NL" sz="1800" dirty="0">
                <a:latin typeface="Arial" panose="020B0604020202020204" pitchFamily="34" charset="0"/>
                <a:cs typeface="Arial" panose="020B0604020202020204" pitchFamily="34" charset="0"/>
              </a:rPr>
              <a:t> </a:t>
            </a:r>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Jouw rol</a:t>
              </a:r>
            </a:p>
          </p:txBody>
        </p:sp>
        <p:sp>
          <p:nvSpPr>
            <p:cNvPr id="26"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11"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7"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3" name="Rechthoek: afgeronde hoeken 22">
            <a:extLst>
              <a:ext uri="{FF2B5EF4-FFF2-40B4-BE49-F238E27FC236}">
                <a16:creationId xmlns:a16="http://schemas.microsoft.com/office/drawing/2014/main" id="{9BC4D32C-8596-40FD-9E14-5F4E1BFDE62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E2F2DA7C-FC85-4BA7-BEF3-455556DC0A9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280154813"/>
      </p:ext>
    </p:extLst>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jdelijke aanduiding voor inhoud 2"/>
          <p:cNvSpPr txBox="1">
            <a:spLocks/>
          </p:cNvSpPr>
          <p:nvPr/>
        </p:nvSpPr>
        <p:spPr>
          <a:xfrm>
            <a:off x="1979712" y="1750630"/>
            <a:ext cx="6768752" cy="4525963"/>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Maak afspraken over:</a:t>
            </a:r>
          </a:p>
          <a:p>
            <a:pPr>
              <a:defRPr/>
            </a:pPr>
            <a:endParaRPr lang="nl-NL" sz="1800" dirty="0">
              <a:latin typeface="Arial" panose="020B0604020202020204" pitchFamily="34" charset="0"/>
              <a:cs typeface="Arial" panose="020B0604020202020204" pitchFamily="34" charset="0"/>
            </a:endParaRPr>
          </a:p>
          <a:p>
            <a:pPr lvl="1">
              <a:defRPr/>
            </a:pPr>
            <a:r>
              <a:rPr lang="nl-NL" sz="1800" dirty="0">
                <a:latin typeface="Arial"/>
                <a:cs typeface="Arial"/>
              </a:rPr>
              <a:t>informatie-uitwisseling</a:t>
            </a:r>
            <a:endParaRPr lang="nl-NL" sz="1800" dirty="0">
              <a:latin typeface="Arial" panose="020B0604020202020204" pitchFamily="34" charset="0"/>
              <a:cs typeface="Arial" panose="020B0604020202020204" pitchFamily="34" charset="0"/>
            </a:endParaRPr>
          </a:p>
          <a:p>
            <a:pPr lvl="1">
              <a:defRPr/>
            </a:pPr>
            <a:r>
              <a:rPr lang="nl-NL" sz="1800" dirty="0">
                <a:latin typeface="Arial" panose="020B0604020202020204" pitchFamily="34" charset="0"/>
                <a:cs typeface="Arial" panose="020B0604020202020204" pitchFamily="34" charset="0"/>
              </a:rPr>
              <a:t>het signalerings- en weegbeleid en het verwijsbeleid</a:t>
            </a:r>
          </a:p>
          <a:p>
            <a:pPr lvl="1">
              <a:defRPr/>
            </a:pPr>
            <a:r>
              <a:rPr lang="nl-NL" sz="1800" dirty="0">
                <a:latin typeface="Arial"/>
                <a:cs typeface="Arial"/>
              </a:rPr>
              <a:t>wie de regie heeft en aanspreekpunt is voor de zorgvrager, diens naasten en mantelzorger</a:t>
            </a:r>
          </a:p>
          <a:p>
            <a:pPr lvl="1">
              <a:defRPr/>
            </a:pPr>
            <a:r>
              <a:rPr lang="nl-NL" sz="1800" dirty="0">
                <a:latin typeface="Arial" panose="020B0604020202020204" pitchFamily="34" charset="0"/>
                <a:cs typeface="Arial" panose="020B0604020202020204" pitchFamily="34" charset="0"/>
              </a:rPr>
              <a:t>beleid, werkwijze en verantwoordelijkheden </a:t>
            </a:r>
          </a:p>
          <a:p>
            <a:pPr lvl="1">
              <a:defRPr/>
            </a:pPr>
            <a:r>
              <a:rPr lang="nl-NL" sz="1800" dirty="0">
                <a:latin typeface="Arial"/>
                <a:cs typeface="Arial"/>
              </a:rPr>
              <a:t>evaluatie en rapportage van de behandeling</a:t>
            </a:r>
          </a:p>
          <a:p>
            <a:pPr marL="457200" lvl="1" indent="0">
              <a:buNone/>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Evalueer regelmatig de gemaakte afspraken</a:t>
            </a:r>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Jouw rol</a:t>
              </a:r>
            </a:p>
          </p:txBody>
        </p:sp>
        <p:sp>
          <p:nvSpPr>
            <p:cNvPr id="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3" name="Rechthoek: afgeronde hoeken 22">
            <a:extLst>
              <a:ext uri="{FF2B5EF4-FFF2-40B4-BE49-F238E27FC236}">
                <a16:creationId xmlns:a16="http://schemas.microsoft.com/office/drawing/2014/main" id="{7396E76D-B0FD-439F-81C8-6D97CA3AEFF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7135E8D0-BA6E-4323-B028-0DF79E42B34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368153182"/>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cs typeface="Arial" panose="020B0604020202020204" pitchFamily="34" charset="0"/>
              </a:rPr>
              <a:t>1 van 1</a:t>
            </a:r>
          </a:p>
        </p:txBody>
      </p:sp>
      <p:sp>
        <p:nvSpPr>
          <p:cNvPr id="23" name="Content Placeholder 2"/>
          <p:cNvSpPr txBox="1">
            <a:spLocks/>
          </p:cNvSpPr>
          <p:nvPr/>
        </p:nvSpPr>
        <p:spPr>
          <a:xfrm>
            <a:off x="2258343" y="1956697"/>
            <a:ext cx="6203032" cy="2661899"/>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altLang="nl-NL" sz="1800" dirty="0">
                <a:latin typeface="Arial" panose="020B0604020202020204" pitchFamily="34" charset="0"/>
                <a:cs typeface="Arial" panose="020B0604020202020204" pitchFamily="34" charset="0"/>
              </a:rPr>
              <a:t>Wie screent en wanneer?</a:t>
            </a:r>
          </a:p>
          <a:p>
            <a:endParaRPr lang="nl-NL" altLang="nl-NL" sz="1800" dirty="0">
              <a:latin typeface="Arial" panose="020B0604020202020204" pitchFamily="34" charset="0"/>
              <a:cs typeface="Arial" panose="020B0604020202020204" pitchFamily="34" charset="0"/>
            </a:endParaRPr>
          </a:p>
          <a:p>
            <a:r>
              <a:rPr lang="nl-NL" altLang="nl-NL" sz="1800" dirty="0">
                <a:latin typeface="Arial"/>
                <a:cs typeface="Arial"/>
              </a:rPr>
              <a:t>Wie heeft de regie binnen de zorg voor de ondervoede zorgvrager?</a:t>
            </a:r>
          </a:p>
          <a:p>
            <a:endParaRPr lang="nl-NL" altLang="nl-NL" sz="1800" dirty="0">
              <a:latin typeface="Arial" panose="020B0604020202020204" pitchFamily="34" charset="0"/>
              <a:cs typeface="Arial" panose="020B0604020202020204" pitchFamily="34" charset="0"/>
            </a:endParaRPr>
          </a:p>
          <a:p>
            <a:r>
              <a:rPr lang="nl-NL" altLang="nl-NL" sz="1800" dirty="0">
                <a:latin typeface="Arial" panose="020B0604020202020204" pitchFamily="34" charset="0"/>
                <a:cs typeface="Arial" panose="020B0604020202020204" pitchFamily="34" charset="0"/>
              </a:rPr>
              <a:t>Wat kan jij als POH, (wijk)verpleegkundige of verzorgende betekenen?</a:t>
            </a:r>
          </a:p>
          <a:p>
            <a:endParaRPr lang="nl-NL" altLang="nl-NL" sz="1800" dirty="0">
              <a:latin typeface="Arial" panose="020B0604020202020204" pitchFamily="34" charset="0"/>
              <a:cs typeface="Arial" panose="020B0604020202020204" pitchFamily="34" charset="0"/>
            </a:endParaRPr>
          </a:p>
          <a:p>
            <a:r>
              <a:rPr lang="nl-NL" altLang="nl-NL" sz="1800" dirty="0">
                <a:latin typeface="Arial" panose="020B0604020202020204" pitchFamily="34" charset="0"/>
                <a:cs typeface="Arial" panose="020B0604020202020204" pitchFamily="34" charset="0"/>
              </a:rPr>
              <a:t>Hoe vinden de disciplines elkaar voor informatie overdracht?</a:t>
            </a:r>
          </a:p>
          <a:p>
            <a:pPr marL="0" indent="0">
              <a:buNone/>
            </a:pPr>
            <a:r>
              <a:rPr lang="nl-NL" altLang="nl-NL" sz="1800" dirty="0">
                <a:latin typeface="Arial" panose="020B0604020202020204" pitchFamily="34" charset="0"/>
                <a:cs typeface="Arial" panose="020B0604020202020204" pitchFamily="34" charset="0"/>
              </a:rPr>
              <a:t> </a:t>
            </a:r>
          </a:p>
          <a:p>
            <a:r>
              <a:rPr lang="nl-NL" altLang="nl-NL" sz="1800" dirty="0">
                <a:latin typeface="Arial"/>
                <a:cs typeface="Arial"/>
              </a:rPr>
              <a:t>Wie is de diëtist in de wijk?</a:t>
            </a:r>
          </a:p>
          <a:p>
            <a:endParaRPr lang="nl-NL" altLang="nl-NL" sz="1800" dirty="0">
              <a:latin typeface="Arial" panose="020B0604020202020204" pitchFamily="34" charset="0"/>
              <a:cs typeface="Arial" panose="020B0604020202020204" pitchFamily="34" charset="0"/>
            </a:endParaRPr>
          </a:p>
          <a:p>
            <a:endParaRPr lang="nl-NL" altLang="nl-NL" sz="1800" dirty="0">
              <a:latin typeface="Arial" panose="020B0604020202020204" pitchFamily="34" charset="0"/>
              <a:cs typeface="Arial" panose="020B0604020202020204" pitchFamily="34" charset="0"/>
            </a:endParaRP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000" dirty="0">
                  <a:solidFill>
                    <a:schemeClr val="bg1"/>
                  </a:solidFill>
                  <a:latin typeface="Arial" pitchFamily="34" charset="0"/>
                  <a:cs typeface="Arial" pitchFamily="34" charset="0"/>
                </a:rPr>
                <a:t>  	Interdisciplinaire zorg afstemmen</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4" name="Rechthoek: afgeronde hoeken 23">
            <a:extLst>
              <a:ext uri="{FF2B5EF4-FFF2-40B4-BE49-F238E27FC236}">
                <a16:creationId xmlns:a16="http://schemas.microsoft.com/office/drawing/2014/main" id="{1F40F495-F4BC-4A80-AE9C-B881A121A4E7}"/>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5" name="Afbeelding 24">
            <a:extLst>
              <a:ext uri="{FF2B5EF4-FFF2-40B4-BE49-F238E27FC236}">
                <a16:creationId xmlns:a16="http://schemas.microsoft.com/office/drawing/2014/main" id="{52DF5179-BDEA-4F6E-9B0D-702B3E44A7B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4189879693"/>
      </p:ext>
    </p:extLst>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kstvak 23"/>
          <p:cNvSpPr txBox="1"/>
          <p:nvPr/>
        </p:nvSpPr>
        <p:spPr>
          <a:xfrm>
            <a:off x="2324209" y="1624320"/>
            <a:ext cx="6335712" cy="4462760"/>
          </a:xfrm>
          <a:prstGeom prst="rect">
            <a:avLst/>
          </a:prstGeom>
          <a:noFill/>
        </p:spPr>
        <p:txBody>
          <a:bodyPr lIns="91440" tIns="45720" rIns="91440" bIns="45720" anchor="t">
            <a:spAutoFit/>
          </a:bodyPr>
          <a:lstStyle/>
          <a:p>
            <a:pPr marL="179070" indent="-179070" eaLnBrk="1" hangingPunct="1">
              <a:spcAft>
                <a:spcPts val="600"/>
              </a:spcAft>
              <a:buFont typeface="Arial" pitchFamily="34" charset="0"/>
              <a:buChar char="•"/>
              <a:defRPr/>
            </a:pPr>
            <a:r>
              <a:rPr lang="nl-NL" dirty="0">
                <a:latin typeface="Arial"/>
                <a:cs typeface="Arial"/>
              </a:rPr>
              <a:t>Zijn er aanpassingen nodig die een zorgvrager helpen met eten?</a:t>
            </a:r>
            <a:endParaRPr lang="en-US">
              <a:latin typeface="Arial"/>
              <a:cs typeface="Arial"/>
            </a:endParaRP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Zit of ligt de zorgvrager goed?</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Hoe wil de zorgvrager eten en in welke volgorde?</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Volg het tempo van de zorgvrager, toon geduld</a:t>
            </a:r>
          </a:p>
          <a:p>
            <a:pPr eaLnBrk="1" hangingPunct="1">
              <a:spcAft>
                <a:spcPts val="600"/>
              </a:spcAft>
              <a:defRPr/>
            </a:pPr>
            <a:r>
              <a:rPr lang="nl-NL" dirty="0">
                <a:latin typeface="Arial" charset="0"/>
              </a:rPr>
              <a:t> </a:t>
            </a:r>
          </a:p>
          <a:p>
            <a:pPr marL="179070" indent="-179070" eaLnBrk="1" hangingPunct="1">
              <a:spcAft>
                <a:spcPts val="600"/>
              </a:spcAft>
              <a:buFont typeface="Arial" pitchFamily="34" charset="0"/>
              <a:buChar char="•"/>
              <a:defRPr/>
            </a:pPr>
            <a:r>
              <a:rPr lang="nl-NL" dirty="0">
                <a:latin typeface="Arial"/>
                <a:cs typeface="Arial"/>
              </a:rPr>
              <a:t>Ga na of de zorgvrager goed kan slikken</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Praat over de zorg die de zorgvrager ontvangt en hoe hij/zij deze ervaart</a:t>
            </a:r>
          </a:p>
        </p:txBody>
      </p:sp>
      <p:sp>
        <p:nvSpPr>
          <p:cNvPr id="125957"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6"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Hulp bij eten</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DC1E9AEB-348A-4B9E-967F-6C904632812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7A49BC53-B5C0-4B84-BDB3-415B768CC0F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19">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28005"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2</a:t>
            </a:r>
          </a:p>
        </p:txBody>
      </p:sp>
      <p:sp>
        <p:nvSpPr>
          <p:cNvPr id="128006" name="Tekstvak 4"/>
          <p:cNvSpPr txBox="1">
            <a:spLocks noChangeArrowheads="1"/>
          </p:cNvSpPr>
          <p:nvPr/>
        </p:nvSpPr>
        <p:spPr bwMode="auto">
          <a:xfrm>
            <a:off x="2483644" y="4527058"/>
            <a:ext cx="6264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600" i="1">
              <a:latin typeface="Arial" panose="020B0604020202020204" pitchFamily="34" charset="0"/>
            </a:endParaRPr>
          </a:p>
          <a:p>
            <a:pPr eaLnBrk="1" hangingPunct="1">
              <a:spcBef>
                <a:spcPct val="0"/>
              </a:spcBef>
              <a:buFontTx/>
              <a:buNone/>
            </a:pPr>
            <a:r>
              <a:rPr lang="nl-NL" altLang="nl-NL" sz="1600" i="1">
                <a:latin typeface="Arial" panose="020B0604020202020204" pitchFamily="34" charset="0"/>
              </a:rPr>
              <a:t>Voorbeeld: </a:t>
            </a:r>
            <a:endParaRPr lang="nl-NL" altLang="nl-NL" sz="1600">
              <a:latin typeface="Arial" panose="020B0604020202020204" pitchFamily="34" charset="0"/>
            </a:endParaRPr>
          </a:p>
          <a:p>
            <a:pPr eaLnBrk="1" hangingPunct="1">
              <a:spcBef>
                <a:spcPct val="0"/>
              </a:spcBef>
              <a:buFontTx/>
              <a:buNone/>
            </a:pPr>
            <a:r>
              <a:rPr lang="nl-NL" altLang="nl-NL" sz="1600" i="1">
                <a:latin typeface="Arial" panose="020B0604020202020204" pitchFamily="34" charset="0"/>
              </a:rPr>
              <a:t>Riet weegt 57 kilo en heeft een lengte van 1.65 meter. </a:t>
            </a:r>
          </a:p>
          <a:p>
            <a:pPr eaLnBrk="1" hangingPunct="1">
              <a:spcBef>
                <a:spcPct val="0"/>
              </a:spcBef>
              <a:buFontTx/>
              <a:buNone/>
            </a:pPr>
            <a:r>
              <a:rPr lang="nl-NL" altLang="nl-NL" sz="1600" i="1">
                <a:latin typeface="Arial" panose="020B0604020202020204" pitchFamily="34" charset="0"/>
              </a:rPr>
              <a:t>De verzorgende deelt dan 57 door 1.65 = 34.5. </a:t>
            </a:r>
          </a:p>
          <a:p>
            <a:pPr eaLnBrk="1" hangingPunct="1">
              <a:spcBef>
                <a:spcPct val="0"/>
              </a:spcBef>
              <a:buFontTx/>
              <a:buNone/>
            </a:pPr>
            <a:r>
              <a:rPr lang="nl-NL" altLang="nl-NL" sz="1600" i="1">
                <a:latin typeface="Arial" panose="020B0604020202020204" pitchFamily="34" charset="0"/>
              </a:rPr>
              <a:t>34.5 deelt de verzorgende weer door 1.65 = 20.9. </a:t>
            </a:r>
          </a:p>
          <a:p>
            <a:pPr eaLnBrk="1" hangingPunct="1">
              <a:spcBef>
                <a:spcPct val="0"/>
              </a:spcBef>
              <a:buFontTx/>
              <a:buNone/>
            </a:pPr>
            <a:r>
              <a:rPr lang="nl-NL" altLang="nl-NL" sz="1600" i="1">
                <a:latin typeface="Arial" panose="020B0604020202020204" pitchFamily="34" charset="0"/>
              </a:rPr>
              <a:t>Riet heeft een BMI van 20.9.</a:t>
            </a:r>
            <a:endParaRPr lang="nl-NL" altLang="nl-NL" sz="1800">
              <a:latin typeface="Arial" panose="020B0604020202020204" pitchFamily="34" charset="0"/>
            </a:endParaRPr>
          </a:p>
        </p:txBody>
      </p:sp>
      <p:sp>
        <p:nvSpPr>
          <p:cNvPr id="23" name="Tekstvak 5"/>
          <p:cNvSpPr txBox="1">
            <a:spLocks noChangeArrowheads="1"/>
          </p:cNvSpPr>
          <p:nvPr/>
        </p:nvSpPr>
        <p:spPr bwMode="auto">
          <a:xfrm>
            <a:off x="2270125" y="1844675"/>
            <a:ext cx="6118225" cy="2462213"/>
          </a:xfrm>
          <a:prstGeom prst="rect">
            <a:avLst/>
          </a:prstGeom>
          <a:noFill/>
          <a:ln w="9525">
            <a:noFill/>
            <a:miter lim="800000"/>
            <a:headEnd/>
            <a:tailEnd/>
          </a:ln>
        </p:spPr>
        <p:txBody>
          <a:bodyPr lIns="91440" tIns="45720" rIns="91440" bIns="45720" anchor="t">
            <a:spAutoFit/>
          </a:bodyPr>
          <a:lstStyle/>
          <a:p>
            <a:pPr eaLnBrk="1" hangingPunct="1">
              <a:defRPr/>
            </a:pPr>
            <a:r>
              <a:rPr lang="nl-NL" dirty="0">
                <a:latin typeface="Arial"/>
                <a:cs typeface="Arial"/>
              </a:rPr>
              <a:t>De Body Mass Index (BMI) is een methode om het gewicht in relatie tot de lengte te berekenen</a:t>
            </a:r>
          </a:p>
          <a:p>
            <a:pPr eaLnBrk="1" hangingPunct="1">
              <a:defRPr/>
            </a:pPr>
            <a:endParaRPr lang="nl-NL" dirty="0">
              <a:latin typeface="Arial" charset="0"/>
            </a:endParaRPr>
          </a:p>
          <a:p>
            <a:pPr eaLnBrk="1" hangingPunct="1">
              <a:spcAft>
                <a:spcPts val="600"/>
              </a:spcAft>
              <a:defRPr/>
            </a:pPr>
            <a:r>
              <a:rPr lang="nl-NL" dirty="0">
                <a:latin typeface="Arial" charset="0"/>
              </a:rPr>
              <a:t>Bereken de BMI als volgt:</a:t>
            </a:r>
          </a:p>
          <a:p>
            <a:pPr marL="267970" indent="-267970" eaLnBrk="1" hangingPunct="1">
              <a:spcAft>
                <a:spcPts val="600"/>
              </a:spcAft>
              <a:buFontTx/>
              <a:buAutoNum type="arabicPeriod"/>
              <a:defRPr/>
            </a:pPr>
            <a:r>
              <a:rPr lang="nl-NL" dirty="0">
                <a:latin typeface="Arial"/>
                <a:cs typeface="Arial"/>
              </a:rPr>
              <a:t>Deel het lichaamsgewicht (gewogen zonder schoenen) van de zorgvrager in kilo’s door zijn lengte in meters</a:t>
            </a:r>
          </a:p>
          <a:p>
            <a:pPr marL="267970" indent="-267970" eaLnBrk="1" hangingPunct="1">
              <a:spcAft>
                <a:spcPts val="600"/>
              </a:spcAft>
              <a:buFontTx/>
              <a:buAutoNum type="arabicPeriod"/>
              <a:defRPr/>
            </a:pPr>
            <a:r>
              <a:rPr lang="nl-NL" dirty="0">
                <a:latin typeface="Arial" charset="0"/>
              </a:rPr>
              <a:t>Deel de uitkomst nog een keer door de lengte (meet de lengte; deze neemt af bij het ouder worden)</a:t>
            </a:r>
            <a:endParaRPr lang="nl-NL" dirty="0">
              <a:latin typeface="Arial" charset="0"/>
              <a:cs typeface="Arial" charset="0"/>
            </a:endParaRPr>
          </a:p>
        </p:txBody>
      </p:sp>
      <p:sp>
        <p:nvSpPr>
          <p:cNvPr id="24" name="PIJL-LINKS 21">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BMI</a:t>
              </a:r>
            </a:p>
          </p:txBody>
        </p:sp>
        <p:sp>
          <p:nvSpPr>
            <p:cNvPr id="30"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B1894D25-D4CE-4D07-8B2A-D0D4CAAEC1FD}"/>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9DD838B0-0E8B-420F-9EB0-70AC90471D5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30053"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2 van 2</a:t>
            </a:r>
          </a:p>
        </p:txBody>
      </p:sp>
      <p:sp>
        <p:nvSpPr>
          <p:cNvPr id="22" name="Rechthoek 3"/>
          <p:cNvSpPr/>
          <p:nvPr/>
        </p:nvSpPr>
        <p:spPr bwMode="auto">
          <a:xfrm>
            <a:off x="2198688" y="1558131"/>
            <a:ext cx="6837362" cy="1754326"/>
          </a:xfrm>
          <a:prstGeom prst="rect">
            <a:avLst/>
          </a:prstGeom>
        </p:spPr>
        <p:txBody>
          <a:bodyPr wrap="square">
            <a:spAutoFit/>
          </a:bodyPr>
          <a:lstStyle/>
          <a:p>
            <a:pPr eaLnBrk="1" hangingPunct="1">
              <a:defRPr/>
            </a:pPr>
            <a:r>
              <a:rPr lang="nl-NL" dirty="0"/>
              <a:t>Voor ouderen (65+) zonder ziekte geldt: </a:t>
            </a:r>
          </a:p>
          <a:p>
            <a:pPr marL="990600" indent="-990600" eaLnBrk="1" hangingPunct="1">
              <a:defRPr/>
            </a:pPr>
            <a:r>
              <a:rPr lang="nl-NL" dirty="0"/>
              <a:t>BMI ≤ 20		= ondervoed </a:t>
            </a:r>
          </a:p>
          <a:p>
            <a:pPr eaLnBrk="1" hangingPunct="1">
              <a:defRPr/>
            </a:pPr>
            <a:r>
              <a:rPr lang="nl-NL" dirty="0"/>
              <a:t>BMI 20-22	= matig ondervoed/ risico op ondervoeding </a:t>
            </a:r>
          </a:p>
          <a:p>
            <a:pPr eaLnBrk="1" hangingPunct="1">
              <a:defRPr/>
            </a:pPr>
            <a:r>
              <a:rPr lang="nl-NL" dirty="0"/>
              <a:t>BMI 22-28	= goed gewicht/ normaal</a:t>
            </a:r>
          </a:p>
          <a:p>
            <a:pPr marL="1076325" indent="-1076325" eaLnBrk="1" hangingPunct="1">
              <a:defRPr/>
            </a:pPr>
            <a:r>
              <a:rPr lang="nl-NL" dirty="0"/>
              <a:t>BMI ≥28		= overgewicht   </a:t>
            </a:r>
          </a:p>
          <a:p>
            <a:pPr eaLnBrk="1" hangingPunct="1">
              <a:defRPr/>
            </a:pPr>
            <a:endParaRPr lang="nl-NL" dirty="0"/>
          </a:p>
        </p:txBody>
      </p:sp>
      <p:sp>
        <p:nvSpPr>
          <p:cNvPr id="130055" name="Tekstvak 4"/>
          <p:cNvSpPr txBox="1">
            <a:spLocks noChangeArrowheads="1"/>
          </p:cNvSpPr>
          <p:nvPr/>
        </p:nvSpPr>
        <p:spPr bwMode="auto">
          <a:xfrm>
            <a:off x="5148263" y="4149725"/>
            <a:ext cx="33845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Een hulpmiddel voor de verzorgende om op te zoeken of de zorgvrager een juist gewicht heeft is deze BMI-meter. Deze BMI-meter is voor ouderen boven de 65 jaar </a:t>
            </a:r>
            <a:endParaRPr lang="nl-NL" altLang="nl-NL" sz="1800" dirty="0">
              <a:latin typeface="Arial" panose="020B0604020202020204" pitchFamily="34" charset="0"/>
            </a:endParaRPr>
          </a:p>
        </p:txBody>
      </p:sp>
      <p:pic>
        <p:nvPicPr>
          <p:cNvPr id="130056" name="Afbeelding 27" descr="BMI me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644900"/>
            <a:ext cx="24479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7" name="Tekstvak 5"/>
          <p:cNvSpPr txBox="1">
            <a:spLocks noChangeArrowheads="1"/>
          </p:cNvSpPr>
          <p:nvPr/>
        </p:nvSpPr>
        <p:spPr bwMode="auto">
          <a:xfrm>
            <a:off x="2268538" y="3213100"/>
            <a:ext cx="6335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i="1">
                <a:latin typeface="Arial" panose="020B0604020202020204" pitchFamily="34" charset="0"/>
              </a:rPr>
              <a:t>Riet heeft een BMI van 20,9. Riet is matig ondervoed.</a:t>
            </a:r>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BMI</a:t>
              </a:r>
            </a:p>
          </p:txBody>
        </p:sp>
        <p:sp>
          <p:nvSpPr>
            <p:cNvPr id="30"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6DD8C2AD-764F-418E-A139-1E6D1E9C2C2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22219E88-7D84-44A8-9874-196B916F3C1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8"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144389" name="Tekstvak 27"/>
          <p:cNvSpPr txBox="1">
            <a:spLocks noChangeArrowheads="1"/>
          </p:cNvSpPr>
          <p:nvPr/>
        </p:nvSpPr>
        <p:spPr bwMode="auto">
          <a:xfrm>
            <a:off x="2125663" y="2221667"/>
            <a:ext cx="63357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COPD is een verzamelnaam voor onder meer de longziekten chronische bronchitis en longemfyseem. Het is een ongeneeslijke ziekte met ernstige benauwdheid, hoesten en vermoeidheid als belangrijkste kenmerk. Bijvoorbeeld bij het traplopen, werken of aankleden. Bij longaanvallen (exacerbaties) verergeren de klachten ook</a:t>
            </a:r>
            <a:endParaRPr lang="nl-NL" altLang="nl-NL" sz="1800" dirty="0">
              <a:latin typeface="Arial" panose="020B0604020202020204" pitchFamily="34" charset="0"/>
              <a:cs typeface="Arial"/>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De longen bevatten kleine ontstekingen die blijvende schade veroorzaken. COPD is niet te genezen: de ziekte is chronisch en wordt steeds erger (progressief)</a:t>
            </a:r>
            <a:endParaRPr lang="nl-NL" altLang="nl-NL" sz="1800" dirty="0">
              <a:latin typeface="Arial" panose="020B0604020202020204" pitchFamily="34" charset="0"/>
              <a:cs typeface="Arial"/>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Er zijn 4 stadia van COPD (GOLD-stadia): hoe hoger het stadium, hoe meer klachten er zijn en hoe ernstiger de ziekte is </a:t>
            </a:r>
            <a:endParaRPr lang="nl-NL" altLang="nl-NL" sz="1800" dirty="0">
              <a:latin typeface="Arial" panose="020B0604020202020204" pitchFamily="34" charset="0"/>
              <a:cs typeface="Arial"/>
            </a:endParaRPr>
          </a:p>
        </p:txBody>
      </p:sp>
      <p:sp>
        <p:nvSpPr>
          <p:cNvPr id="22" name="PIJL-LINKS 21">
            <a:hlinkClick r:id="rId3" action="ppaction://hlinksldjump"/>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COPD</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54ABF8AD-FA34-499E-879D-65F5144F01A7}"/>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89BA2951-E6C8-4F99-8330-0200120C40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7">
            <a:hlinkClick r:id="rId3" action="ppaction://hlinksldjump"/>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46437"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146438" name="Tekstvak 27"/>
          <p:cNvSpPr txBox="1">
            <a:spLocks noChangeArrowheads="1"/>
          </p:cNvSpPr>
          <p:nvPr/>
        </p:nvSpPr>
        <p:spPr bwMode="auto">
          <a:xfrm>
            <a:off x="2339975" y="2184565"/>
            <a:ext cx="63357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Decubitus is weefselversterf. Weefselversterf is het beschadigen en afsterven van het weefsel door vervorming van het weefsel. Dit wordt veroorzaakt door druk-, schuif- en wrijfkrachten op het lichaam of een combinatie van deze factoren</a:t>
            </a:r>
          </a:p>
        </p:txBody>
      </p:sp>
      <p:pic>
        <p:nvPicPr>
          <p:cNvPr id="146439" name="Afbeelding 53" descr="decubit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294188"/>
            <a:ext cx="24558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Decubitus</a:t>
              </a:r>
            </a:p>
          </p:txBody>
        </p:sp>
        <p:sp>
          <p:nvSpPr>
            <p:cNvPr id="28"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1"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401A55D1-51BC-4787-84ED-1F4EF185F77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B58EEF30-1DB0-4E1F-8EDD-4321125B731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3"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a:latin typeface="Arial" charset="0"/>
              </a:rPr>
              <a:t>1 van 2</a:t>
            </a:r>
          </a:p>
        </p:txBody>
      </p:sp>
      <p:sp>
        <p:nvSpPr>
          <p:cNvPr id="60" name="PIJL-LINKS 59">
            <a:hlinkClick r:id="rId3" action="ppaction://hlinksldjump"/>
          </p:cNvPr>
          <p:cNvSpPr/>
          <p:nvPr/>
        </p:nvSpPr>
        <p:spPr>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14344" name="Tijdelijke aanduiding voor tekst 2"/>
          <p:cNvSpPr txBox="1">
            <a:spLocks/>
          </p:cNvSpPr>
          <p:nvPr/>
        </p:nvSpPr>
        <p:spPr bwMode="auto">
          <a:xfrm>
            <a:off x="3131840" y="1454944"/>
            <a:ext cx="41435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nl-NL" altLang="nl-NL" dirty="0">
                <a:latin typeface="Arial Unicode MS" panose="020B0604020202020204" pitchFamily="34" charset="-128"/>
                <a:ea typeface="Arial Unicode MS" panose="020B0604020202020204" pitchFamily="34" charset="-128"/>
                <a:cs typeface="Arial Unicode MS" panose="020B0604020202020204" pitchFamily="34" charset="-128"/>
              </a:rPr>
              <a:t>Mannen 70+:</a:t>
            </a:r>
          </a:p>
        </p:txBody>
      </p:sp>
      <p:sp>
        <p:nvSpPr>
          <p:cNvPr id="14345" name="Tijdelijke aanduiding voor inhoud 3"/>
          <p:cNvSpPr txBox="1">
            <a:spLocks/>
          </p:cNvSpPr>
          <p:nvPr/>
        </p:nvSpPr>
        <p:spPr bwMode="auto">
          <a:xfrm>
            <a:off x="3219400" y="2244725"/>
            <a:ext cx="4953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Groente: 250 gram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Fruit: 2 porties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Broodproducten: 4-6 bruin of volkoren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Graanproducten: 4 opscheplepels volkoren graanproducten of 4 aardappelen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Vlees, vleesvervangers, vis, eieren of peulvruchten: 1 portie</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Noten: 15 gram ongezouten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Zuivelproducten: 4 porties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Kaas: 40 gram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Bereidingsvetten: 55 gram smeer- en bereidingsvetten (olie)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Vocht: 1,5-2 liter</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Dagelijkse benodigde hoeveelheden</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A04765D9-4060-4FD3-92F7-AEA13670725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162C7E87-7B9F-44E9-8162-CCC65661A89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9"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152581" name="Tekstvak 20"/>
          <p:cNvSpPr txBox="1">
            <a:spLocks noChangeArrowheads="1"/>
          </p:cNvSpPr>
          <p:nvPr/>
        </p:nvSpPr>
        <p:spPr bwMode="auto">
          <a:xfrm>
            <a:off x="2197100" y="2568277"/>
            <a:ext cx="6264275"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None/>
            </a:pPr>
            <a:r>
              <a:rPr lang="nl-NL" altLang="nl-NL" sz="1800" dirty="0">
                <a:latin typeface="Arial"/>
                <a:cs typeface="Arial"/>
              </a:rPr>
              <a:t>Een goede voedingstoestand ontstaat wanneer het lichaam over voldoende voedingsstoffen beschikt. Er zijn voldoende reserves in het lichaam aanwezig om extra verliezen op te vangen. Extra verliezen kunnen optreden bij normale belastende situaties, zoals bij griep, een wond of een operatie </a:t>
            </a:r>
            <a:endParaRPr lang="nl-NL" altLang="nl-NL" sz="1800" dirty="0">
              <a:latin typeface="Arial" panose="020B0604020202020204" pitchFamily="34" charset="0"/>
            </a:endParaRPr>
          </a:p>
        </p:txBody>
      </p:sp>
      <p:sp>
        <p:nvSpPr>
          <p:cNvPr id="22" name="PIJL-LINKS 21">
            <a:hlinkClick r:id="rId3" action="ppaction://hlinksldjump"/>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Goede voedingstoestand</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3"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8BC43004-4D96-4AAD-895B-6489A36F26C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56A10CFC-565F-43C0-8776-44844CE29DA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cs typeface="Arial" panose="020B0604020202020204" pitchFamily="34" charset="0"/>
              </a:rPr>
              <a:t>1 van 1</a:t>
            </a:r>
          </a:p>
        </p:txBody>
      </p:sp>
      <p:sp>
        <p:nvSpPr>
          <p:cNvPr id="22" name="Tekstvak 21"/>
          <p:cNvSpPr txBox="1"/>
          <p:nvPr/>
        </p:nvSpPr>
        <p:spPr>
          <a:xfrm>
            <a:off x="2125663" y="2164110"/>
            <a:ext cx="6335712" cy="3785652"/>
          </a:xfrm>
          <a:prstGeom prst="rect">
            <a:avLst/>
          </a:prstGeom>
          <a:noFill/>
        </p:spPr>
        <p:txBody>
          <a:bodyPr lIns="91440" tIns="45720" rIns="91440" bIns="45720" anchor="t">
            <a:spAutoFit/>
          </a:bodyPr>
          <a:lstStyle/>
          <a:p>
            <a:pPr eaLnBrk="1" hangingPunct="1">
              <a:defRPr/>
            </a:pPr>
            <a:r>
              <a:rPr lang="nl-NL" sz="1600" dirty="0">
                <a:latin typeface="Arial"/>
                <a:cs typeface="Arial"/>
              </a:rPr>
              <a:t>Screeningsuitslag</a:t>
            </a:r>
          </a:p>
          <a:p>
            <a:pPr marL="174625" indent="-174625" eaLnBrk="1" hangingPunct="1">
              <a:buFont typeface="Arial" pitchFamily="34" charset="0"/>
              <a:buChar char="•"/>
              <a:defRPr/>
            </a:pPr>
            <a:r>
              <a:rPr lang="nl-NL" sz="1600" dirty="0">
                <a:latin typeface="Arial"/>
                <a:cs typeface="Arial"/>
              </a:rPr>
              <a:t>Weeg de zorgvrager 1 keer per 1-3 maanden</a:t>
            </a:r>
          </a:p>
          <a:p>
            <a:pPr marL="174625" indent="-174625" eaLnBrk="1" hangingPunct="1">
              <a:buFont typeface="Arial" pitchFamily="34" charset="0"/>
              <a:buChar char="•"/>
              <a:defRPr/>
            </a:pPr>
            <a:endParaRPr lang="nl-NL" sz="1600" dirty="0">
              <a:latin typeface="Arial" charset="0"/>
            </a:endParaRPr>
          </a:p>
          <a:p>
            <a:pPr eaLnBrk="1" hangingPunct="1">
              <a:defRPr/>
            </a:pPr>
            <a:r>
              <a:rPr lang="nl-NL" sz="1600" dirty="0">
                <a:latin typeface="Arial" charset="0"/>
              </a:rPr>
              <a:t>Screeningsuitslag </a:t>
            </a:r>
          </a:p>
          <a:p>
            <a:pPr marL="174625" indent="-174625" eaLnBrk="1" hangingPunct="1">
              <a:buFont typeface="Arial" pitchFamily="34" charset="0"/>
              <a:buChar char="•"/>
              <a:defRPr/>
            </a:pPr>
            <a:r>
              <a:rPr lang="nl-NL" sz="1600" dirty="0">
                <a:latin typeface="Arial"/>
                <a:cs typeface="Arial"/>
              </a:rPr>
              <a:t>Weeg de zorgvrager 1 keer per maand</a:t>
            </a:r>
          </a:p>
          <a:p>
            <a:pPr marL="174625" indent="-174625" eaLnBrk="1" hangingPunct="1">
              <a:buFont typeface="Arial" pitchFamily="34" charset="0"/>
              <a:buChar char="•"/>
              <a:defRPr/>
            </a:pPr>
            <a:r>
              <a:rPr lang="nl-NL" sz="1600" dirty="0">
                <a:latin typeface="Arial"/>
                <a:cs typeface="Arial"/>
              </a:rPr>
              <a:t>Verstrek de zorgvrager 2-3 keer per dag een tussendoortje</a:t>
            </a:r>
          </a:p>
          <a:p>
            <a:pPr marL="174625" indent="-174625" eaLnBrk="1" hangingPunct="1">
              <a:buFont typeface="Arial" pitchFamily="34" charset="0"/>
              <a:buChar char="•"/>
              <a:defRPr/>
            </a:pPr>
            <a:r>
              <a:rPr lang="nl-NL" sz="1600" dirty="0">
                <a:latin typeface="Arial"/>
                <a:cs typeface="Arial"/>
              </a:rPr>
              <a:t>Motiveer de zorgvrager, geef </a:t>
            </a:r>
            <a:r>
              <a:rPr lang="nl-NL" sz="1600" dirty="0">
                <a:latin typeface="Arial"/>
                <a:cs typeface="Arial"/>
                <a:hlinkClick r:id="rId4" action="ppaction://hlinksldjump"/>
              </a:rPr>
              <a:t>deze</a:t>
            </a:r>
            <a:r>
              <a:rPr lang="nl-NL" sz="1600" dirty="0">
                <a:latin typeface="Arial"/>
                <a:cs typeface="Arial"/>
              </a:rPr>
              <a:t> </a:t>
            </a:r>
            <a:r>
              <a:rPr lang="nl-NL" sz="1600" dirty="0">
                <a:latin typeface="Arial"/>
                <a:cs typeface="Arial"/>
                <a:hlinkClick r:id="rId5" action="ppaction://hlinksldjump"/>
              </a:rPr>
              <a:t>folders</a:t>
            </a:r>
            <a:r>
              <a:rPr lang="nl-NL" sz="1600" dirty="0">
                <a:latin typeface="Arial"/>
                <a:cs typeface="Arial"/>
              </a:rPr>
              <a:t> mee</a:t>
            </a:r>
          </a:p>
          <a:p>
            <a:pPr marL="174625" indent="-174625" eaLnBrk="1" hangingPunct="1">
              <a:buFont typeface="Arial" pitchFamily="34" charset="0"/>
              <a:buChar char="•"/>
              <a:defRPr/>
            </a:pPr>
            <a:r>
              <a:rPr lang="nl-NL" sz="1600" dirty="0">
                <a:latin typeface="Arial"/>
                <a:cs typeface="Arial"/>
              </a:rPr>
              <a:t>Houd de globale inname van de zorgvrager bij</a:t>
            </a:r>
          </a:p>
          <a:p>
            <a:pPr marL="174625" indent="-174625" eaLnBrk="1" hangingPunct="1">
              <a:buFont typeface="Arial" pitchFamily="34" charset="0"/>
              <a:buChar char="•"/>
              <a:defRPr/>
            </a:pPr>
            <a:endParaRPr lang="nl-NL" sz="1600" dirty="0">
              <a:latin typeface="Arial" charset="0"/>
            </a:endParaRPr>
          </a:p>
          <a:p>
            <a:pPr eaLnBrk="1" hangingPunct="1">
              <a:defRPr/>
            </a:pPr>
            <a:r>
              <a:rPr lang="nl-NL" sz="1600" dirty="0">
                <a:latin typeface="Arial" charset="0"/>
              </a:rPr>
              <a:t>Screeningsuitslag</a:t>
            </a:r>
          </a:p>
          <a:p>
            <a:pPr marL="174625" indent="-174625" eaLnBrk="1" hangingPunct="1">
              <a:buFont typeface="Arial" pitchFamily="34" charset="0"/>
              <a:buChar char="•"/>
              <a:defRPr/>
            </a:pPr>
            <a:r>
              <a:rPr lang="nl-NL" sz="1600" dirty="0">
                <a:latin typeface="Arial"/>
                <a:cs typeface="Arial"/>
              </a:rPr>
              <a:t>Weeg de zorgvrager 1 keer per maand op ongeveer hetzelfde tijdstip</a:t>
            </a:r>
          </a:p>
          <a:p>
            <a:pPr marL="174625" indent="-174625" eaLnBrk="1" hangingPunct="1">
              <a:buFont typeface="Arial" pitchFamily="34" charset="0"/>
              <a:buChar char="•"/>
              <a:defRPr/>
            </a:pPr>
            <a:r>
              <a:rPr lang="nl-NL" sz="1600" dirty="0">
                <a:latin typeface="Arial"/>
                <a:cs typeface="Arial"/>
              </a:rPr>
              <a:t>Verstrek 2-3 keer per dag een tussendoortje. Verrijk de hoofdmaaltijden. Houd de globale inname van de zorgvrager bij</a:t>
            </a:r>
          </a:p>
          <a:p>
            <a:pPr marL="174625" indent="-174625" eaLnBrk="1" hangingPunct="1">
              <a:buFont typeface="Arial" pitchFamily="34" charset="0"/>
              <a:buChar char="•"/>
              <a:defRPr/>
            </a:pPr>
            <a:r>
              <a:rPr lang="nl-NL" sz="1600" dirty="0">
                <a:latin typeface="Arial"/>
                <a:cs typeface="Arial"/>
              </a:rPr>
              <a:t>Overleg met (huis)arts over inschakelen diëtist</a:t>
            </a:r>
            <a:endParaRPr lang="nl-NL" dirty="0">
              <a:latin typeface="Arial"/>
              <a:cs typeface="Arial"/>
            </a:endParaRPr>
          </a:p>
        </p:txBody>
      </p:sp>
      <p:pic>
        <p:nvPicPr>
          <p:cNvPr id="23" name="Afbeelding 26"/>
          <p:cNvPicPr>
            <a:picLocks noChangeAspect="1" noChangeArrowheads="1"/>
          </p:cNvPicPr>
          <p:nvPr/>
        </p:nvPicPr>
        <p:blipFill>
          <a:blip r:embed="rId6">
            <a:extLst>
              <a:ext uri="{28A0092B-C50C-407E-A947-70E740481C1C}">
                <a14:useLocalDpi xmlns:a14="http://schemas.microsoft.com/office/drawing/2010/main" val="0"/>
              </a:ext>
            </a:extLst>
          </a:blip>
          <a:srcRect l="81642" t="75424"/>
          <a:stretch>
            <a:fillRect/>
          </a:stretch>
        </p:blipFill>
        <p:spPr bwMode="auto">
          <a:xfrm>
            <a:off x="3884757" y="4344987"/>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Afbeelding 28"/>
          <p:cNvPicPr>
            <a:picLocks noChangeAspect="1" noChangeArrowheads="1"/>
          </p:cNvPicPr>
          <p:nvPr/>
        </p:nvPicPr>
        <p:blipFill>
          <a:blip r:embed="rId6">
            <a:extLst>
              <a:ext uri="{28A0092B-C50C-407E-A947-70E740481C1C}">
                <a14:useLocalDpi xmlns:a14="http://schemas.microsoft.com/office/drawing/2010/main" val="0"/>
              </a:ext>
            </a:extLst>
          </a:blip>
          <a:srcRect t="51695" r="83150" b="24576"/>
          <a:stretch>
            <a:fillRect/>
          </a:stretch>
        </p:blipFill>
        <p:spPr bwMode="auto">
          <a:xfrm>
            <a:off x="3900632" y="2911402"/>
            <a:ext cx="3317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Afbeelding 27"/>
          <p:cNvPicPr>
            <a:picLocks noChangeAspect="1" noChangeArrowheads="1"/>
          </p:cNvPicPr>
          <p:nvPr/>
        </p:nvPicPr>
        <p:blipFill>
          <a:blip r:embed="rId6">
            <a:extLst>
              <a:ext uri="{28A0092B-C50C-407E-A947-70E740481C1C}">
                <a14:useLocalDpi xmlns:a14="http://schemas.microsoft.com/office/drawing/2010/main" val="0"/>
              </a:ext>
            </a:extLst>
          </a:blip>
          <a:srcRect t="75424" r="83150"/>
          <a:stretch>
            <a:fillRect/>
          </a:stretch>
        </p:blipFill>
        <p:spPr bwMode="auto">
          <a:xfrm>
            <a:off x="3900632" y="2192091"/>
            <a:ext cx="331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1" name="Afgeronde rechthoek 43">
              <a:hlinkClick r:id="rId7"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8"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9"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10"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11"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12"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13"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4"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5"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6"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1" name="Afgeronde rechthoek 54">
              <a:hlinkClick r:id="rId17"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2" name="Afgeronde rechthoek 55">
              <a:hlinkClick r:id="rId9"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8"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0" name="Afgeronde rechthoek 57">
              <a:hlinkClick r:id="rId19"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20"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8" name="Rechthoek: afgeronde hoeken 27">
            <a:extLst>
              <a:ext uri="{FF2B5EF4-FFF2-40B4-BE49-F238E27FC236}">
                <a16:creationId xmlns:a16="http://schemas.microsoft.com/office/drawing/2014/main" id="{724C7562-3565-4418-9C14-6DDE0AA083B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BE236C19-2A53-4C60-9FDD-E652C9FFDC2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20"/>
          <p:cNvSpPr txBox="1"/>
          <p:nvPr/>
        </p:nvSpPr>
        <p:spPr>
          <a:xfrm>
            <a:off x="2143114" y="2638425"/>
            <a:ext cx="5975350" cy="2339102"/>
          </a:xfrm>
          <a:prstGeom prst="rect">
            <a:avLst/>
          </a:prstGeom>
          <a:noFill/>
        </p:spPr>
        <p:txBody>
          <a:bodyPr lIns="91440" tIns="45720" rIns="91440" bIns="45720" anchor="t">
            <a:spAutoFit/>
          </a:bodyPr>
          <a:lstStyle/>
          <a:p>
            <a:pPr eaLnBrk="1" hangingPunct="1">
              <a:spcAft>
                <a:spcPts val="600"/>
              </a:spcAft>
              <a:defRPr/>
            </a:pPr>
            <a:r>
              <a:rPr lang="nl-NL" dirty="0">
                <a:latin typeface="Arial"/>
                <a:cs typeface="Arial"/>
              </a:rPr>
              <a:t>Screeningsuitslag</a:t>
            </a:r>
          </a:p>
          <a:p>
            <a:pPr marL="174625" indent="-174625" eaLnBrk="1" hangingPunct="1">
              <a:spcAft>
                <a:spcPts val="600"/>
              </a:spcAft>
              <a:buFont typeface="Arial" pitchFamily="34" charset="0"/>
              <a:buChar char="•"/>
              <a:defRPr/>
            </a:pPr>
            <a:r>
              <a:rPr lang="nl-NL" dirty="0">
                <a:latin typeface="Arial"/>
                <a:cs typeface="Arial"/>
              </a:rPr>
              <a:t>Weeg de zorgvrager 1 keer per maand</a:t>
            </a:r>
          </a:p>
          <a:p>
            <a:pPr marL="174625" indent="-174625" eaLnBrk="1" hangingPunct="1">
              <a:spcAft>
                <a:spcPts val="600"/>
              </a:spcAft>
              <a:buFont typeface="Arial" pitchFamily="34" charset="0"/>
              <a:buChar char="•"/>
              <a:defRPr/>
            </a:pPr>
            <a:r>
              <a:rPr lang="nl-NL" dirty="0">
                <a:latin typeface="Arial"/>
                <a:cs typeface="Arial"/>
              </a:rPr>
              <a:t>Verstrek 2-3 keer per dag een tussendoortje. Verrijk de hoofdmaaltijden. Houd de globale inname van de zorgvrager bij</a:t>
            </a:r>
          </a:p>
          <a:p>
            <a:pPr marL="174625" indent="-174625" eaLnBrk="1" hangingPunct="1">
              <a:spcAft>
                <a:spcPts val="600"/>
              </a:spcAft>
              <a:buFont typeface="Arial" pitchFamily="34" charset="0"/>
              <a:buChar char="•"/>
              <a:defRPr/>
            </a:pPr>
            <a:r>
              <a:rPr lang="nl-NL" dirty="0">
                <a:latin typeface="Arial"/>
                <a:cs typeface="Arial"/>
              </a:rPr>
              <a:t>Overleg met (huis)arts over inschakelen diëtist</a:t>
            </a:r>
          </a:p>
          <a:p>
            <a:pPr eaLnBrk="1" hangingPunct="1">
              <a:defRPr/>
            </a:pPr>
            <a:endParaRPr lang="nl-NL" dirty="0">
              <a:latin typeface="Arial" charset="0"/>
            </a:endParaRPr>
          </a:p>
        </p:txBody>
      </p:sp>
      <p:sp>
        <p:nvSpPr>
          <p:cNvPr id="22" name="PIJL-LINKS 2">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24"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4067944" y="2688430"/>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0"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1"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3833F8BD-E71D-4C89-B0AD-2B696FB7E45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7" name="Afbeelding 26">
            <a:extLst>
              <a:ext uri="{FF2B5EF4-FFF2-40B4-BE49-F238E27FC236}">
                <a16:creationId xmlns:a16="http://schemas.microsoft.com/office/drawing/2014/main" id="{8FB510AF-550E-4713-BDFC-6F36F23E649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ep 22"/>
          <p:cNvGrpSpPr>
            <a:grpSpLocks/>
          </p:cNvGrpSpPr>
          <p:nvPr/>
        </p:nvGrpSpPr>
        <p:grpSpPr bwMode="auto">
          <a:xfrm>
            <a:off x="2268538" y="1542495"/>
            <a:ext cx="6553200" cy="5392518"/>
            <a:chOff x="2268538" y="1484313"/>
            <a:chExt cx="6553200" cy="5393181"/>
          </a:xfrm>
        </p:grpSpPr>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Tekstvak 21"/>
            <p:cNvSpPr txBox="1"/>
            <p:nvPr/>
          </p:nvSpPr>
          <p:spPr bwMode="auto">
            <a:xfrm>
              <a:off x="2268538" y="1844728"/>
              <a:ext cx="6335712" cy="5032766"/>
            </a:xfrm>
            <a:prstGeom prst="rect">
              <a:avLst/>
            </a:prstGeom>
            <a:noFill/>
          </p:spPr>
          <p:txBody>
            <a:bodyPr lIns="91440" tIns="45720" rIns="91440" bIns="45720" anchor="t">
              <a:spAutoFit/>
            </a:bodyPr>
            <a:lstStyle/>
            <a:p>
              <a:pPr eaLnBrk="1" hangingPunct="1">
                <a:defRPr/>
              </a:pPr>
              <a:r>
                <a:rPr lang="nl-NL" dirty="0"/>
                <a:t>Kwaliteit van leven is het functioneren van personen op lichamelijk, geestelijk en sociaal gebied en het oordeel van de persoon hierover</a:t>
              </a:r>
            </a:p>
            <a:p>
              <a:pPr eaLnBrk="1" hangingPunct="1">
                <a:defRPr/>
              </a:pPr>
              <a:endParaRPr lang="nl-NL" dirty="0"/>
            </a:p>
            <a:p>
              <a:pPr eaLnBrk="1" hangingPunct="1">
                <a:spcAft>
                  <a:spcPts val="600"/>
                </a:spcAft>
                <a:defRPr/>
              </a:pPr>
              <a:r>
                <a:rPr lang="nl-NL" dirty="0"/>
                <a:t>Kwaliteit van leven wordt bepaald door:</a:t>
              </a:r>
            </a:p>
            <a:p>
              <a:pPr marL="180975" indent="-180975" eaLnBrk="1" hangingPunct="1">
                <a:spcAft>
                  <a:spcPts val="600"/>
                </a:spcAft>
                <a:buFont typeface="Arial" pitchFamily="34" charset="0"/>
                <a:buChar char="•"/>
                <a:defRPr/>
              </a:pPr>
              <a:r>
                <a:rPr lang="nl-NL" dirty="0"/>
                <a:t>Bepaalde beperkingen die iemand als gevolg van zijn gezondheid heeft (objectief) </a:t>
              </a:r>
            </a:p>
            <a:p>
              <a:pPr marL="180975" indent="-180975" eaLnBrk="1" hangingPunct="1">
                <a:spcAft>
                  <a:spcPts val="600"/>
                </a:spcAft>
                <a:buFont typeface="Arial" pitchFamily="34" charset="0"/>
                <a:buChar char="•"/>
                <a:defRPr/>
              </a:pPr>
              <a:r>
                <a:rPr lang="nl-NL" dirty="0"/>
                <a:t>Het oordeel dat iemand heeft over (aspecten van) zijn gezondheid (subjectief) </a:t>
              </a:r>
            </a:p>
            <a:p>
              <a:pPr eaLnBrk="1" hangingPunct="1">
                <a:defRPr/>
              </a:pPr>
              <a:endParaRPr lang="nl-NL" dirty="0"/>
            </a:p>
            <a:p>
              <a:pPr eaLnBrk="1" hangingPunct="1">
                <a:defRPr/>
              </a:pPr>
              <a:r>
                <a:rPr lang="nl-NL" i="1" dirty="0">
                  <a:latin typeface="Arial"/>
                  <a:cs typeface="Arial"/>
                </a:rPr>
                <a:t>Het gaat dus bijvoorbeeld niet alleen over het aantal treden dat de zorgvrager kan traplopen in een bepaald tijdsbestek, maar ook over hoe hij/zij dit ervaart </a:t>
              </a:r>
              <a:endParaRPr lang="nl-NL" i="1" dirty="0">
                <a:cs typeface="Arial"/>
              </a:endParaRPr>
            </a:p>
            <a:p>
              <a:pPr eaLnBrk="1" hangingPunct="1">
                <a:defRPr/>
              </a:pPr>
              <a:endParaRPr lang="nl-NL" i="1" dirty="0"/>
            </a:p>
            <a:p>
              <a:pPr eaLnBrk="1" hangingPunct="1">
                <a:defRPr/>
              </a:pPr>
              <a:endParaRPr lang="nl-NL" i="1" dirty="0"/>
            </a:p>
            <a:p>
              <a:pPr eaLnBrk="1" hangingPunct="1">
                <a:defRPr/>
              </a:pPr>
              <a:endParaRPr lang="nl-NL" i="1" dirty="0"/>
            </a:p>
            <a:p>
              <a:pPr eaLnBrk="1" hangingPunct="1">
                <a:defRPr/>
              </a:pPr>
              <a:endParaRPr lang="nl-NL" dirty="0"/>
            </a:p>
          </p:txBody>
        </p:sp>
      </p:grpSp>
      <p:sp>
        <p:nvSpPr>
          <p:cNvPr id="23" name="PIJL-LINKS 5">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Kwaliteit van leven</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96D74B60-0086-445C-BCF3-B3118F7B530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58B3CACE-6C92-4C3A-9114-C7B6260F369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409463405"/>
      </p:ext>
    </p:extLst>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hthoek 22"/>
          <p:cNvSpPr>
            <a:spLocks noChangeArrowheads="1"/>
          </p:cNvSpPr>
          <p:nvPr/>
        </p:nvSpPr>
        <p:spPr bwMode="auto">
          <a:xfrm>
            <a:off x="2339975" y="2422525"/>
            <a:ext cx="6335712" cy="2970044"/>
          </a:xfrm>
          <a:prstGeom prst="rect">
            <a:avLst/>
          </a:prstGeom>
          <a:noFill/>
          <a:ln w="9525">
            <a:noFill/>
            <a:miter lim="800000"/>
            <a:headEnd/>
            <a:tailEnd/>
          </a:ln>
        </p:spPr>
        <p:txBody>
          <a:bodyPr lIns="91440" tIns="45720" rIns="91440" bIns="45720" anchor="t">
            <a:spAutoFit/>
          </a:bodyPr>
          <a:lstStyle/>
          <a:p>
            <a:pPr eaLnBrk="1" hangingPunct="1">
              <a:defRPr/>
            </a:pPr>
            <a:r>
              <a:rPr lang="nl-NL" dirty="0">
                <a:latin typeface="Arial" charset="0"/>
              </a:rPr>
              <a:t>Maaltijdambiance is de sfeer van de omgeving waarin de maaltijd wordt gegeten</a:t>
            </a:r>
          </a:p>
          <a:p>
            <a:pPr eaLnBrk="1" hangingPunct="1">
              <a:defRPr/>
            </a:pPr>
            <a:endParaRPr lang="nl-NL" dirty="0">
              <a:latin typeface="Arial" charset="0"/>
            </a:endParaRPr>
          </a:p>
          <a:p>
            <a:pPr eaLnBrk="1" hangingPunct="1">
              <a:spcAft>
                <a:spcPts val="600"/>
              </a:spcAft>
              <a:defRPr/>
            </a:pPr>
            <a:r>
              <a:rPr lang="nl-NL" dirty="0">
                <a:latin typeface="Arial" charset="0"/>
              </a:rPr>
              <a:t>Maaltijdambiance heeft te maken met:</a:t>
            </a:r>
          </a:p>
          <a:p>
            <a:pPr eaLnBrk="1" hangingPunct="1">
              <a:spcAft>
                <a:spcPts val="600"/>
              </a:spcAft>
              <a:defRPr/>
            </a:pPr>
            <a:endParaRPr lang="nl-NL" dirty="0">
              <a:latin typeface="Arial" charset="0"/>
            </a:endParaRPr>
          </a:p>
          <a:p>
            <a:pPr marL="179070" indent="-179070" eaLnBrk="1" hangingPunct="1">
              <a:spcAft>
                <a:spcPts val="600"/>
              </a:spcAft>
              <a:buFont typeface="Arial" pitchFamily="34" charset="0"/>
              <a:buChar char="•"/>
              <a:defRPr/>
            </a:pPr>
            <a:r>
              <a:rPr lang="nl-NL" dirty="0">
                <a:latin typeface="Arial" charset="0"/>
              </a:rPr>
              <a:t>de manier waarop je het eten opdient</a:t>
            </a: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charset="0"/>
              </a:rPr>
              <a:t>de manier waarop je de tafel dekt </a:t>
            </a: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de aanwezigheid van andere zorgvragers</a:t>
            </a:r>
            <a:endParaRPr lang="nl-NL" dirty="0">
              <a:latin typeface="Arial" charset="0"/>
              <a:cs typeface="Arial"/>
            </a:endParaRPr>
          </a:p>
          <a:p>
            <a:pPr marL="179070" indent="-179070" eaLnBrk="1" hangingPunct="1">
              <a:spcAft>
                <a:spcPts val="600"/>
              </a:spcAft>
              <a:buFont typeface="Arial" pitchFamily="34" charset="0"/>
              <a:buChar char="•"/>
              <a:defRPr/>
            </a:pPr>
            <a:r>
              <a:rPr lang="nl-NL" dirty="0">
                <a:latin typeface="Arial" charset="0"/>
              </a:rPr>
              <a:t>het aanwezige personeel</a:t>
            </a:r>
            <a:endParaRPr lang="nl-NL" dirty="0">
              <a:latin typeface="Arial" charset="0"/>
              <a:cs typeface="Arial" charset="0"/>
            </a:endParaRPr>
          </a:p>
        </p:txBody>
      </p:sp>
      <p:sp>
        <p:nvSpPr>
          <p:cNvPr id="21"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ekstvak 43"/>
          <p:cNvSpPr txBox="1">
            <a:spLocks noChangeArrowheads="1"/>
          </p:cNvSpPr>
          <p:nvPr/>
        </p:nvSpPr>
        <p:spPr bwMode="auto">
          <a:xfrm>
            <a:off x="8101013" y="1484318"/>
            <a:ext cx="720725" cy="23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cs typeface="Arial" panose="020B0604020202020204" pitchFamily="34" charset="0"/>
              </a:rPr>
              <a:t>1 van 2</a:t>
            </a:r>
          </a:p>
        </p:txBody>
      </p:sp>
      <p:sp>
        <p:nvSpPr>
          <p:cNvPr id="23" name="PIJL-LINKS 24">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Maaltijdambiance</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D58AE719-4C60-4239-A403-5C9C27C2481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FC6A8973-99B7-4FEB-82D9-1D8BD671F59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260595013"/>
      </p:ext>
    </p:extLst>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kstvak 43"/>
          <p:cNvSpPr txBox="1">
            <a:spLocks noChangeArrowheads="1"/>
          </p:cNvSpPr>
          <p:nvPr/>
        </p:nvSpPr>
        <p:spPr bwMode="auto">
          <a:xfrm>
            <a:off x="8101013" y="1484320"/>
            <a:ext cx="720725" cy="23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2 van 2</a:t>
            </a:r>
          </a:p>
        </p:txBody>
      </p:sp>
      <p:sp>
        <p:nvSpPr>
          <p:cNvPr id="21" name="PIJL-LINKS 22">
            <a:hlinkClick r:id="" action="ppaction://hlinkshowjump?jump=previousslide"/>
          </p:cNvPr>
          <p:cNvSpPr/>
          <p:nvPr/>
        </p:nvSpPr>
        <p:spPr bwMode="auto">
          <a:xfrm>
            <a:off x="2377987"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ekstvak 23"/>
          <p:cNvSpPr txBox="1">
            <a:spLocks noChangeArrowheads="1"/>
          </p:cNvSpPr>
          <p:nvPr/>
        </p:nvSpPr>
        <p:spPr bwMode="auto">
          <a:xfrm>
            <a:off x="5310868" y="2278062"/>
            <a:ext cx="352839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76213" indent="-1762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5895" indent="-175895" eaLnBrk="1" hangingPunct="1">
              <a:spcBef>
                <a:spcPct val="0"/>
              </a:spcBef>
              <a:spcAft>
                <a:spcPts val="600"/>
              </a:spcAft>
            </a:pPr>
            <a:r>
              <a:rPr lang="nl-NL" altLang="nl-NL" sz="1800" dirty="0">
                <a:latin typeface="Arial" panose="020B0604020202020204" pitchFamily="34" charset="0"/>
              </a:rPr>
              <a:t>Vaste tijdstippen voor de maaltijden</a:t>
            </a:r>
            <a:endParaRPr lang="en-US" dirty="0"/>
          </a:p>
          <a:p>
            <a:pPr marL="175895" indent="-175895" eaLnBrk="1" hangingPunct="1">
              <a:spcBef>
                <a:spcPct val="0"/>
              </a:spcBef>
              <a:spcAft>
                <a:spcPts val="600"/>
              </a:spcAft>
            </a:pPr>
            <a:r>
              <a:rPr lang="nl-NL" altLang="nl-NL" sz="1800" dirty="0">
                <a:latin typeface="Arial" panose="020B0604020202020204" pitchFamily="34" charset="0"/>
              </a:rPr>
              <a:t>Gedekte tafel: kleed, porselein, glazen, kan, bloemen</a:t>
            </a:r>
            <a:endParaRPr lang="nl-NL" altLang="nl-NL" sz="1800" dirty="0">
              <a:latin typeface="Arial" panose="020B0604020202020204" pitchFamily="34" charset="0"/>
              <a:cs typeface="Arial" panose="020B0604020202020204" pitchFamily="34" charset="0"/>
            </a:endParaRPr>
          </a:p>
          <a:p>
            <a:pPr marL="175895" indent="-175895" eaLnBrk="1" hangingPunct="1">
              <a:spcBef>
                <a:spcPct val="0"/>
              </a:spcBef>
              <a:spcAft>
                <a:spcPts val="600"/>
              </a:spcAft>
            </a:pPr>
            <a:r>
              <a:rPr lang="nl-NL" altLang="nl-NL" sz="1800" dirty="0">
                <a:latin typeface="Arial"/>
                <a:cs typeface="Arial"/>
              </a:rPr>
              <a:t>Zorgvragers zelf laten opscheppen</a:t>
            </a:r>
          </a:p>
          <a:p>
            <a:pPr marL="175895" indent="-175895" eaLnBrk="1" hangingPunct="1">
              <a:spcBef>
                <a:spcPct val="0"/>
              </a:spcBef>
              <a:spcAft>
                <a:spcPts val="600"/>
              </a:spcAft>
            </a:pPr>
            <a:r>
              <a:rPr lang="nl-NL" altLang="nl-NL" sz="1800" dirty="0">
                <a:latin typeface="Arial" panose="020B0604020202020204" pitchFamily="34" charset="0"/>
              </a:rPr>
              <a:t>Afspraken over tafelgebruiken, zoals start en stilte</a:t>
            </a:r>
            <a:endParaRPr lang="nl-NL" altLang="nl-NL" sz="1800" dirty="0">
              <a:latin typeface="Arial" panose="020B0604020202020204" pitchFamily="34" charset="0"/>
              <a:cs typeface="Arial" panose="020B0604020202020204" pitchFamily="34" charset="0"/>
            </a:endParaRPr>
          </a:p>
          <a:p>
            <a:pPr marL="175895" indent="-175895" eaLnBrk="1" hangingPunct="1">
              <a:spcBef>
                <a:spcPct val="0"/>
              </a:spcBef>
              <a:spcAft>
                <a:spcPts val="600"/>
              </a:spcAft>
            </a:pPr>
            <a:r>
              <a:rPr lang="nl-NL" altLang="nl-NL" sz="1800" dirty="0">
                <a:latin typeface="Arial"/>
                <a:cs typeface="Arial"/>
              </a:rPr>
              <a:t>Geen storingen door: uitdelen van medicijnen, bezoek, (huis)arts, schoonmaak</a:t>
            </a:r>
          </a:p>
          <a:p>
            <a:pPr marL="175895" indent="-175895" eaLnBrk="1" hangingPunct="1">
              <a:spcBef>
                <a:spcPct val="0"/>
              </a:spcBef>
              <a:spcAft>
                <a:spcPts val="600"/>
              </a:spcAft>
            </a:pPr>
            <a:r>
              <a:rPr lang="nl-NL" altLang="nl-NL" sz="1800" dirty="0">
                <a:latin typeface="Arial" panose="020B0604020202020204" pitchFamily="34" charset="0"/>
              </a:rPr>
              <a:t>Wel of juist geen familie</a:t>
            </a:r>
            <a:endParaRPr lang="nl-NL" altLang="nl-NL" sz="1800" dirty="0">
              <a:latin typeface="Arial" panose="020B0604020202020204" pitchFamily="34" charset="0"/>
              <a:cs typeface="Arial" panose="020B0604020202020204" pitchFamily="34" charset="0"/>
            </a:endParaRPr>
          </a:p>
          <a:p>
            <a:pPr marL="175895" indent="-175895" eaLnBrk="1" hangingPunct="1">
              <a:spcBef>
                <a:spcPct val="0"/>
              </a:spcBef>
              <a:spcAft>
                <a:spcPts val="600"/>
              </a:spcAft>
            </a:pPr>
            <a:r>
              <a:rPr lang="nl-NL" altLang="nl-NL" sz="1800" dirty="0">
                <a:latin typeface="Arial" panose="020B0604020202020204" pitchFamily="34" charset="0"/>
              </a:rPr>
              <a:t>Aanwezigheid van tafelgenoten</a:t>
            </a:r>
            <a:endParaRPr lang="nl-NL" altLang="nl-NL" sz="1800" dirty="0">
              <a:latin typeface="Arial" panose="020B0604020202020204" pitchFamily="34" charset="0"/>
              <a:cs typeface="Arial" panose="020B0604020202020204" pitchFamily="34" charset="0"/>
            </a:endParaRPr>
          </a:p>
        </p:txBody>
      </p:sp>
      <p:pic>
        <p:nvPicPr>
          <p:cNvPr id="23" name="Afbeelding 26" descr="Maaltijdambia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7987" y="2447942"/>
            <a:ext cx="2626671" cy="3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Maaltijdambiance: tips</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58E1FECE-8672-4996-B43E-E31F4F4BF80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70AD5239-DE68-4C04-BE8D-82995915814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751548319"/>
      </p:ext>
    </p:extLst>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Tekstvak 22"/>
          <p:cNvSpPr txBox="1">
            <a:spLocks noChangeArrowheads="1"/>
          </p:cNvSpPr>
          <p:nvPr/>
        </p:nvSpPr>
        <p:spPr bwMode="auto">
          <a:xfrm>
            <a:off x="2125663" y="2240597"/>
            <a:ext cx="6335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a:cs typeface="Arial"/>
              </a:rPr>
              <a:t>Een multidisciplinair overleg (MDO) is een overleg waarbij meerdere disciplines aanwezig zijn. Welke disciplines dit zijn is afhankelijk van de setting en de problematiek van de zorgvrager</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MDO</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C74232B5-9B7F-4E44-8846-5B14CD74B1E7}"/>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EED22408-E7EF-46D7-8AFE-2589AA1C81A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578641947"/>
      </p:ext>
    </p:extLst>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Rectangle 23"/>
          <p:cNvSpPr>
            <a:spLocks noChangeArrowheads="1"/>
          </p:cNvSpPr>
          <p:nvPr/>
        </p:nvSpPr>
        <p:spPr bwMode="auto">
          <a:xfrm>
            <a:off x="2302380" y="2133600"/>
            <a:ext cx="63357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800" dirty="0">
                <a:latin typeface="Arial"/>
                <a:ea typeface="Calibri" panose="020F0502020204030204" pitchFamily="34" charset="0"/>
                <a:cs typeface="Arial"/>
              </a:rPr>
              <a:t>Multimorbiditeit is het tegelijkertijd hebben van twee of meer (chronische) ziekten bij dezelfde persoon</a:t>
            </a:r>
          </a:p>
          <a:p>
            <a:pPr>
              <a:spcBef>
                <a:spcPct val="0"/>
              </a:spcBef>
              <a:buFontTx/>
              <a:buNone/>
            </a:pPr>
            <a:endParaRPr lang="nl-NL" altLang="nl-NL" sz="1800" dirty="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nl-NL" altLang="nl-NL" sz="1800" dirty="0">
                <a:latin typeface="Arial"/>
                <a:ea typeface="Calibri" panose="020F0502020204030204" pitchFamily="34" charset="0"/>
                <a:cs typeface="Arial"/>
              </a:rPr>
              <a:t>&gt;70 % van ouderen boven de 55 jaar heeft twee of meer chronische ziekten of aandoeningen</a:t>
            </a:r>
          </a:p>
          <a:p>
            <a:pPr>
              <a:spcBef>
                <a:spcPct val="0"/>
              </a:spcBef>
              <a:buFontTx/>
              <a:buNone/>
            </a:pPr>
            <a:endParaRPr lang="nl-NL" altLang="nl-NL" sz="1800" dirty="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nl-NL" altLang="nl-NL" sz="1800" dirty="0">
                <a:latin typeface="Arial"/>
                <a:ea typeface="Calibri" panose="020F0502020204030204" pitchFamily="34" charset="0"/>
                <a:cs typeface="Arial"/>
              </a:rPr>
              <a:t>De samenwerking tussen zorgverleners moet goed op elkaar worden afgestemd</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Multimorbiditeit</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PIJL-LINKS 7">
            <a:hlinkClick r:id="rId12" action="ppaction://hlinksldjump"/>
          </p:cNvPr>
          <p:cNvSpPr/>
          <p:nvPr/>
        </p:nvSpPr>
        <p:spPr bwMode="auto">
          <a:xfrm>
            <a:off x="2268538" y="6425623"/>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3" name="Rechthoek: afgeronde hoeken 42">
            <a:extLst>
              <a:ext uri="{FF2B5EF4-FFF2-40B4-BE49-F238E27FC236}">
                <a16:creationId xmlns:a16="http://schemas.microsoft.com/office/drawing/2014/main" id="{2B3758C1-A7EE-44CF-B334-E70FD220433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05012C58-9504-4727-8247-27E0505C62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508886873"/>
      </p:ext>
    </p:extLst>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Tekstvak 24"/>
          <p:cNvSpPr txBox="1">
            <a:spLocks noChangeArrowheads="1"/>
          </p:cNvSpPr>
          <p:nvPr/>
        </p:nvSpPr>
        <p:spPr bwMode="auto">
          <a:xfrm>
            <a:off x="2268538" y="1844675"/>
            <a:ext cx="63357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Bij nierdialyse wordt de functie van de nieren gedeeltelijk overgenomen door een machine. De nieren zuiveren het bloed van allerlei afvalstoffen. Als de nieren slecht functioneren, wordt het bloed niet goed gezuiverd. Het bloed moet dan kunstmatig gezuiverd worden. Kunstmatig zuiveren wordt hemodialyse of peritoneaal dialyse genoemd</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panose="020B0604020202020204" pitchFamily="34" charset="0"/>
              </a:rPr>
              <a:t>Dialysepatiënten zijn vaak vermoeid en kunnen een slechte eetlust hebben. Zij hebben een verhoogde kans op ondervoeding</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Nierdialyse</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E08D885F-8657-4BA5-A1F7-8EFF6528BCA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B68B9A64-C672-4D75-9970-95FE2AE315E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080017455"/>
      </p:ext>
    </p:extLst>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IJL-LINKS 9">
            <a:hlinkClick r:id="rId2"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42" name="Tekstvak 3"/>
          <p:cNvSpPr txBox="1">
            <a:spLocks noChangeArrowheads="1"/>
          </p:cNvSpPr>
          <p:nvPr/>
        </p:nvSpPr>
        <p:spPr bwMode="auto">
          <a:xfrm>
            <a:off x="2308808" y="1671141"/>
            <a:ext cx="6335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Vocht op plaatsen in het lichaam waar vocht normaal niet of nauwelijks aanwezig is. Het kan in één bepaald deel, één orgaan of in het hele lichaam voorkomen </a:t>
            </a:r>
          </a:p>
        </p:txBody>
      </p:sp>
      <p:sp>
        <p:nvSpPr>
          <p:cNvPr id="43" name="Tekstvak 42"/>
          <p:cNvSpPr txBox="1"/>
          <p:nvPr/>
        </p:nvSpPr>
        <p:spPr bwMode="auto">
          <a:xfrm>
            <a:off x="2339975" y="2574880"/>
            <a:ext cx="3382962" cy="2031325"/>
          </a:xfrm>
          <a:prstGeom prst="rect">
            <a:avLst/>
          </a:prstGeom>
          <a:noFill/>
        </p:spPr>
        <p:txBody>
          <a:bodyPr>
            <a:spAutoFit/>
          </a:bodyPr>
          <a:lstStyle/>
          <a:p>
            <a:pPr eaLnBrk="1" hangingPunct="1">
              <a:defRPr/>
            </a:pPr>
            <a:endParaRPr lang="nl-NL" dirty="0"/>
          </a:p>
          <a:p>
            <a:pPr marL="180975" indent="-180975" eaLnBrk="1" hangingPunct="1">
              <a:buFont typeface="Arial" pitchFamily="34" charset="0"/>
              <a:buChar char="•"/>
              <a:defRPr/>
            </a:pPr>
            <a:r>
              <a:rPr lang="nl-NL" dirty="0"/>
              <a:t>Druk 10 seconde met een vinger op de huid waar oedeem zit</a:t>
            </a:r>
          </a:p>
          <a:p>
            <a:pPr marL="180975" indent="-180975" eaLnBrk="1" hangingPunct="1">
              <a:buFont typeface="Arial" pitchFamily="34" charset="0"/>
              <a:buChar char="•"/>
              <a:defRPr/>
            </a:pPr>
            <a:r>
              <a:rPr lang="nl-NL" dirty="0"/>
              <a:t>Als er vervolgens een kuiltje in de huid achterblijft, is er sprake van oedeem</a:t>
            </a:r>
          </a:p>
        </p:txBody>
      </p:sp>
      <p:pic>
        <p:nvPicPr>
          <p:cNvPr id="44" name="Afbeeldin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924175"/>
            <a:ext cx="28082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Afbeelding 6" descr="http://gezondheidsnet.rnews.be/upload/aandoeningen/oedeem/oedeem_365x2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506" y="4906963"/>
            <a:ext cx="2251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kstvak 45"/>
          <p:cNvSpPr txBox="1"/>
          <p:nvPr/>
        </p:nvSpPr>
        <p:spPr bwMode="auto">
          <a:xfrm>
            <a:off x="5688806" y="4685643"/>
            <a:ext cx="2879725" cy="2031325"/>
          </a:xfrm>
          <a:prstGeom prst="rect">
            <a:avLst/>
          </a:prstGeom>
          <a:noFill/>
        </p:spPr>
        <p:txBody>
          <a:bodyPr>
            <a:spAutoFit/>
          </a:bodyPr>
          <a:lstStyle/>
          <a:p>
            <a:pPr eaLnBrk="1" hangingPunct="1">
              <a:defRPr/>
            </a:pPr>
            <a:r>
              <a:rPr lang="nl-NL" dirty="0"/>
              <a:t>Overige verschijnselen:</a:t>
            </a:r>
          </a:p>
          <a:p>
            <a:pPr marL="180975" indent="-180975" eaLnBrk="1" hangingPunct="1">
              <a:buFont typeface="Arial" pitchFamily="34" charset="0"/>
              <a:buChar char="•"/>
              <a:defRPr/>
            </a:pPr>
            <a:r>
              <a:rPr lang="nl-NL" dirty="0"/>
              <a:t>Toename van het lichaamsgewicht</a:t>
            </a:r>
          </a:p>
          <a:p>
            <a:pPr marL="180975" indent="-180975" eaLnBrk="1" hangingPunct="1">
              <a:buFont typeface="Arial" pitchFamily="34" charset="0"/>
              <a:buChar char="•"/>
              <a:defRPr/>
            </a:pPr>
            <a:r>
              <a:rPr lang="nl-NL" dirty="0"/>
              <a:t>Benauwdheid</a:t>
            </a:r>
          </a:p>
          <a:p>
            <a:pPr marL="180975" indent="-180975" eaLnBrk="1" hangingPunct="1">
              <a:buFont typeface="Arial" pitchFamily="34" charset="0"/>
              <a:buChar char="•"/>
              <a:defRPr/>
            </a:pPr>
            <a:r>
              <a:rPr lang="nl-NL" dirty="0"/>
              <a:t>‘s Nachts regelmatig plassen</a:t>
            </a:r>
          </a:p>
          <a:p>
            <a:pPr eaLnBrk="1" hangingPunct="1">
              <a:defRPr/>
            </a:pPr>
            <a:endParaRPr lang="nl-NL" dirty="0"/>
          </a:p>
        </p:txBody>
      </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Oedeem</a:t>
              </a:r>
            </a:p>
          </p:txBody>
        </p:sp>
        <p:sp>
          <p:nvSpPr>
            <p:cNvPr id="31" name="Afgeronde rechthoek 43">
              <a:hlinkClick r:id="rId2"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4"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5"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6"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7"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8"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7" name="Rechthoek: afgeronde hoeken 46">
            <a:extLst>
              <a:ext uri="{FF2B5EF4-FFF2-40B4-BE49-F238E27FC236}">
                <a16:creationId xmlns:a16="http://schemas.microsoft.com/office/drawing/2014/main" id="{1B002745-DF02-43D3-9573-FD37BA68964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8" name="Afbeelding 47">
            <a:extLst>
              <a:ext uri="{FF2B5EF4-FFF2-40B4-BE49-F238E27FC236}">
                <a16:creationId xmlns:a16="http://schemas.microsoft.com/office/drawing/2014/main" id="{DA9BBE1C-7A8F-427F-A501-5126594F03C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3"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2 van 2</a:t>
            </a:r>
          </a:p>
        </p:txBody>
      </p:sp>
      <p:sp>
        <p:nvSpPr>
          <p:cNvPr id="39" name="PIJL-LINKS 38">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16392" name="Tijdelijke aanduiding voor tekst 4"/>
          <p:cNvSpPr txBox="1">
            <a:spLocks/>
          </p:cNvSpPr>
          <p:nvPr/>
        </p:nvSpPr>
        <p:spPr bwMode="auto">
          <a:xfrm>
            <a:off x="3208541" y="1466194"/>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nl-NL" altLang="nl-NL" dirty="0">
                <a:latin typeface="Arial Unicode MS" panose="020B0604020202020204" pitchFamily="34" charset="-128"/>
                <a:ea typeface="Arial Unicode MS" panose="020B0604020202020204" pitchFamily="34" charset="-128"/>
                <a:cs typeface="Arial Unicode MS" panose="020B0604020202020204" pitchFamily="34" charset="-128"/>
              </a:rPr>
              <a:t>Vrouwen 70+:</a:t>
            </a:r>
          </a:p>
        </p:txBody>
      </p:sp>
      <p:sp>
        <p:nvSpPr>
          <p:cNvPr id="16393" name="Tijdelijke aanduiding voor inhoud 5"/>
          <p:cNvSpPr txBox="1">
            <a:spLocks/>
          </p:cNvSpPr>
          <p:nvPr/>
        </p:nvSpPr>
        <p:spPr bwMode="auto">
          <a:xfrm>
            <a:off x="3203848" y="2245519"/>
            <a:ext cx="4896544"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Groente: 250 gram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Fruit: 2 porties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Broodproducten: 3-4 bruin of volkoren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Graanproducten: 3 opscheplepels volkoren graanproducten of 3 aardappelen</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Vlees, vleesvervangers, vis, eieren of peulvruchten: 1 portie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Noten: 15 gram ongezouten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Zuivelproducten: 4 porties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Kaas: 40 gram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Bereidingsvetten: 35 gram smeer- en bereidingsvetten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Vocht: 1,5-2 liter vocht</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Dagelijkse benodigde hoeveelheden</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9A812CC2-9929-42DF-BA51-97D282C0105F}"/>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0A4A60FA-A5EE-4BDF-B98C-A9E3D455EFB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1" name="Tekstvak 43"/>
          <p:cNvSpPr txBox="1">
            <a:spLocks noChangeArrowheads="1"/>
          </p:cNvSpPr>
          <p:nvPr/>
        </p:nvSpPr>
        <p:spPr bwMode="auto">
          <a:xfrm>
            <a:off x="8101100" y="1484313"/>
            <a:ext cx="720638" cy="2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Tekstvak 22"/>
          <p:cNvSpPr txBox="1">
            <a:spLocks noChangeArrowheads="1"/>
          </p:cNvSpPr>
          <p:nvPr/>
        </p:nvSpPr>
        <p:spPr bwMode="auto">
          <a:xfrm>
            <a:off x="2263274" y="1651228"/>
            <a:ext cx="6335712" cy="5216813"/>
          </a:xfrm>
          <a:prstGeom prst="rect">
            <a:avLst/>
          </a:prstGeom>
          <a:noFill/>
          <a:ln w="9525">
            <a:noFill/>
            <a:miter lim="800000"/>
            <a:headEnd/>
            <a:tailEnd/>
          </a:ln>
        </p:spPr>
        <p:txBody>
          <a:bodyPr>
            <a:spAutoFit/>
          </a:bodyPr>
          <a:lstStyle/>
          <a:p>
            <a:pPr eaLnBrk="1" hangingPunct="1">
              <a:defRPr/>
            </a:pPr>
            <a:r>
              <a:rPr lang="nl-NL" dirty="0">
                <a:latin typeface="Arial" charset="0"/>
              </a:rPr>
              <a:t>Als spieren niet gebruikt worden, ontstaat spieratrofie. Het volume van de spieren vermindert. Spieren worden slapper en dunner en dat kan leiden tot verdere bewegingsbeperking</a:t>
            </a:r>
          </a:p>
          <a:p>
            <a:pPr eaLnBrk="1" hangingPunct="1">
              <a:defRPr/>
            </a:pPr>
            <a:endParaRPr lang="nl-NL" dirty="0">
              <a:latin typeface="Arial" charset="0"/>
            </a:endParaRPr>
          </a:p>
          <a:p>
            <a:pPr eaLnBrk="1" hangingPunct="1">
              <a:spcAft>
                <a:spcPts val="600"/>
              </a:spcAft>
              <a:defRPr/>
            </a:pPr>
            <a:r>
              <a:rPr lang="nl-NL" dirty="0">
                <a:latin typeface="Arial" charset="0"/>
              </a:rPr>
              <a:t>Spieratrofie kan worden veroorzaakt door:</a:t>
            </a:r>
          </a:p>
          <a:p>
            <a:pPr marL="179388" lvl="5" indent="-179388" fontAlgn="base">
              <a:spcBef>
                <a:spcPct val="0"/>
              </a:spcBef>
              <a:spcAft>
                <a:spcPts val="600"/>
              </a:spcAft>
              <a:buFont typeface="Arial" pitchFamily="34" charset="0"/>
              <a:buChar char="•"/>
              <a:defRPr/>
            </a:pPr>
            <a:r>
              <a:rPr lang="nl-NL" dirty="0">
                <a:latin typeface="Arial" charset="0"/>
              </a:rPr>
              <a:t>Inactiviteit</a:t>
            </a:r>
          </a:p>
          <a:p>
            <a:pPr marL="179388" lvl="5" indent="-179388" fontAlgn="base">
              <a:spcBef>
                <a:spcPct val="0"/>
              </a:spcBef>
              <a:spcAft>
                <a:spcPts val="600"/>
              </a:spcAft>
              <a:buFont typeface="Arial" pitchFamily="34" charset="0"/>
              <a:buChar char="•"/>
              <a:defRPr/>
            </a:pPr>
            <a:r>
              <a:rPr lang="nl-NL" dirty="0">
                <a:latin typeface="Arial" charset="0"/>
              </a:rPr>
              <a:t>Bedrust</a:t>
            </a:r>
          </a:p>
          <a:p>
            <a:pPr marL="179388" lvl="5" indent="-179388" fontAlgn="base">
              <a:spcBef>
                <a:spcPct val="0"/>
              </a:spcBef>
              <a:spcAft>
                <a:spcPts val="600"/>
              </a:spcAft>
              <a:buFont typeface="Arial" pitchFamily="34" charset="0"/>
              <a:buChar char="•"/>
              <a:defRPr/>
            </a:pPr>
            <a:r>
              <a:rPr lang="nl-NL" dirty="0">
                <a:latin typeface="Arial" charset="0"/>
              </a:rPr>
              <a:t>Verlamming</a:t>
            </a:r>
          </a:p>
          <a:p>
            <a:pPr marL="179388" indent="-179388" eaLnBrk="1" hangingPunct="1">
              <a:spcAft>
                <a:spcPts val="0"/>
              </a:spcAft>
              <a:defRPr/>
            </a:pPr>
            <a:endParaRPr lang="nl-NL" dirty="0">
              <a:latin typeface="Arial" charset="0"/>
            </a:endParaRPr>
          </a:p>
          <a:p>
            <a:pPr eaLnBrk="1" hangingPunct="1">
              <a:spcAft>
                <a:spcPts val="600"/>
              </a:spcAft>
              <a:defRPr/>
            </a:pPr>
            <a:r>
              <a:rPr lang="nl-NL" dirty="0">
                <a:latin typeface="Arial" charset="0"/>
              </a:rPr>
              <a:t>Spieratrofie kan voorkomen worden door:</a:t>
            </a:r>
          </a:p>
          <a:p>
            <a:pPr marL="179388" indent="-179388" eaLnBrk="1" hangingPunct="1">
              <a:spcAft>
                <a:spcPts val="600"/>
              </a:spcAft>
              <a:buFont typeface="Arial" pitchFamily="34" charset="0"/>
              <a:buChar char="•"/>
              <a:defRPr/>
            </a:pPr>
            <a:r>
              <a:rPr lang="nl-NL" dirty="0">
                <a:latin typeface="Arial" charset="0"/>
              </a:rPr>
              <a:t>Goed en regelmatig bewegen</a:t>
            </a:r>
          </a:p>
          <a:p>
            <a:pPr marL="179388" indent="-179388" eaLnBrk="1" hangingPunct="1">
              <a:spcAft>
                <a:spcPts val="600"/>
              </a:spcAft>
              <a:buFont typeface="Arial" pitchFamily="34" charset="0"/>
              <a:buChar char="•"/>
              <a:defRPr/>
            </a:pPr>
            <a:r>
              <a:rPr lang="nl-NL" dirty="0">
                <a:latin typeface="Arial" charset="0"/>
              </a:rPr>
              <a:t>Regelmatig veranderen van houding</a:t>
            </a:r>
          </a:p>
          <a:p>
            <a:pPr marL="179388" indent="-179388" eaLnBrk="1" hangingPunct="1">
              <a:spcAft>
                <a:spcPts val="600"/>
              </a:spcAft>
              <a:buFont typeface="Arial" pitchFamily="34" charset="0"/>
              <a:buChar char="•"/>
              <a:defRPr/>
            </a:pPr>
            <a:r>
              <a:rPr lang="nl-NL" dirty="0">
                <a:latin typeface="Arial" charset="0"/>
              </a:rPr>
              <a:t>Spieroefeningen</a:t>
            </a:r>
          </a:p>
          <a:p>
            <a:pPr marL="179388" indent="-179388" eaLnBrk="1" hangingPunct="1">
              <a:spcAft>
                <a:spcPts val="600"/>
              </a:spcAft>
              <a:buFont typeface="Arial" pitchFamily="34" charset="0"/>
              <a:buChar char="•"/>
              <a:defRPr/>
            </a:pPr>
            <a:r>
              <a:rPr lang="nl-NL" dirty="0">
                <a:latin typeface="Arial" charset="0"/>
              </a:rPr>
              <a:t>Inname van voldoende energie en eiwit  </a:t>
            </a:r>
          </a:p>
          <a:p>
            <a:pPr eaLnBrk="1" hangingPunct="1">
              <a:defRPr/>
            </a:pPr>
            <a:endParaRPr lang="nl-NL" dirty="0">
              <a:latin typeface="Arial" charset="0"/>
            </a:endParaRPr>
          </a:p>
          <a:p>
            <a:pPr eaLnBrk="1" hangingPunct="1">
              <a:defRPr/>
            </a:pPr>
            <a:endParaRPr lang="nl-NL" dirty="0">
              <a:latin typeface="Arial" charset="0"/>
            </a:endParaRPr>
          </a:p>
        </p:txBody>
      </p:sp>
      <p:sp>
        <p:nvSpPr>
          <p:cNvPr id="23" name="Tekstvak 24"/>
          <p:cNvSpPr txBox="1">
            <a:spLocks noChangeArrowheads="1"/>
          </p:cNvSpPr>
          <p:nvPr/>
        </p:nvSpPr>
        <p:spPr bwMode="auto">
          <a:xfrm>
            <a:off x="4621678" y="3077798"/>
            <a:ext cx="4248026"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nl-NL" altLang="nl-NL" sz="1800" dirty="0">
                <a:latin typeface="Arial" panose="020B0604020202020204" pitchFamily="34" charset="0"/>
              </a:rPr>
              <a:t>Arm of been in gips</a:t>
            </a:r>
          </a:p>
          <a:p>
            <a:pPr eaLnBrk="1" hangingPunct="1">
              <a:spcBef>
                <a:spcPct val="0"/>
              </a:spcBef>
              <a:spcAft>
                <a:spcPts val="600"/>
              </a:spcAft>
            </a:pPr>
            <a:r>
              <a:rPr lang="nl-NL" altLang="nl-NL" sz="1800" dirty="0">
                <a:latin typeface="Arial" panose="020B0604020202020204" pitchFamily="34" charset="0"/>
              </a:rPr>
              <a:t>Te lage inname aan energie en eiwit</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Spieratrofie</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7FF7DFD7-5096-402C-90FF-39EB6336700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F8B42063-AC30-4E7B-806D-0D15E50141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758851747"/>
      </p:ext>
    </p:extLst>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26" descr="http://www.voedingscentrum.nl/Assets/Uploads/Images/Nieuws/campagneheader_eten_senioren.jpg?param=0.28721112664788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359150"/>
            <a:ext cx="2088232" cy="295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IJL-LINKS 45">
            <a:hlinkClick r:id="rId4"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5" name="Tekstvak 3"/>
          <p:cNvSpPr txBox="1">
            <a:spLocks noChangeArrowheads="1"/>
          </p:cNvSpPr>
          <p:nvPr/>
        </p:nvSpPr>
        <p:spPr bwMode="auto">
          <a:xfrm>
            <a:off x="2268538" y="1844675"/>
            <a:ext cx="6335712"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nl-NL" altLang="nl-NL" sz="1800" dirty="0">
                <a:latin typeface="Arial" panose="020B0604020202020204" pitchFamily="34" charset="0"/>
              </a:rPr>
              <a:t>Titel: 	Gezond eten voor senioren</a:t>
            </a:r>
          </a:p>
          <a:p>
            <a:pPr eaLnBrk="1" hangingPunct="1">
              <a:spcBef>
                <a:spcPct val="0"/>
              </a:spcBef>
              <a:spcAft>
                <a:spcPts val="600"/>
              </a:spcAft>
              <a:buFontTx/>
              <a:buNone/>
            </a:pPr>
            <a:r>
              <a:rPr lang="nl-NL" altLang="nl-NL" sz="1800" dirty="0">
                <a:latin typeface="Arial" panose="020B0604020202020204" pitchFamily="34" charset="0"/>
              </a:rPr>
              <a:t>Auteur:	 </a:t>
            </a:r>
            <a:r>
              <a:rPr lang="nl-NL" altLang="nl-NL" sz="1800" dirty="0" err="1">
                <a:latin typeface="Arial" panose="020B0604020202020204" pitchFamily="34" charset="0"/>
              </a:rPr>
              <a:t>Georgie</a:t>
            </a:r>
            <a:r>
              <a:rPr lang="nl-NL" altLang="nl-NL" sz="1800" dirty="0">
                <a:latin typeface="Arial" panose="020B0604020202020204" pitchFamily="34" charset="0"/>
              </a:rPr>
              <a:t> Dom	</a:t>
            </a:r>
          </a:p>
          <a:p>
            <a:pPr eaLnBrk="1" hangingPunct="1">
              <a:spcBef>
                <a:spcPct val="0"/>
              </a:spcBef>
              <a:spcAft>
                <a:spcPts val="600"/>
              </a:spcAft>
              <a:buFontTx/>
              <a:buNone/>
            </a:pPr>
            <a:r>
              <a:rPr lang="nl-NL" altLang="nl-NL" sz="1800" dirty="0">
                <a:latin typeface="Arial" panose="020B0604020202020204" pitchFamily="34" charset="0"/>
              </a:rPr>
              <a:t>Uitgever: Voedingscentrum en Consumentenbond	</a:t>
            </a:r>
          </a:p>
          <a:p>
            <a:pPr eaLnBrk="1" hangingPunct="1">
              <a:spcBef>
                <a:spcPct val="0"/>
              </a:spcBef>
              <a:spcAft>
                <a:spcPts val="600"/>
              </a:spcAft>
              <a:buFontTx/>
              <a:buNone/>
            </a:pPr>
            <a:r>
              <a:rPr lang="nl-NL" altLang="nl-NL" sz="1800" dirty="0">
                <a:latin typeface="Arial" panose="020B0604020202020204" pitchFamily="34" charset="0"/>
              </a:rPr>
              <a:t>Jaar: 	2013</a:t>
            </a:r>
          </a:p>
        </p:txBody>
      </p:sp>
      <p:sp>
        <p:nvSpPr>
          <p:cNvPr id="6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Algemene info</a:t>
              </a:r>
            </a:p>
          </p:txBody>
        </p:sp>
        <p:sp>
          <p:nvSpPr>
            <p:cNvPr id="28"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2" action="ppaction://hlinksldjump"/>
            </p:cNvPr>
            <p:cNvSpPr/>
            <p:nvPr/>
          </p:nvSpPr>
          <p:spPr bwMode="auto">
            <a:xfrm>
              <a:off x="107950" y="6381750"/>
              <a:ext cx="17272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4"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EB36D098-7746-406C-A51C-A07ABC3841B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EC8583CE-D6A1-4AE8-B3CE-63EB586491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09969161"/>
      </p:ext>
    </p:extLst>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5" name="Tekstvak 5"/>
          <p:cNvSpPr txBox="1">
            <a:spLocks noChangeArrowheads="1"/>
          </p:cNvSpPr>
          <p:nvPr/>
        </p:nvSpPr>
        <p:spPr bwMode="auto">
          <a:xfrm>
            <a:off x="2767147" y="5200948"/>
            <a:ext cx="55492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dirty="0">
                <a:latin typeface="Arial" panose="020B0604020202020204" pitchFamily="34" charset="0"/>
                <a:ea typeface="MS PGothic" panose="020B0600070205080204" pitchFamily="34" charset="-128"/>
                <a:hlinkClick r:id="rId3"/>
              </a:rPr>
              <a:t>https://webshop.voedingscentrum.nl/producten/ziekte-en-allergie/ondervoeding-eten-bij-ondervoeding-en-herstel-na-ziekte/</a:t>
            </a:r>
            <a:r>
              <a:rPr lang="nl-NL" altLang="nl-NL" sz="1800" dirty="0">
                <a:latin typeface="Arial" panose="020B0604020202020204" pitchFamily="34" charset="0"/>
                <a:ea typeface="MS PGothic" panose="020B0600070205080204" pitchFamily="34" charset="-128"/>
              </a:rPr>
              <a:t> </a:t>
            </a:r>
          </a:p>
        </p:txBody>
      </p:sp>
      <p:sp>
        <p:nvSpPr>
          <p:cNvPr id="22" name="PIJL-LINKS 5">
            <a:hlinkClick r:id="rId4" action="ppaction://hlinksldjump"/>
          </p:cNvPr>
          <p:cNvSpPr/>
          <p:nvPr/>
        </p:nvSpPr>
        <p:spPr bwMode="auto">
          <a:xfrm>
            <a:off x="2339752" y="6317784"/>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Folder voedingscentrum</a:t>
              </a:r>
            </a:p>
          </p:txBody>
        </p:sp>
        <p:sp>
          <p:nvSpPr>
            <p:cNvPr id="30"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2" action="ppaction://hlinksldjump"/>
            </p:cNvPr>
            <p:cNvSpPr/>
            <p:nvPr/>
          </p:nvSpPr>
          <p:spPr bwMode="auto">
            <a:xfrm>
              <a:off x="107950" y="6381750"/>
              <a:ext cx="17272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3"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4"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pic>
        <p:nvPicPr>
          <p:cNvPr id="3" name="Afbeelding 2">
            <a:extLst>
              <a:ext uri="{FF2B5EF4-FFF2-40B4-BE49-F238E27FC236}">
                <a16:creationId xmlns:a16="http://schemas.microsoft.com/office/drawing/2014/main" id="{6A3DC415-5FA5-47F0-8845-AE8BB7732CC9}"/>
              </a:ext>
            </a:extLst>
          </p:cNvPr>
          <p:cNvPicPr>
            <a:picLocks noChangeAspect="1"/>
          </p:cNvPicPr>
          <p:nvPr/>
        </p:nvPicPr>
        <p:blipFill>
          <a:blip r:embed="rId19"/>
          <a:stretch>
            <a:fillRect/>
          </a:stretch>
        </p:blipFill>
        <p:spPr>
          <a:xfrm>
            <a:off x="3923928" y="1484313"/>
            <a:ext cx="2592288" cy="3681484"/>
          </a:xfrm>
          <a:prstGeom prst="rect">
            <a:avLst/>
          </a:prstGeom>
        </p:spPr>
      </p:pic>
      <p:sp>
        <p:nvSpPr>
          <p:cNvPr id="48" name="Rechthoek: afgeronde hoeken 47">
            <a:extLst>
              <a:ext uri="{FF2B5EF4-FFF2-40B4-BE49-F238E27FC236}">
                <a16:creationId xmlns:a16="http://schemas.microsoft.com/office/drawing/2014/main" id="{83FDEEF8-DDA2-4964-B350-A9DD6CCE1C7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9" name="Afbeelding 48">
            <a:extLst>
              <a:ext uri="{FF2B5EF4-FFF2-40B4-BE49-F238E27FC236}">
                <a16:creationId xmlns:a16="http://schemas.microsoft.com/office/drawing/2014/main" id="{745BD50E-D49D-4150-ACE1-A5949FA9ED2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249949264"/>
      </p:ext>
    </p:extLst>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5" name="Tekstvak 5"/>
          <p:cNvSpPr txBox="1">
            <a:spLocks noChangeArrowheads="1"/>
          </p:cNvSpPr>
          <p:nvPr/>
        </p:nvSpPr>
        <p:spPr bwMode="auto">
          <a:xfrm>
            <a:off x="2771800" y="5482438"/>
            <a:ext cx="687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dirty="0">
                <a:latin typeface="Arial" panose="020B0604020202020204" pitchFamily="34" charset="0"/>
                <a:ea typeface="MS PGothic" panose="020B0600070205080204" pitchFamily="34" charset="-128"/>
                <a:hlinkClick r:id="rId3"/>
              </a:rPr>
              <a:t>https://www.goedgevoedouderworden.nl/wp-content/uploads/2018/12/Brochure-GGOW-digitaal.pdf</a:t>
            </a:r>
            <a:r>
              <a:rPr lang="nl-NL" altLang="nl-NL" sz="1800" dirty="0">
                <a:latin typeface="Arial" panose="020B0604020202020204" pitchFamily="34" charset="0"/>
                <a:ea typeface="MS PGothic" panose="020B0600070205080204" pitchFamily="34" charset="-128"/>
              </a:rPr>
              <a:t> </a:t>
            </a:r>
          </a:p>
        </p:txBody>
      </p:sp>
      <p:sp>
        <p:nvSpPr>
          <p:cNvPr id="22" name="PIJL-LINKS 5">
            <a:hlinkClick r:id="rId4" action="ppaction://hlinksldjump"/>
          </p:cNvPr>
          <p:cNvSpPr/>
          <p:nvPr/>
        </p:nvSpPr>
        <p:spPr bwMode="auto">
          <a:xfrm>
            <a:off x="2339752" y="6317784"/>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Folder Goed Gevoed</a:t>
              </a:r>
              <a:br>
                <a:rPr lang="nl-NL" sz="3200" dirty="0">
                  <a:solidFill>
                    <a:schemeClr val="bg1"/>
                  </a:solidFill>
                  <a:latin typeface="Arial" pitchFamily="34" charset="0"/>
                  <a:cs typeface="Arial" pitchFamily="34" charset="0"/>
                </a:rPr>
              </a:br>
              <a:r>
                <a:rPr lang="nl-NL" sz="3200" dirty="0">
                  <a:solidFill>
                    <a:schemeClr val="bg1"/>
                  </a:solidFill>
                  <a:latin typeface="Arial" pitchFamily="34" charset="0"/>
                  <a:cs typeface="Arial" pitchFamily="34" charset="0"/>
                </a:rPr>
                <a:t>Ouder Worden</a:t>
              </a:r>
            </a:p>
          </p:txBody>
        </p:sp>
        <p:sp>
          <p:nvSpPr>
            <p:cNvPr id="30"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2" action="ppaction://hlinksldjump"/>
            </p:cNvPr>
            <p:cNvSpPr/>
            <p:nvPr/>
          </p:nvSpPr>
          <p:spPr bwMode="auto">
            <a:xfrm>
              <a:off x="107950" y="6381750"/>
              <a:ext cx="17272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3"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4"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pic>
        <p:nvPicPr>
          <p:cNvPr id="3" name="Afbeelding 2">
            <a:extLst>
              <a:ext uri="{FF2B5EF4-FFF2-40B4-BE49-F238E27FC236}">
                <a16:creationId xmlns:a16="http://schemas.microsoft.com/office/drawing/2014/main" id="{475079A8-7D29-40A4-95BF-7FA1811F6857}"/>
              </a:ext>
            </a:extLst>
          </p:cNvPr>
          <p:cNvPicPr>
            <a:picLocks noChangeAspect="1"/>
          </p:cNvPicPr>
          <p:nvPr/>
        </p:nvPicPr>
        <p:blipFill>
          <a:blip r:embed="rId19"/>
          <a:stretch>
            <a:fillRect/>
          </a:stretch>
        </p:blipFill>
        <p:spPr>
          <a:xfrm>
            <a:off x="3779912" y="1484313"/>
            <a:ext cx="2670067" cy="3789040"/>
          </a:xfrm>
          <a:prstGeom prst="rect">
            <a:avLst/>
          </a:prstGeom>
        </p:spPr>
      </p:pic>
      <p:sp>
        <p:nvSpPr>
          <p:cNvPr id="26" name="Rechthoek: afgeronde hoeken 25">
            <a:extLst>
              <a:ext uri="{FF2B5EF4-FFF2-40B4-BE49-F238E27FC236}">
                <a16:creationId xmlns:a16="http://schemas.microsoft.com/office/drawing/2014/main" id="{C31A9345-6BA3-46C4-BD00-647DBECAF96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7" name="Afbeelding 26">
            <a:extLst>
              <a:ext uri="{FF2B5EF4-FFF2-40B4-BE49-F238E27FC236}">
                <a16:creationId xmlns:a16="http://schemas.microsoft.com/office/drawing/2014/main" id="{6CA77927-A908-4B9F-8D06-3FE22548542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85491815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1" name="Rectangle 3"/>
          <p:cNvSpPr txBox="1">
            <a:spLocks noChangeArrowheads="1"/>
          </p:cNvSpPr>
          <p:nvPr/>
        </p:nvSpPr>
        <p:spPr>
          <a:xfrm>
            <a:off x="3769951" y="1645444"/>
            <a:ext cx="3941763" cy="495300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nl-NL" sz="1600" b="1" u="sng" dirty="0">
                <a:solidFill>
                  <a:srgbClr val="92D050"/>
                </a:solidFill>
                <a:latin typeface="Arial" panose="020B0604020202020204" pitchFamily="34" charset="0"/>
                <a:cs typeface="Arial" panose="020B0604020202020204" pitchFamily="34" charset="0"/>
              </a:rPr>
              <a:t>een heel bord:</a:t>
            </a:r>
          </a:p>
          <a:p>
            <a:pPr marL="0" indent="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2 à 3 aardappels, 150 gram groente</a:t>
            </a:r>
          </a:p>
          <a:p>
            <a:pPr marL="0" indent="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portie vlees (75 – 100 gram), 150 ml nagerecht (melkproduct)</a:t>
            </a:r>
          </a:p>
          <a:p>
            <a:pPr marL="266700" indent="-266700">
              <a:lnSpc>
                <a:spcPct val="120000"/>
              </a:lnSpc>
              <a:buFont typeface="Arial" panose="020B0604020202020204" pitchFamily="34" charset="0"/>
              <a:buNone/>
              <a:defRPr/>
            </a:pPr>
            <a:endParaRPr lang="nl-NL" sz="1600" b="1" u="sng" dirty="0">
              <a:solidFill>
                <a:srgbClr val="FFC000"/>
              </a:solidFill>
              <a:latin typeface="Arial" panose="020B0604020202020204" pitchFamily="34" charset="0"/>
              <a:cs typeface="Arial" panose="020B0604020202020204" pitchFamily="34" charset="0"/>
            </a:endParaRPr>
          </a:p>
          <a:p>
            <a:pPr marL="266700" indent="-266700">
              <a:lnSpc>
                <a:spcPct val="120000"/>
              </a:lnSpc>
              <a:buFont typeface="Arial" panose="020B0604020202020204" pitchFamily="34" charset="0"/>
              <a:buNone/>
              <a:defRPr/>
            </a:pPr>
            <a:r>
              <a:rPr lang="nl-NL" sz="1600" b="1" u="sng" dirty="0">
                <a:solidFill>
                  <a:srgbClr val="FFC000"/>
                </a:solidFill>
                <a:latin typeface="Arial" panose="020B0604020202020204" pitchFamily="34" charset="0"/>
                <a:cs typeface="Arial" panose="020B0604020202020204" pitchFamily="34" charset="0"/>
              </a:rPr>
              <a:t>een half bord:</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1 à 2 aardappels, 100 gram groente</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een klein stukje vlees (50 gram)</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100 ml nagerecht (melkproduct)</a:t>
            </a:r>
          </a:p>
          <a:p>
            <a:pPr marL="266700" indent="-266700">
              <a:lnSpc>
                <a:spcPct val="120000"/>
              </a:lnSpc>
              <a:buFont typeface="Arial" panose="020B0604020202020204" pitchFamily="34" charset="0"/>
              <a:buNone/>
              <a:defRPr/>
            </a:pPr>
            <a:endParaRPr lang="nl-NL" sz="1600" b="1" u="sng" dirty="0">
              <a:solidFill>
                <a:srgbClr val="FF0000"/>
              </a:solidFill>
              <a:latin typeface="Arial" panose="020B0604020202020204" pitchFamily="34" charset="0"/>
              <a:cs typeface="Arial" panose="020B0604020202020204" pitchFamily="34" charset="0"/>
            </a:endParaRPr>
          </a:p>
          <a:p>
            <a:pPr marL="266700" indent="-266700">
              <a:lnSpc>
                <a:spcPct val="120000"/>
              </a:lnSpc>
              <a:buFont typeface="Arial" panose="020B0604020202020204" pitchFamily="34" charset="0"/>
              <a:buNone/>
              <a:defRPr/>
            </a:pPr>
            <a:r>
              <a:rPr lang="nl-NL" sz="1600" b="1" u="sng" dirty="0">
                <a:solidFill>
                  <a:srgbClr val="FF0000"/>
                </a:solidFill>
                <a:latin typeface="Arial" panose="020B0604020202020204" pitchFamily="34" charset="0"/>
                <a:cs typeface="Arial" panose="020B0604020202020204" pitchFamily="34" charset="0"/>
              </a:rPr>
              <a:t>een kwart bord:</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1 aardappel, een klein beetje groente</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geen vlees en wel een melkproduct als</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nagerecht OF een klein stukje vlees en geen nagerecht</a:t>
            </a:r>
          </a:p>
        </p:txBody>
      </p:sp>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7223"/>
          <a:stretch/>
        </p:blipFill>
        <p:spPr bwMode="auto">
          <a:xfrm>
            <a:off x="1980290" y="1712412"/>
            <a:ext cx="1670050" cy="129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kstvak 7"/>
          <p:cNvSpPr txBox="1">
            <a:spLocks noChangeArrowheads="1"/>
          </p:cNvSpPr>
          <p:nvPr/>
        </p:nvSpPr>
        <p:spPr bwMode="auto">
          <a:xfrm>
            <a:off x="7608887" y="2226469"/>
            <a:ext cx="1357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92D050"/>
                </a:solidFill>
                <a:latin typeface="Arial" panose="020B0604020202020204" pitchFamily="34" charset="0"/>
                <a:cs typeface="Times New Roman" panose="02020603050405020304" pitchFamily="18" charset="0"/>
              </a:rPr>
              <a:t>Genoeg</a:t>
            </a:r>
          </a:p>
        </p:txBody>
      </p:sp>
      <p:sp>
        <p:nvSpPr>
          <p:cNvPr id="24" name="Tekstvak 8"/>
          <p:cNvSpPr txBox="1">
            <a:spLocks noChangeArrowheads="1"/>
          </p:cNvSpPr>
          <p:nvPr/>
        </p:nvSpPr>
        <p:spPr bwMode="auto">
          <a:xfrm>
            <a:off x="7676274" y="3759200"/>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FFC000"/>
                </a:solidFill>
                <a:latin typeface="Arial" panose="020B0604020202020204" pitchFamily="34" charset="0"/>
                <a:ea typeface="MS PGothic" panose="020B0600070205080204" pitchFamily="34" charset="-128"/>
              </a:rPr>
              <a:t>Matig</a:t>
            </a:r>
          </a:p>
        </p:txBody>
      </p:sp>
      <p:sp>
        <p:nvSpPr>
          <p:cNvPr id="25" name="Tekstvak 9"/>
          <p:cNvSpPr txBox="1">
            <a:spLocks noChangeArrowheads="1"/>
          </p:cNvSpPr>
          <p:nvPr/>
        </p:nvSpPr>
        <p:spPr bwMode="auto">
          <a:xfrm>
            <a:off x="7555487" y="5596438"/>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FF0000"/>
                </a:solidFill>
                <a:latin typeface="Arial" panose="020B0604020202020204" pitchFamily="34" charset="0"/>
                <a:ea typeface="MS PGothic" panose="020B0600070205080204" pitchFamily="34" charset="-128"/>
              </a:rPr>
              <a:t>Te weinig</a:t>
            </a:r>
          </a:p>
        </p:txBody>
      </p:sp>
      <p:pic>
        <p:nvPicPr>
          <p:cNvPr id="2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2523" b="32935"/>
          <a:stretch/>
        </p:blipFill>
        <p:spPr bwMode="auto">
          <a:xfrm>
            <a:off x="1960776" y="3359150"/>
            <a:ext cx="167005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5081"/>
          <a:stretch/>
        </p:blipFill>
        <p:spPr bwMode="auto">
          <a:xfrm>
            <a:off x="1954761" y="5112114"/>
            <a:ext cx="1670050" cy="13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ep 39"/>
          <p:cNvGrpSpPr>
            <a:grpSpLocks/>
          </p:cNvGrpSpPr>
          <p:nvPr/>
        </p:nvGrpSpPr>
        <p:grpSpPr bwMode="auto">
          <a:xfrm>
            <a:off x="107950" y="261938"/>
            <a:ext cx="8928100" cy="6480175"/>
            <a:chOff x="107950" y="188913"/>
            <a:chExt cx="8928100" cy="6480175"/>
          </a:xfrm>
        </p:grpSpPr>
        <p:sp>
          <p:nvSpPr>
            <p:cNvPr id="32"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Een goede warme maaltijd</a:t>
              </a:r>
            </a:p>
          </p:txBody>
        </p:sp>
        <p:sp>
          <p:nvSpPr>
            <p:cNvPr id="33"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4"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5"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6"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7" name="Afgeronde rechthoek 48">
              <a:hlinkClick r:id="rId8"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8"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9"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0"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1"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2"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3"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4"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6"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7"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30" name="Rechthoek: afgeronde hoeken 29">
            <a:extLst>
              <a:ext uri="{FF2B5EF4-FFF2-40B4-BE49-F238E27FC236}">
                <a16:creationId xmlns:a16="http://schemas.microsoft.com/office/drawing/2014/main" id="{6B8EE49C-70C3-46DA-A86D-65C178F44B6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51" name="Afbeelding 50">
            <a:extLst>
              <a:ext uri="{FF2B5EF4-FFF2-40B4-BE49-F238E27FC236}">
                <a16:creationId xmlns:a16="http://schemas.microsoft.com/office/drawing/2014/main" id="{4AF79BCD-7560-4A38-9E5E-1D68A35C5BE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765879641"/>
      </p:ext>
    </p:extLst>
  </p:cSld>
  <p:clrMapOvr>
    <a:masterClrMapping/>
  </p:clrMapOvr>
  <p:transition advClick="0"/>
</p:sld>
</file>

<file path=ppt/theme/theme1.xml><?xml version="1.0" encoding="utf-8"?>
<a:theme xmlns:a="http://schemas.openxmlformats.org/drawingml/2006/main" name="Office-thema">
  <a:themeElements>
    <a:clrScheme name="Aangepast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8E4BE"/>
        </a:solidFill>
        <a:ln>
          <a:solidFill>
            <a:srgbClr val="356F36"/>
          </a:solidFill>
        </a:ln>
      </a:spPr>
      <a:bodyPr anchor="ctr"/>
      <a:lstStyle>
        <a:defPPr algn="ctr">
          <a:defRPr sz="1400"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7727</Words>
  <Application>Microsoft Office PowerPoint</Application>
  <PresentationFormat>Diavoorstelling (4:3)</PresentationFormat>
  <Paragraphs>2269</Paragraphs>
  <Slides>83</Slides>
  <Notes>82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83</vt:i4>
      </vt:variant>
    </vt:vector>
  </HeadingPairs>
  <TitlesOfParts>
    <vt:vector size="90" baseType="lpstr">
      <vt:lpstr>Arial</vt:lpstr>
      <vt:lpstr>Arial Unicode MS</vt:lpstr>
      <vt:lpstr>Calibri</vt:lpstr>
      <vt:lpstr>Segoe UI</vt:lpstr>
      <vt:lpstr>Times</vt:lpstr>
      <vt:lpstr>Trebuchet MS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Hogeschool van Arnhem en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hmopgenoor</dc:creator>
  <cp:lastModifiedBy>Emmelyne</cp:lastModifiedBy>
  <cp:revision>1087</cp:revision>
  <dcterms:created xsi:type="dcterms:W3CDTF">2011-04-11T13:54:36Z</dcterms:created>
  <dcterms:modified xsi:type="dcterms:W3CDTF">2022-03-03T15:26:15Z</dcterms:modified>
</cp:coreProperties>
</file>