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6"/>
  </p:notesMasterIdLst>
  <p:sldIdLst>
    <p:sldId id="256" r:id="rId5"/>
    <p:sldId id="257" r:id="rId6"/>
    <p:sldId id="258" r:id="rId7"/>
    <p:sldId id="259" r:id="rId8"/>
    <p:sldId id="285" r:id="rId9"/>
    <p:sldId id="260" r:id="rId10"/>
    <p:sldId id="261" r:id="rId11"/>
    <p:sldId id="262" r:id="rId12"/>
    <p:sldId id="263" r:id="rId13"/>
    <p:sldId id="264" r:id="rId14"/>
    <p:sldId id="265" r:id="rId15"/>
    <p:sldId id="266" r:id="rId16"/>
    <p:sldId id="289"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8" r:id="rId32"/>
    <p:sldId id="282" r:id="rId33"/>
    <p:sldId id="283" r:id="rId34"/>
    <p:sldId id="284" r:id="rId35"/>
  </p:sldIdLst>
  <p:sldSz cx="12192000" cy="6858000"/>
  <p:notesSz cx="7104063" cy="10234613"/>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D43"/>
    <a:srgbClr val="005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F82887-3FF8-41DD-8DB5-5046485A7471}" v="1" dt="2022-11-22T12:26:16.482"/>
    <p1510:client id="{DA723A00-2EE1-18BB-6A0F-14D5A3DF04DC}" v="25" dt="2023-10-10T09:32:02.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5E24205A-9010-4950-B02A-BF8CE8E100F4}" type="datetimeFigureOut">
              <a:rPr lang="nl-NL" smtClean="0"/>
              <a:t>14-11-2024</a:t>
            </a:fld>
            <a:endParaRPr lang="nl-NL"/>
          </a:p>
        </p:txBody>
      </p:sp>
      <p:sp>
        <p:nvSpPr>
          <p:cNvPr id="4" name="Tijdelijke aanduiding voor dia-afbeelding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68E435BA-64AF-4A26-B71A-161E45C6C5B3}" type="slidenum">
              <a:rPr lang="nl-NL" smtClean="0"/>
              <a:t>‹nr.›</a:t>
            </a:fld>
            <a:endParaRPr lang="nl-NL"/>
          </a:p>
        </p:txBody>
      </p:sp>
    </p:spTree>
    <p:extLst>
      <p:ext uri="{BB962C8B-B14F-4D97-AF65-F5344CB8AC3E}">
        <p14:creationId xmlns:p14="http://schemas.microsoft.com/office/powerpoint/2010/main" val="300912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24.wmf"/></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197E36A-8916-4B99-87A7-52085161CB4A}" type="slidenum">
              <a:rPr lang="nl-NL" altLang="nl-NL"/>
              <a:pPr/>
              <a:t>2</a:t>
            </a:fld>
            <a:endParaRPr lang="nl-NL" altLang="nl-NL"/>
          </a:p>
        </p:txBody>
      </p:sp>
      <p:sp>
        <p:nvSpPr>
          <p:cNvPr id="499714" name="Rectangle 7"/>
          <p:cNvSpPr txBox="1">
            <a:spLocks noGrp="1" noChangeArrowheads="1"/>
          </p:cNvSpPr>
          <p:nvPr/>
        </p:nvSpPr>
        <p:spPr bwMode="auto">
          <a:xfrm>
            <a:off x="4023992" y="9721106"/>
            <a:ext cx="3078427"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75" tIns="49538" rIns="99075" bIns="49538"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EDEBB584-0DC0-47E7-9A06-74482492DED1}" type="slidenum">
              <a:rPr lang="en-US" altLang="nl-NL" sz="1300"/>
              <a:pPr algn="r"/>
              <a:t>2</a:t>
            </a:fld>
            <a:endParaRPr lang="en-US" altLang="nl-NL" sz="130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p:txBody>
          <a:bodyPr/>
          <a:lstStyle/>
          <a:p>
            <a:r>
              <a:rPr lang="nl" altLang="nl-NL" dirty="0"/>
              <a:t>Inleiding</a:t>
            </a:r>
          </a:p>
          <a:p>
            <a:r>
              <a:rPr lang="nl" altLang="nl-NL" dirty="0"/>
              <a:t>1</a:t>
            </a:r>
            <a:r>
              <a:rPr lang="nl" altLang="nl-NL" baseline="0" dirty="0"/>
              <a:t> op de 5 thuiswonende ouderen is ondervoed; de meeste ouderen realiseren zich niet dat dit probleem henzelf aan kan gaan.</a:t>
            </a:r>
          </a:p>
          <a:p>
            <a:endParaRPr lang="nl" altLang="nl-NL" baseline="0" dirty="0"/>
          </a:p>
          <a:p>
            <a:r>
              <a:rPr lang="nl" altLang="nl-NL" baseline="0" dirty="0"/>
              <a:t>Het project GGOW is een initiatief van de Stuurgroep Ondervoeding om hier iets aan te doen.</a:t>
            </a:r>
          </a:p>
          <a:p>
            <a:r>
              <a:rPr lang="nl" altLang="nl-NL" baseline="0" dirty="0"/>
              <a:t>Het project (zomer 2016 t/m 2018) en is mede mogelijk gemaakt door Stiching De Friesland.</a:t>
            </a:r>
          </a:p>
          <a:p>
            <a:endParaRPr lang="nl" altLang="nl-NL" baseline="0" dirty="0"/>
          </a:p>
          <a:p>
            <a:r>
              <a:rPr lang="nl" altLang="nl-NL" baseline="0" dirty="0"/>
              <a:t> </a:t>
            </a:r>
          </a:p>
          <a:p>
            <a:endParaRPr lang="nl" altLang="nl-NL" dirty="0"/>
          </a:p>
        </p:txBody>
      </p:sp>
    </p:spTree>
    <p:extLst>
      <p:ext uri="{BB962C8B-B14F-4D97-AF65-F5344CB8AC3E}">
        <p14:creationId xmlns:p14="http://schemas.microsoft.com/office/powerpoint/2010/main" val="3325711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Vrouwen van boven de 50 jaar en mannen van boven 70 krijgen het advies om extra vitamine D bij te slikken. Dit vermindert de kans op vallen en botbreuken. </a:t>
            </a:r>
          </a:p>
          <a:p>
            <a:endParaRPr lang="nl-NL" sz="1300" dirty="0"/>
          </a:p>
          <a:p>
            <a:r>
              <a:rPr lang="nl-NL" sz="1300" dirty="0"/>
              <a:t>Bij een tekort aan vitamine D kun je last hebben spierzwakte, pijn in de botten, moeilijk op kunnen staan en gemakkelijk brekende botten. </a:t>
            </a:r>
          </a:p>
          <a:p>
            <a:r>
              <a:rPr lang="nl-NL" sz="1300" dirty="0"/>
              <a:t>Door de spierzwakte en last van je botten val je makkelijker. </a:t>
            </a:r>
            <a:br>
              <a:rPr lang="nl-NL" dirty="0"/>
            </a:br>
            <a:r>
              <a:rPr lang="nl-NL" sz="1300" dirty="0"/>
              <a:t>Verder kan een tekort aan vitamine D en calcium botontkalking (osteoporose) veroorzaken. Dit speelt vooral bij vrouwen na de overgang. Ook bij osteoporose heb je een grotere kans om een bot te breken. </a:t>
            </a:r>
          </a:p>
          <a:p>
            <a:endParaRPr lang="nl-NL" sz="1300" dirty="0"/>
          </a:p>
          <a:p>
            <a:r>
              <a:rPr lang="nl-NL" sz="1300" dirty="0"/>
              <a:t>Je kunt druppels, capsules of tabletten vitamine D kopen bij de apotheek of drogist. Meestal staat op het etiket vitamine D3, en soms D2. </a:t>
            </a:r>
          </a:p>
          <a:p>
            <a:r>
              <a:rPr lang="nl-NL" sz="1300" dirty="0"/>
              <a:t>Goedkopere huismerken zijn even goed als de duurdere merken. De hoeveelheid microgram staat op het etiket. </a:t>
            </a:r>
          </a:p>
          <a:p>
            <a:r>
              <a:rPr lang="nl-NL" sz="1300" dirty="0"/>
              <a:t> </a:t>
            </a:r>
          </a:p>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11</a:t>
            </a:fld>
            <a:endParaRPr lang="nl-NL"/>
          </a:p>
        </p:txBody>
      </p:sp>
    </p:spTree>
    <p:extLst>
      <p:ext uri="{BB962C8B-B14F-4D97-AF65-F5344CB8AC3E}">
        <p14:creationId xmlns:p14="http://schemas.microsoft.com/office/powerpoint/2010/main" val="1812268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de aanwezig welke associaties het begrip ondervoeding oproept.</a:t>
            </a:r>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12</a:t>
            </a:fld>
            <a:endParaRPr lang="nl-NL"/>
          </a:p>
        </p:txBody>
      </p:sp>
    </p:spTree>
    <p:extLst>
      <p:ext uri="{BB962C8B-B14F-4D97-AF65-F5344CB8AC3E}">
        <p14:creationId xmlns:p14="http://schemas.microsoft.com/office/powerpoint/2010/main" val="274923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Ondervoeding is dichterbij dan je denkt en een steeds groter wordend probleem in Nederland. </a:t>
            </a:r>
          </a:p>
          <a:p>
            <a:r>
              <a:rPr lang="nl-NL" sz="1300" dirty="0"/>
              <a:t>Met name ouderen en chronisch zieken hebben vaak te maken met dit onderbelichte probleem. </a:t>
            </a:r>
          </a:p>
          <a:p>
            <a:r>
              <a:rPr lang="nl-NL" sz="1300" dirty="0"/>
              <a:t>Van de zelfstandig thuiswonende ouderen met thuiszorg heeft 15 tot 30% te kampen met ondervoeding. </a:t>
            </a:r>
          </a:p>
          <a:p>
            <a:endParaRPr lang="nl-NL" sz="1300" dirty="0"/>
          </a:p>
          <a:p>
            <a:r>
              <a:rPr lang="nl-NL" sz="1300" dirty="0"/>
              <a:t>Een misvatting is dat ondervoeding automatisch gekoppeld is aan het gewicht. Iemand die veel eet en het toonbeeld van Hollands welvaren lijkt, kan toch te weinig voedingsstoffen binnenkrijgen en ondervoed zijn. Zo kunnen ondervoeding en overgewicht tegelijk bestaan.</a:t>
            </a:r>
          </a:p>
          <a:p>
            <a:r>
              <a:rPr lang="nl-NL" sz="1300" dirty="0"/>
              <a:t>Het kan dus zomaar je eigen moeder zijn, of zelfs die gezellige ‘mollige’ buurvrouw. </a:t>
            </a:r>
          </a:p>
          <a:p>
            <a:endParaRPr lang="nl-NL" sz="1300" dirty="0"/>
          </a:p>
          <a:p>
            <a:r>
              <a:rPr lang="nl-NL" sz="1300" dirty="0"/>
              <a:t>Uit onderzoek blijkt dat ondervoeding wordt vaak te laat herkend en behandeld. </a:t>
            </a:r>
          </a:p>
          <a:p>
            <a:r>
              <a:rPr lang="nl-NL" sz="1300" dirty="0"/>
              <a:t>Ondervoede patiënten hebben vaak complexe problematiek. De signalen zoals van gewichtsverlies, een verminderde eetlust, een te lage voedingsinname worden vaak te laat opgepikt door artsen, verpleegkundigen en andere zorgverleners, maar ook door de patiënten zelf en hun naaste familie. </a:t>
            </a:r>
          </a:p>
          <a:p>
            <a:r>
              <a:rPr lang="nl-NL" sz="1300" dirty="0"/>
              <a:t>Tijdige herkenning en behandeling voorkomt dat mensen onnodig verder achteruit gaan.</a:t>
            </a:r>
          </a:p>
          <a:p>
            <a:r>
              <a:rPr lang="nl-NL" sz="1300" dirty="0"/>
              <a:t>Betere signalering is een voorwaarde om de ondervoedings-cijfers te verlagen.</a:t>
            </a:r>
          </a:p>
          <a:p>
            <a:endParaRPr lang="nl-NL" sz="1300" dirty="0"/>
          </a:p>
          <a:p>
            <a:endParaRPr lang="nl-NL" sz="1300"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13</a:t>
            </a:fld>
            <a:endParaRPr lang="nl-NL"/>
          </a:p>
        </p:txBody>
      </p:sp>
    </p:spTree>
    <p:extLst>
      <p:ext uri="{BB962C8B-B14F-4D97-AF65-F5344CB8AC3E}">
        <p14:creationId xmlns:p14="http://schemas.microsoft.com/office/powerpoint/2010/main" val="314766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Er is sprake van ondervoeding als iemand langere tijd minder energie/brandstof of voedingsstoffen (vooral eiwit) binnenkrijgt dan nodig is om gezond te blijven. </a:t>
            </a:r>
          </a:p>
          <a:p>
            <a:r>
              <a:rPr lang="nl-NL" sz="1300" dirty="0"/>
              <a:t>Het lichaam heeft dan een tekort aan eiwitten, vitamines, mineralen en andere voedingsstoffen.</a:t>
            </a:r>
          </a:p>
          <a:p>
            <a:r>
              <a:rPr lang="nl-NL" sz="1300" dirty="0"/>
              <a:t>Dit leidt tot verlies van lichaamsgewicht en spiermassa (= ondervoeding). </a:t>
            </a:r>
          </a:p>
          <a:p>
            <a:r>
              <a:rPr lang="nl-NL" sz="1300" dirty="0"/>
              <a:t>Hierdoor daalt de weerstand, hebben ouderen een verhoogde kans op opname in een instelling, op complicaties bij ziektes, zijn zij verminderd zelfredzaam en ervaren zij een verminderde kwaliteit van leven. </a:t>
            </a:r>
          </a:p>
          <a:p>
            <a:r>
              <a:rPr lang="nl-NL" sz="1300" dirty="0"/>
              <a:t>Uiteindelijk zorgt voor ondervoeding voor een verhoogde sterftekans.</a:t>
            </a:r>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14</a:t>
            </a:fld>
            <a:endParaRPr lang="nl-NL"/>
          </a:p>
        </p:txBody>
      </p:sp>
    </p:spTree>
    <p:extLst>
      <p:ext uri="{BB962C8B-B14F-4D97-AF65-F5344CB8AC3E}">
        <p14:creationId xmlns:p14="http://schemas.microsoft.com/office/powerpoint/2010/main" val="405671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Bij ondervoeding spreekt het lichaam reservevoorraden in vet- en spierweefsel aan.</a:t>
            </a:r>
          </a:p>
          <a:p>
            <a:r>
              <a:rPr lang="nl-NL" sz="1300" dirty="0"/>
              <a:t>Er wordt niet alleen vetweefsel, maar ook spierweefsel afgebroken. Vooral de afbraak van spieren is nadelig. </a:t>
            </a:r>
          </a:p>
          <a:p>
            <a:r>
              <a:rPr lang="nl-NL" sz="1300" dirty="0"/>
              <a:t>Dit heeft onder andere gevolgen voor het dagelijks functioneren en de zelfredzaamheid. Ook de kans om te vallen neemt toe. </a:t>
            </a:r>
          </a:p>
          <a:p>
            <a:r>
              <a:rPr lang="nl-NL" sz="1300" dirty="0"/>
              <a:t>Andere gevolgen zijn: </a:t>
            </a:r>
          </a:p>
          <a:p>
            <a:pPr marL="185766" indent="-185766">
              <a:buFont typeface="Arial" panose="020B0604020202020204" pitchFamily="34" charset="0"/>
              <a:buChar char="•"/>
            </a:pPr>
            <a:r>
              <a:rPr lang="nl-NL" sz="1300" dirty="0"/>
              <a:t>vlugger moe voelen en achteruitgang van de conditie</a:t>
            </a:r>
          </a:p>
          <a:p>
            <a:pPr marL="185766" indent="-185766">
              <a:buFont typeface="Arial" panose="020B0604020202020204" pitchFamily="34" charset="0"/>
              <a:buChar char="•"/>
            </a:pPr>
            <a:r>
              <a:rPr lang="nl-NL" sz="1300" dirty="0"/>
              <a:t>minder zin hebben om te eten, </a:t>
            </a:r>
          </a:p>
          <a:p>
            <a:pPr marL="185766" indent="-185766">
              <a:buFont typeface="Arial" panose="020B0604020202020204" pitchFamily="34" charset="0"/>
              <a:buChar char="•"/>
            </a:pPr>
            <a:r>
              <a:rPr lang="nl-NL" sz="1300" dirty="0"/>
              <a:t>sneller en ernstiger ziek worden, </a:t>
            </a:r>
          </a:p>
          <a:p>
            <a:pPr marL="185766" indent="-185766">
              <a:buFont typeface="Arial" panose="020B0604020202020204" pitchFamily="34" charset="0"/>
              <a:buChar char="•"/>
            </a:pPr>
            <a:r>
              <a:rPr lang="nl-NL" sz="1300" dirty="0"/>
              <a:t>langer nodig hebben om te herstellen na een ziekte</a:t>
            </a:r>
          </a:p>
          <a:p>
            <a:pPr marL="185766" indent="-185766">
              <a:buFont typeface="Arial" panose="020B0604020202020204" pitchFamily="34" charset="0"/>
              <a:buChar char="•"/>
            </a:pPr>
            <a:r>
              <a:rPr lang="nl-NL" sz="1300" dirty="0"/>
              <a:t>moeilijkere wondgenezing.</a:t>
            </a:r>
          </a:p>
          <a:p>
            <a:endParaRPr lang="nl-NL" sz="1300" dirty="0"/>
          </a:p>
          <a:p>
            <a:r>
              <a:rPr lang="nl-NL" sz="1300" dirty="0"/>
              <a:t>Daarnaast kan ondervoeding ook leiden tot depressiviteit.</a:t>
            </a:r>
          </a:p>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15</a:t>
            </a:fld>
            <a:endParaRPr lang="nl-NL"/>
          </a:p>
        </p:txBody>
      </p:sp>
    </p:spTree>
    <p:extLst>
      <p:ext uri="{BB962C8B-B14F-4D97-AF65-F5344CB8AC3E}">
        <p14:creationId xmlns:p14="http://schemas.microsoft.com/office/powerpoint/2010/main" val="77162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toelichting</a:t>
            </a:r>
            <a:r>
              <a:rPr lang="nl-NL" baseline="0" dirty="0"/>
              <a:t> vorige dia</a:t>
            </a:r>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16</a:t>
            </a:fld>
            <a:endParaRPr lang="nl-NL"/>
          </a:p>
        </p:txBody>
      </p:sp>
    </p:spTree>
    <p:extLst>
      <p:ext uri="{BB962C8B-B14F-4D97-AF65-F5344CB8AC3E}">
        <p14:creationId xmlns:p14="http://schemas.microsoft.com/office/powerpoint/2010/main" val="398740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0CBD2-1665-45BC-AA78-D2FE33B98A20}" type="slidenum">
              <a:rPr lang="nl-NL" altLang="nl-NL"/>
              <a:pPr/>
              <a:t>17</a:t>
            </a:fld>
            <a:endParaRPr lang="nl-NL" altLang="nl-NL"/>
          </a:p>
        </p:txBody>
      </p:sp>
      <p:sp>
        <p:nvSpPr>
          <p:cNvPr id="507906" name="Rectangle 2"/>
          <p:cNvSpPr>
            <a:spLocks noGrp="1" noRot="1" noChangeAspect="1" noChangeArrowheads="1" noTextEdit="1"/>
          </p:cNvSpPr>
          <p:nvPr>
            <p:ph type="sldImg"/>
          </p:nvPr>
        </p:nvSpPr>
        <p:spPr>
          <a:ln/>
        </p:spPr>
      </p:sp>
      <p:graphicFrame>
        <p:nvGraphicFramePr>
          <p:cNvPr id="507907" name="Object 3"/>
          <p:cNvGraphicFramePr>
            <a:graphicFrameLocks noGrp="1" noChangeAspect="1"/>
          </p:cNvGraphicFramePr>
          <p:nvPr>
            <p:ph type="body" idx="1"/>
          </p:nvPr>
        </p:nvGraphicFramePr>
        <p:xfrm>
          <a:off x="246669" y="4861442"/>
          <a:ext cx="6531791" cy="1119411"/>
        </p:xfrm>
        <a:graphic>
          <a:graphicData uri="http://schemas.openxmlformats.org/presentationml/2006/ole">
            <mc:AlternateContent xmlns:mc="http://schemas.openxmlformats.org/markup-compatibility/2006">
              <mc:Choice xmlns:v="urn:schemas-microsoft-com:vml" Requires="v">
                <p:oleObj name="Document" r:id="rId3" imgW="5486400" imgH="876240" progId="Word.Document.8">
                  <p:embed/>
                </p:oleObj>
              </mc:Choice>
              <mc:Fallback>
                <p:oleObj name="Document" r:id="rId3" imgW="5486400" imgH="876240" progId="Word.Document.8">
                  <p:embed/>
                  <p:pic>
                    <p:nvPicPr>
                      <p:cNvPr id="50790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69" y="4861442"/>
                        <a:ext cx="6531791" cy="111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75219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Hoewel ondervoeding soms moeilijk te voorkomen is, is het van groot belang dit het tijdig herkend wordt</a:t>
            </a:r>
          </a:p>
          <a:p>
            <a:r>
              <a:rPr lang="nl-NL" sz="1300" dirty="0"/>
              <a:t>Wanneer een oudere risico op ondervoeding heeft, is het van groot belang dat dit tijdig wordt herkend. </a:t>
            </a:r>
          </a:p>
          <a:p>
            <a:r>
              <a:rPr lang="nl-NL" sz="1300" dirty="0"/>
              <a:t>Dan kan zo snel mogelijk actie worden ondernomen. </a:t>
            </a:r>
          </a:p>
          <a:p>
            <a:r>
              <a:rPr lang="nl-NL" dirty="0"/>
              <a:t>Bovenstaande punten zijn</a:t>
            </a:r>
            <a:r>
              <a:rPr lang="nl-NL" baseline="0" dirty="0"/>
              <a:t> een signaal voor ondervoeding.</a:t>
            </a:r>
            <a:endParaRPr lang="nl-NL" dirty="0"/>
          </a:p>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18</a:t>
            </a:fld>
            <a:endParaRPr lang="nl-NL"/>
          </a:p>
        </p:txBody>
      </p:sp>
    </p:spTree>
    <p:extLst>
      <p:ext uri="{BB962C8B-B14F-4D97-AF65-F5344CB8AC3E}">
        <p14:creationId xmlns:p14="http://schemas.microsoft.com/office/powerpoint/2010/main" val="1004559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Voorkomen is beter dan genezen.</a:t>
            </a:r>
          </a:p>
          <a:p>
            <a:pPr defTabSz="990752">
              <a:defRPr/>
            </a:pPr>
            <a:r>
              <a:rPr lang="nl-NL" sz="1300" dirty="0"/>
              <a:t>Vroege herkenning en behandeling van ondervoeding is essentieel. Opsporing in de thuissituatie, vroeg in het ziekteproces, kan ervoor zorgen dat de ernst van de ondervoeding beperkt blijft en de zorgbehoefte van de patiënt afneemt.</a:t>
            </a:r>
            <a:endParaRPr lang="nl-NL" dirty="0"/>
          </a:p>
          <a:p>
            <a:r>
              <a:rPr lang="nl-NL" dirty="0"/>
              <a:t>Door te weten wanneer iemand risico</a:t>
            </a:r>
            <a:r>
              <a:rPr lang="nl-NL" baseline="0" dirty="0"/>
              <a:t> loopt </a:t>
            </a:r>
            <a:r>
              <a:rPr lang="nl-NL" dirty="0"/>
              <a:t>op ondervoeding</a:t>
            </a:r>
            <a:r>
              <a:rPr lang="nl-NL" baseline="0" dirty="0"/>
              <a:t>, kan tijdig actie worden ondernomen.</a:t>
            </a:r>
          </a:p>
          <a:p>
            <a:r>
              <a:rPr lang="nl-NL" baseline="0" dirty="0"/>
              <a:t>Bovenstaande ‘klachten’ zijn de eerste signalen dat het lichaam onvoldoende voeding krijgt en dat dit gevolgen heeft voor zijn/haar lichamelijke conditie.</a:t>
            </a:r>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20</a:t>
            </a:fld>
            <a:endParaRPr lang="nl-NL"/>
          </a:p>
        </p:txBody>
      </p:sp>
    </p:spTree>
    <p:extLst>
      <p:ext uri="{BB962C8B-B14F-4D97-AF65-F5344CB8AC3E}">
        <p14:creationId xmlns:p14="http://schemas.microsoft.com/office/powerpoint/2010/main" val="4275145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Ontleend</a:t>
            </a:r>
            <a:r>
              <a:rPr lang="nl-NL" baseline="0" dirty="0"/>
              <a:t> aan de LESA Ondervoeding.</a:t>
            </a:r>
          </a:p>
          <a:p>
            <a:endParaRPr lang="nl-NL" baseline="0" dirty="0"/>
          </a:p>
          <a:p>
            <a:r>
              <a:rPr lang="nl-NL" baseline="0" dirty="0"/>
              <a:t>Ziekte kan vaak gepaard met vermoeidheid. Daarnaast doen COPD en bepaalde soorten kanker (o.a. long) het energieverbruik van het lichaam toenemen, terwijl de eetlust vaak afneemt, het moeite kost om voldoende te eten en er sneller een vol gevoel ontstaat.</a:t>
            </a:r>
          </a:p>
          <a:p>
            <a:endParaRPr lang="nl-NL" baseline="0" dirty="0"/>
          </a:p>
          <a:p>
            <a:pPr defTabSz="990752">
              <a:defRPr/>
            </a:pPr>
            <a:r>
              <a:rPr lang="nl-NL" baseline="0" dirty="0"/>
              <a:t>Bijwerkingen medicijngebruik: verminderde eetlust, misselijkheid, braken, smaakverstoring.</a:t>
            </a:r>
          </a:p>
          <a:p>
            <a:pPr defTabSz="990752">
              <a:defRPr/>
            </a:pPr>
            <a:r>
              <a:rPr lang="nl-NL" baseline="0" dirty="0"/>
              <a:t>Lichamelijke beperkingen: niet zelf boodschappen kunnen doen, niet zelf een maaltijd kunnen (voor)bereiden. In het project GGOW zijn groepsgesprekken en 1 op 1 gesprekken met ouderen/mantelzorgers gevoerd, daaruit bleek dat hulp vragen aan en accepteren van naasten een veel minder hoge drempel is dan bij onbekenden/derden.</a:t>
            </a:r>
          </a:p>
          <a:p>
            <a:pPr defTabSz="990752">
              <a:defRPr/>
            </a:pPr>
            <a:r>
              <a:rPr lang="nl-NL" baseline="0" dirty="0"/>
              <a:t>Rondom opname ziekenhuis: stress, nuchter moeten zijn voor een onderzoek, verschuiven eettijden door afspraken in ziekenhuis. Patiënten die net ontslagen zijn uit het ZH.</a:t>
            </a:r>
            <a:endParaRPr lang="nl-NL" dirty="0"/>
          </a:p>
          <a:p>
            <a:endParaRPr lang="nl-NL" baseline="0" dirty="0"/>
          </a:p>
          <a:p>
            <a:r>
              <a:rPr lang="nl-NL" sz="1300" dirty="0"/>
              <a:t>Iemand die bekend is met een of meer van bovenstaande punten kan maaltijden gaan overslaan of kleinere porties gaan eten. </a:t>
            </a:r>
          </a:p>
          <a:p>
            <a:r>
              <a:rPr lang="nl-NL" sz="1300" dirty="0"/>
              <a:t>Dit zie je vaak bij ouderen. De oudere heeft dan geen zin meer in eten of minder trek. Eten wordt een kwelling of wordt ervaren als noodzakelijk kwaad</a:t>
            </a:r>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21</a:t>
            </a:fld>
            <a:endParaRPr lang="nl-NL"/>
          </a:p>
        </p:txBody>
      </p:sp>
    </p:spTree>
    <p:extLst>
      <p:ext uri="{BB962C8B-B14F-4D97-AF65-F5344CB8AC3E}">
        <p14:creationId xmlns:p14="http://schemas.microsoft.com/office/powerpoint/2010/main" val="347456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3</a:t>
            </a:fld>
            <a:endParaRPr lang="nl-NL"/>
          </a:p>
        </p:txBody>
      </p:sp>
    </p:spTree>
    <p:extLst>
      <p:ext uri="{BB962C8B-B14F-4D97-AF65-F5344CB8AC3E}">
        <p14:creationId xmlns:p14="http://schemas.microsoft.com/office/powerpoint/2010/main" val="2642007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Het is belangrijk dat er voldoende en gevarieerd gegeten wordt. Hierbij is het belangrijk om voldoende energie (calorieën) en eiwitten binnen te krijgen. </a:t>
            </a:r>
          </a:p>
          <a:p>
            <a:r>
              <a:rPr lang="nl-NL" sz="1300" dirty="0"/>
              <a:t>Eiwitten zijn bouwstoffen voor het lichaam. Eiwitten zitten in producten zoals kaas, vlees, vis, melk en melkproducten en ei.</a:t>
            </a:r>
          </a:p>
          <a:p>
            <a:r>
              <a:rPr lang="nl-NL" sz="1300" dirty="0"/>
              <a:t>Eiwitten spelen onder andere een belangrijke rol bij de wondgenezing en spierbehoud van het lichaam. </a:t>
            </a:r>
          </a:p>
          <a:p>
            <a:r>
              <a:rPr lang="nl-NL" sz="1300" dirty="0"/>
              <a:t>Wanneer een cliënt risico heeft op ondervoeding is het belangrijk om naast de 3 hoofdmaaltijden ook tussendoortjes te gebruiken, die bij voorkeur rijk aan energie en eiwit zijn (noten, volle melkproducten, blokjes kaas/worst, chocolademelk, toetjes van zuivel).</a:t>
            </a:r>
          </a:p>
          <a:p>
            <a:r>
              <a:rPr lang="nl-NL" sz="1300" dirty="0"/>
              <a:t>Het gewicht is een goede graadmeter om te kijken of een cliënt voldoende eet en drinkt. </a:t>
            </a:r>
          </a:p>
          <a:p>
            <a:r>
              <a:rPr lang="nl-NL" sz="1300" dirty="0"/>
              <a:t>Als iemand afvalt kan dat een teken zijn dat het lichaam meer calorieën nodig heeft. Het is daarbij belangrijk om de cliënt één keer per week te wegen. </a:t>
            </a:r>
          </a:p>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22</a:t>
            </a:fld>
            <a:endParaRPr lang="nl-NL"/>
          </a:p>
        </p:txBody>
      </p:sp>
    </p:spTree>
    <p:extLst>
      <p:ext uri="{BB962C8B-B14F-4D97-AF65-F5344CB8AC3E}">
        <p14:creationId xmlns:p14="http://schemas.microsoft.com/office/powerpoint/2010/main" val="2479127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Het is belangrijk dat er voldoende en gevarieerd gegeten wordt. Hierbij is het belangrijk om voldoende energie (calorieën) en eiwitten binnen te krijgen. </a:t>
            </a:r>
          </a:p>
          <a:p>
            <a:r>
              <a:rPr lang="nl-NL" sz="1300" dirty="0"/>
              <a:t>Eiwitten zijn bouwstoffen voor het lichaam. Eiwitten zitten in producten zoals kaas, vlees, vis, melk en melkproducten en ei.</a:t>
            </a:r>
          </a:p>
          <a:p>
            <a:r>
              <a:rPr lang="nl-NL" sz="1300" dirty="0"/>
              <a:t>Eiwitten spelen onder andere een belangrijke rol bij de wondgenezing en spierbehoud van het lichaam. </a:t>
            </a:r>
          </a:p>
          <a:p>
            <a:r>
              <a:rPr lang="nl-NL" sz="1300" dirty="0"/>
              <a:t>Wanneer een cliënt risico heeft op ondervoeding is het belangrijk om naast de 3 hoofdmaaltijden ook tussendoortjes te gebruiken, die bij voorkeur rijk aan energie en eiwit zijn (noten, volle melkproducten, blokjes kaas/worst, chocolademelk, toetjes van zuivel).</a:t>
            </a:r>
          </a:p>
          <a:p>
            <a:r>
              <a:rPr lang="nl-NL" sz="1300" dirty="0"/>
              <a:t>Het gewicht is een goede graadmeter om te kijken of een cliënt voldoende eet en drinkt. </a:t>
            </a:r>
          </a:p>
          <a:p>
            <a:r>
              <a:rPr lang="nl-NL" sz="1300" dirty="0"/>
              <a:t>Als iemand afvalt kan dat een teken zijn dat het lichaam meer calorieën nodig heeft. Het is daarbij belangrijk om de cliënt één keer per week te wegen. </a:t>
            </a:r>
          </a:p>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23</a:t>
            </a:fld>
            <a:endParaRPr lang="nl-NL"/>
          </a:p>
        </p:txBody>
      </p:sp>
    </p:spTree>
    <p:extLst>
      <p:ext uri="{BB962C8B-B14F-4D97-AF65-F5344CB8AC3E}">
        <p14:creationId xmlns:p14="http://schemas.microsoft.com/office/powerpoint/2010/main" val="2100782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5F11FB3B-611F-44EE-95A6-593BFD47470A}" type="slidenum">
              <a:rPr lang="nl-NL" altLang="nl-NL"/>
              <a:pPr/>
              <a:t>25</a:t>
            </a:fld>
            <a:endParaRPr lang="nl-NL" altLang="nl-NL"/>
          </a:p>
        </p:txBody>
      </p:sp>
      <p:sp>
        <p:nvSpPr>
          <p:cNvPr id="534530" name="Rectangle 2"/>
          <p:cNvSpPr>
            <a:spLocks noGrp="1" noRot="1" noChangeAspect="1" noChangeArrowheads="1" noTextEdit="1"/>
          </p:cNvSpPr>
          <p:nvPr>
            <p:ph type="sldImg"/>
          </p:nvPr>
        </p:nvSpPr>
        <p:spPr>
          <a:xfrm>
            <a:off x="109538" y="785813"/>
            <a:ext cx="6843712" cy="3849687"/>
          </a:xfrm>
          <a:ln w="12700" cap="flat"/>
        </p:spPr>
      </p:sp>
      <p:sp>
        <p:nvSpPr>
          <p:cNvPr id="534531" name="Rectangle 3"/>
          <p:cNvSpPr>
            <a:spLocks noChangeArrowheads="1"/>
          </p:cNvSpPr>
          <p:nvPr/>
        </p:nvSpPr>
        <p:spPr bwMode="auto">
          <a:xfrm>
            <a:off x="947209" y="4861441"/>
            <a:ext cx="5209646" cy="4605576"/>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75" tIns="49538" rIns="99075" bIns="49538"/>
          <a:lstStyle/>
          <a:p>
            <a:pPr algn="just" eaLnBrk="0" hangingPunct="0"/>
            <a:endParaRPr lang="nl-NL" altLang="nl-NL" sz="2600">
              <a:latin typeface="Times New Roman" pitchFamily="18" charset="0"/>
            </a:endParaRPr>
          </a:p>
        </p:txBody>
      </p:sp>
      <p:sp>
        <p:nvSpPr>
          <p:cNvPr id="534532" name="Rectangle 4"/>
          <p:cNvSpPr>
            <a:spLocks noChangeArrowheads="1"/>
          </p:cNvSpPr>
          <p:nvPr/>
        </p:nvSpPr>
        <p:spPr bwMode="auto">
          <a:xfrm>
            <a:off x="1110010" y="5017803"/>
            <a:ext cx="5209646" cy="4605576"/>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75" tIns="49538" rIns="99075" bIns="49538"/>
          <a:lstStyle/>
          <a:p>
            <a:pPr algn="just" eaLnBrk="0" hangingPunct="0"/>
            <a:endParaRPr lang="nl-NL" altLang="nl-NL" sz="2600">
              <a:latin typeface="Times New Roman" pitchFamily="18" charset="0"/>
            </a:endParaRPr>
          </a:p>
        </p:txBody>
      </p:sp>
      <p:sp>
        <p:nvSpPr>
          <p:cNvPr id="534533" name="Rectangle 5"/>
          <p:cNvSpPr>
            <a:spLocks noGrp="1" noChangeArrowheads="1"/>
          </p:cNvSpPr>
          <p:nvPr>
            <p:ph type="body" idx="1"/>
          </p:nvPr>
        </p:nvSpPr>
        <p:spPr>
          <a:xfrm>
            <a:off x="947209" y="4861441"/>
            <a:ext cx="5209646" cy="4605576"/>
          </a:xfrm>
        </p:spPr>
        <p:txBody>
          <a:bodyPr/>
          <a:lstStyle/>
          <a:p>
            <a:pPr algn="just"/>
            <a:r>
              <a:rPr lang="nl-NL" altLang="nl-NL" sz="1000" dirty="0"/>
              <a:t>Zoals de dia laat zien heeft interventie d.m.v. voedingsondersteuning tot doel de vicieuze cirkel te doorbreken.</a:t>
            </a:r>
            <a:endParaRPr lang="nl-NL" altLang="nl-NL" dirty="0"/>
          </a:p>
        </p:txBody>
      </p:sp>
    </p:spTree>
    <p:extLst>
      <p:ext uri="{BB962C8B-B14F-4D97-AF65-F5344CB8AC3E}">
        <p14:creationId xmlns:p14="http://schemas.microsoft.com/office/powerpoint/2010/main" val="1935840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Naast voeding speelt meer</a:t>
            </a:r>
            <a:r>
              <a:rPr lang="nl-NL" baseline="0" dirty="0"/>
              <a:t> </a:t>
            </a:r>
            <a:r>
              <a:rPr lang="nl-NL" dirty="0"/>
              <a:t>beweging een</a:t>
            </a:r>
            <a:r>
              <a:rPr lang="nl-NL" baseline="0" dirty="0"/>
              <a:t> belangrijke rol voor behoud van zoveel mogelijk spiermassa; het een kan niet zonder het ander.</a:t>
            </a:r>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26</a:t>
            </a:fld>
            <a:endParaRPr lang="nl-NL"/>
          </a:p>
        </p:txBody>
      </p:sp>
    </p:spTree>
    <p:extLst>
      <p:ext uri="{BB962C8B-B14F-4D97-AF65-F5344CB8AC3E}">
        <p14:creationId xmlns:p14="http://schemas.microsoft.com/office/powerpoint/2010/main" val="1686683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Bewegen! Het spierstelsel is als enige orgaan sterk afhankelijk van beweging. </a:t>
            </a:r>
          </a:p>
          <a:p>
            <a:pPr defTabSz="990752">
              <a:defRPr/>
            </a:pPr>
            <a:r>
              <a:rPr lang="nl-NL" sz="1300" dirty="0"/>
              <a:t>Bewegen is belangrijk voor het behoud van spieren en het soepel houden van gewrichten, maar ook mentaal heeft het een positief effect. </a:t>
            </a:r>
          </a:p>
          <a:p>
            <a:pPr defTabSz="990752">
              <a:defRPr/>
            </a:pPr>
            <a:r>
              <a:rPr lang="nl-NL" sz="1300" dirty="0"/>
              <a:t>Juist bij de meest inactieve mensen is dit effect het grootst.</a:t>
            </a:r>
            <a:endParaRPr lang="nl-NL" dirty="0"/>
          </a:p>
          <a:p>
            <a:r>
              <a:rPr lang="nl-NL" dirty="0"/>
              <a:t>Als spieren niet gebruikt worden, verdwijnen ze snel. Een gebroken been of arm is daarom na enkele weken in het gips zichtbaar dunner. </a:t>
            </a:r>
          </a:p>
          <a:p>
            <a:r>
              <a:rPr lang="nl-NL" dirty="0"/>
              <a:t>Astronauten verliezen tijdens een ruimtereis van enkele maanden zo’n 15 tot 20 procent van hun spiermassa en 35 procent van hun spierkracht.</a:t>
            </a:r>
          </a:p>
          <a:p>
            <a:r>
              <a:rPr lang="nl-NL" dirty="0" err="1"/>
              <a:t>Use</a:t>
            </a:r>
            <a:r>
              <a:rPr lang="nl-NL" dirty="0"/>
              <a:t> </a:t>
            </a:r>
            <a:r>
              <a:rPr lang="nl-NL" dirty="0" err="1"/>
              <a:t>it</a:t>
            </a:r>
            <a:r>
              <a:rPr lang="nl-NL" baseline="0" dirty="0"/>
              <a:t> or </a:t>
            </a:r>
            <a:r>
              <a:rPr lang="nl-NL" baseline="0" dirty="0" err="1"/>
              <a:t>lose</a:t>
            </a:r>
            <a:r>
              <a:rPr lang="nl-NL" baseline="0" dirty="0"/>
              <a:t> </a:t>
            </a:r>
            <a:r>
              <a:rPr lang="nl-NL" baseline="0" dirty="0" err="1"/>
              <a:t>it</a:t>
            </a:r>
            <a:r>
              <a:rPr lang="nl-NL" baseline="0" dirty="0"/>
              <a:t>!</a:t>
            </a:r>
          </a:p>
          <a:p>
            <a:endParaRPr lang="nl-NL" baseline="0" dirty="0"/>
          </a:p>
          <a:p>
            <a:r>
              <a:rPr lang="nl-NL" sz="1300" dirty="0"/>
              <a:t>Er is veel gezondheidswinst te boeken als Nederlanders meer zouden gaan bewegen en minder stilzitten. </a:t>
            </a:r>
          </a:p>
          <a:p>
            <a:r>
              <a:rPr lang="nl-NL" sz="1300" dirty="0"/>
              <a:t>Bij ouderen is er bewijs gevonden voor een verband tussen bewegen en het risico op fracturen, lichamelijke beperkingen en cognitieve achteruitgang en dementie. </a:t>
            </a:r>
          </a:p>
          <a:p>
            <a:endParaRPr lang="nl-NL" sz="1300" dirty="0"/>
          </a:p>
          <a:p>
            <a:r>
              <a:rPr lang="nl-NL" sz="1300" b="1" dirty="0"/>
              <a:t>Matig</a:t>
            </a:r>
            <a:r>
              <a:rPr lang="nl-NL" sz="1300" dirty="0"/>
              <a:t> </a:t>
            </a:r>
            <a:r>
              <a:rPr lang="nl-NL" sz="1300" b="1" dirty="0"/>
              <a:t>intensief</a:t>
            </a:r>
            <a:r>
              <a:rPr lang="nl-NL" sz="1300" dirty="0"/>
              <a:t> betekent: uw ademhaling gaat iets sneller, u krijgt het warmer, maar hoeft niet uitgebreid te transpireren, uw hartslag gaat iets omhoog, u kunt gewoon blijven praten, dus u raakt niet buiten adem. Bouw bijvoorbeeld extra beweging in </a:t>
            </a:r>
            <a:r>
              <a:rPr lang="nl-NL" sz="1300" dirty="0" err="1"/>
              <a:t>in</a:t>
            </a:r>
            <a:r>
              <a:rPr lang="nl-NL" sz="1300" dirty="0"/>
              <a:t> uw dagelijkse routine, spreek met een buurvrouw of buurman af om te gaan wandelen of wordt lid van een sportclub. Kies iets dat bij u past; u moet er wel lol in hebben, anders houdt u het niet vol. Doe het voor de gezelligheid (en de stok achter de deur!) eventueel met iemand samen. Matig intensieve activiteiten</a:t>
            </a:r>
          </a:p>
          <a:p>
            <a:r>
              <a:rPr lang="nl-NL" sz="1300" dirty="0"/>
              <a:t>Voorbeelden van ‘matig intensieve activiteiten’ zijn:</a:t>
            </a:r>
          </a:p>
          <a:p>
            <a:r>
              <a:rPr lang="nl-NL" sz="1300" dirty="0"/>
              <a:t>stevig doorlopen, bijvoorbeeld bij hond uitlaten, zwemmen, rustig fietsen, tuinieren, traplopen, ramen wassen, vloer of stoep vegen, langzaam dansen.</a:t>
            </a:r>
          </a:p>
          <a:p>
            <a:endParaRPr lang="nl-NL" sz="1300" dirty="0"/>
          </a:p>
          <a:p>
            <a:r>
              <a:rPr lang="nl-NL" sz="1300" dirty="0"/>
              <a:t>De </a:t>
            </a:r>
            <a:r>
              <a:rPr lang="nl-NL" sz="1300" b="1" dirty="0" err="1"/>
              <a:t>Fit&amp;Sterk</a:t>
            </a:r>
            <a:r>
              <a:rPr lang="nl-NL" sz="1300" dirty="0"/>
              <a:t> waaier is een wijzer met beweegoefeningen voor kwetsbare ouderen voor de kleine dagelijkse beweegmomenten. </a:t>
            </a:r>
          </a:p>
          <a:p>
            <a:r>
              <a:rPr lang="nl-NL" sz="1300" dirty="0"/>
              <a:t>Geschikt voor de thuiszorg, maar ook voor mantelzorgers, huisartsen en diëtisten.</a:t>
            </a:r>
          </a:p>
          <a:p>
            <a:r>
              <a:rPr lang="nl-NL" sz="1300" dirty="0"/>
              <a:t>De oefeningenwaaier bevat 14 beweegoefeningen die kwetsbare ouderen thuis helpen om het dagelijks functioneren beter vol te houden. De thuiszorg kiest samen met de cliënt de juiste oefening(en) en doet deze samen in circa 5-8 minuten. Dit kan 1 of meer keren per dag. De oefening wordt steeds via een QR-code op een </a:t>
            </a:r>
            <a:r>
              <a:rPr lang="nl-NL" sz="1300" dirty="0" err="1"/>
              <a:t>youtube</a:t>
            </a:r>
            <a:r>
              <a:rPr lang="nl-NL" sz="1300" dirty="0"/>
              <a:t> filmpje voorgedaan. Iedere oefening wordt op het achterblad uitgelegd, voor als het instructiefilmpje niet voorhanden is. </a:t>
            </a:r>
          </a:p>
          <a:p>
            <a:r>
              <a:rPr lang="nl-NL" sz="1300" dirty="0"/>
              <a:t>Zoek via Google: fit en strek waaier (gratis te downloaden).</a:t>
            </a:r>
          </a:p>
          <a:p>
            <a:endParaRPr lang="nl-NL" sz="1300" dirty="0"/>
          </a:p>
          <a:p>
            <a:endParaRPr lang="nl-NL" sz="1300"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29</a:t>
            </a:fld>
            <a:endParaRPr lang="nl-NL"/>
          </a:p>
        </p:txBody>
      </p:sp>
    </p:spTree>
    <p:extLst>
      <p:ext uri="{BB962C8B-B14F-4D97-AF65-F5344CB8AC3E}">
        <p14:creationId xmlns:p14="http://schemas.microsoft.com/office/powerpoint/2010/main" val="9767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meer informatie</a:t>
            </a:r>
            <a:r>
              <a:rPr lang="nl-NL" baseline="0" dirty="0"/>
              <a:t>:</a:t>
            </a:r>
          </a:p>
          <a:p>
            <a:r>
              <a:rPr lang="nl-NL" baseline="0" dirty="0"/>
              <a:t>De website van het Voedingscentrum.</a:t>
            </a:r>
            <a:r>
              <a:rPr lang="nl-NL" sz="1300" dirty="0"/>
              <a:t> Het Voedingscentrum is een onafhankelijke organisatie die informatie geeft over gezond, lekker, veilig en bewust eten. Het wordt gefinancierd door de ministeries van LNV (Landbouw, Natuur en Voedselkwaliteit) en VWS (volksgezondheid, Welzijn en Sport).</a:t>
            </a:r>
          </a:p>
          <a:p>
            <a:endParaRPr lang="nl-NL" dirty="0"/>
          </a:p>
          <a:p>
            <a:r>
              <a:rPr lang="nl-NL" dirty="0"/>
              <a:t>De website GGOW biedt veel informatie over deze presentatie:</a:t>
            </a:r>
          </a:p>
          <a:p>
            <a:pPr marL="185766" indent="-185766">
              <a:buFont typeface="Arial" panose="020B0604020202020204" pitchFamily="34" charset="0"/>
              <a:buChar char="•"/>
            </a:pPr>
            <a:r>
              <a:rPr lang="nl-NL" dirty="0"/>
              <a:t>Wat is goede voeding</a:t>
            </a:r>
          </a:p>
          <a:p>
            <a:pPr marL="185766" indent="-185766">
              <a:buFont typeface="Arial" panose="020B0604020202020204" pitchFamily="34" charset="0"/>
              <a:buChar char="•"/>
            </a:pPr>
            <a:r>
              <a:rPr lang="nl-NL" dirty="0"/>
              <a:t>Wat</a:t>
            </a:r>
            <a:r>
              <a:rPr lang="nl-NL" baseline="0" dirty="0"/>
              <a:t> is ondervoeding en wat zijn de oorzaken</a:t>
            </a:r>
          </a:p>
          <a:p>
            <a:pPr marL="185766" indent="-185766">
              <a:buFont typeface="Arial" panose="020B0604020202020204" pitchFamily="34" charset="0"/>
              <a:buChar char="•"/>
            </a:pPr>
            <a:r>
              <a:rPr lang="nl-NL" baseline="0" dirty="0"/>
              <a:t>De gevolgen en het behandelen van ondervoeding</a:t>
            </a:r>
          </a:p>
          <a:p>
            <a:pPr marL="185766" indent="-185766">
              <a:buFont typeface="Arial" panose="020B0604020202020204" pitchFamily="34" charset="0"/>
              <a:buChar char="•"/>
            </a:pPr>
            <a:r>
              <a:rPr lang="nl-NL" baseline="0" dirty="0"/>
              <a:t>4 zelf testen: hoe eet ik nu? ben ik ondervoed? mag ik bewegen en beweeg ik voldoende?</a:t>
            </a:r>
          </a:p>
          <a:p>
            <a:pPr marL="185766" indent="-185766">
              <a:buFont typeface="Arial" panose="020B0604020202020204" pitchFamily="34" charset="0"/>
              <a:buChar char="•"/>
            </a:pPr>
            <a:endParaRPr lang="nl-NL" baseline="0"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30</a:t>
            </a:fld>
            <a:endParaRPr lang="nl-NL"/>
          </a:p>
        </p:txBody>
      </p:sp>
    </p:spTree>
    <p:extLst>
      <p:ext uri="{BB962C8B-B14F-4D97-AF65-F5344CB8AC3E}">
        <p14:creationId xmlns:p14="http://schemas.microsoft.com/office/powerpoint/2010/main" val="1048996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Voeg eventueel een dia toe met informatie</a:t>
            </a:r>
            <a:r>
              <a:rPr lang="nl-NL" baseline="0" dirty="0"/>
              <a:t> over de contactgegevens van jezelf.</a:t>
            </a:r>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31</a:t>
            </a:fld>
            <a:endParaRPr lang="nl-NL"/>
          </a:p>
        </p:txBody>
      </p:sp>
    </p:spTree>
    <p:extLst>
      <p:ext uri="{BB962C8B-B14F-4D97-AF65-F5344CB8AC3E}">
        <p14:creationId xmlns:p14="http://schemas.microsoft.com/office/powerpoint/2010/main" val="235768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Tot de leeftijd van 30 jaar lijkt er niks aan de hand te zijn, maar wist u dat daarna het verouderingsproces al heel geleidelijk in gang wordt gezet? </a:t>
            </a:r>
          </a:p>
          <a:p>
            <a:r>
              <a:rPr lang="nl-NL" sz="1300" dirty="0"/>
              <a:t>Onder ouderen wordt over het algemeen verstaan mensen vanaf 70 jaar. Dit betekent niet dat iedereen in deze leeftijd zich ook al oud hoeft te voelen. </a:t>
            </a:r>
          </a:p>
          <a:p>
            <a:r>
              <a:rPr lang="nl-NL" sz="1300" dirty="0"/>
              <a:t>Een 80-jarige kan bijvoorbeeld lichamelijk en geestelijk in een uitstekende gezondheid verkeren, terwijl een 60-jarige niet meer zo vitaal is. </a:t>
            </a:r>
          </a:p>
          <a:p>
            <a:r>
              <a:rPr lang="nl-NL" sz="1300" dirty="0"/>
              <a:t>Voor iedereen zal er een moment komen waarop de veroudering van het lichaam een feit wordt. </a:t>
            </a:r>
          </a:p>
          <a:p>
            <a:r>
              <a:rPr lang="nl-NL" sz="1300" dirty="0"/>
              <a:t>Veroudering vindt doorgaans geleidelijk plaats en verloopt bij iedereen anders. Het bestaat uit de volgende veranderingen: zie dia</a:t>
            </a:r>
          </a:p>
          <a:p>
            <a:endParaRPr lang="nl-NL" sz="1300" dirty="0"/>
          </a:p>
          <a:p>
            <a:r>
              <a:rPr lang="nl-NL" sz="1300" dirty="0"/>
              <a:t>Ook op sociale vlak kan er veel veranderen en kan het voorkomen dat  ouderen eenzaam worden, doordat de kans dat partners, vrienden en kennissen komen te overlijden groter is en </a:t>
            </a:r>
          </a:p>
          <a:p>
            <a:r>
              <a:rPr lang="nl-NL" sz="1300" dirty="0"/>
              <a:t>men minder mobiel is, minder vaak buiten de deur komt en vaker afhankelijk is van anderen;</a:t>
            </a:r>
          </a:p>
          <a:p>
            <a:endParaRPr lang="nl-NL" sz="1300" dirty="0"/>
          </a:p>
          <a:p>
            <a:endParaRPr lang="nl-NL" sz="1300"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4</a:t>
            </a:fld>
            <a:endParaRPr lang="nl-NL"/>
          </a:p>
        </p:txBody>
      </p:sp>
    </p:spTree>
    <p:extLst>
      <p:ext uri="{BB962C8B-B14F-4D97-AF65-F5344CB8AC3E}">
        <p14:creationId xmlns:p14="http://schemas.microsoft.com/office/powerpoint/2010/main" val="57723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Tot de leeftijd van 30 jaar lijkt er niks aan de hand te zijn, maar wist u dat daarna het verouderingsproces al heel geleidelijk in gang wordt gezet? </a:t>
            </a:r>
          </a:p>
          <a:p>
            <a:r>
              <a:rPr lang="nl-NL" sz="1300" dirty="0"/>
              <a:t>Onder ouderen wordt over het algemeen verstaan mensen vanaf 70 jaar. Dit betekent niet dat iedereen in deze leeftijd zich ook al oud hoeft te voelen. </a:t>
            </a:r>
          </a:p>
          <a:p>
            <a:r>
              <a:rPr lang="nl-NL" sz="1300" dirty="0"/>
              <a:t>Een 80-jarige kan bijvoorbeeld lichamelijk en geestelijk in een uitstekende gezondheid verkeren, terwijl een 60-jarige niet meer zo vitaal is. </a:t>
            </a:r>
          </a:p>
          <a:p>
            <a:r>
              <a:rPr lang="nl-NL" sz="1300" dirty="0"/>
              <a:t>Voor iedereen zal er een moment komen waarop de veroudering van het lichaam een feit wordt. </a:t>
            </a:r>
          </a:p>
          <a:p>
            <a:r>
              <a:rPr lang="nl-NL" sz="1300" dirty="0"/>
              <a:t>Veroudering vindt doorgaans geleidelijk plaats en verloopt bij iedereen anders. Het bestaat uit de volgende veranderingen: zie dia</a:t>
            </a:r>
          </a:p>
          <a:p>
            <a:endParaRPr lang="nl-NL" sz="1300" dirty="0"/>
          </a:p>
          <a:p>
            <a:r>
              <a:rPr lang="nl-NL" sz="1300" dirty="0"/>
              <a:t>Ook op sociale vlak kan er veel veranderen en kan het voorkomen dat  ouderen eenzaam worden, doordat de kans dat partners, vrienden en kennissen komen te overlijden groter is en </a:t>
            </a:r>
          </a:p>
          <a:p>
            <a:r>
              <a:rPr lang="nl-NL" sz="1300" dirty="0"/>
              <a:t>men minder mobiel is, minder vaak buiten de deur komt en vaker afhankelijk is van anderen;</a:t>
            </a:r>
          </a:p>
          <a:p>
            <a:endParaRPr lang="nl-NL" sz="1300" dirty="0"/>
          </a:p>
          <a:p>
            <a:endParaRPr lang="nl-NL" sz="1300"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5</a:t>
            </a:fld>
            <a:endParaRPr lang="nl-NL"/>
          </a:p>
        </p:txBody>
      </p:sp>
    </p:spTree>
    <p:extLst>
      <p:ext uri="{BB962C8B-B14F-4D97-AF65-F5344CB8AC3E}">
        <p14:creationId xmlns:p14="http://schemas.microsoft.com/office/powerpoint/2010/main" val="3656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dirty="0"/>
              <a:t>Vanaf een jaar of 30 verbrandt het lichaam per jaar minder energie. Dit komt doordat de lichaamssamenstelling langzaam maar zeker verandert. </a:t>
            </a:r>
          </a:p>
          <a:p>
            <a:pPr fontAlgn="base"/>
            <a:r>
              <a:rPr lang="nl-NL" sz="1300" dirty="0"/>
              <a:t>Onder invloed van hormonale veranderingen vindt er bij het ouder worden stapsgewijze vermindering van de spiermassa plaats. </a:t>
            </a:r>
          </a:p>
          <a:p>
            <a:pPr fontAlgn="base"/>
            <a:endParaRPr lang="nl-NL" sz="1300" dirty="0"/>
          </a:p>
          <a:p>
            <a:pPr fontAlgn="base"/>
            <a:r>
              <a:rPr lang="nl-NL" sz="1300" dirty="0"/>
              <a:t>Vanaf ons 30</a:t>
            </a:r>
            <a:r>
              <a:rPr lang="nl-NL" sz="1300" baseline="30000" dirty="0"/>
              <a:t>e</a:t>
            </a:r>
            <a:r>
              <a:rPr lang="nl-NL" sz="1300" dirty="0"/>
              <a:t> jaar verliezen we gemiddeld per jaar 1% van onze spiermassa.</a:t>
            </a:r>
          </a:p>
          <a:p>
            <a:pPr fontAlgn="base"/>
            <a:r>
              <a:rPr lang="nl-NL" sz="1300" dirty="0"/>
              <a:t>Een 80-jarige kan hierdoor nog maar de helft van de oorspronkelijke spiermassa hebben. Dat zie je niet op de weegschaal, omdat vet de plek van de spieren inneemt. </a:t>
            </a:r>
          </a:p>
          <a:p>
            <a:pPr fontAlgn="base"/>
            <a:r>
              <a:rPr lang="nl-NL" sz="1300" dirty="0"/>
              <a:t>Daardoor krijgen veel mensen dunnere benen en een dikkere buik. </a:t>
            </a:r>
          </a:p>
          <a:p>
            <a:pPr fontAlgn="base"/>
            <a:r>
              <a:rPr lang="nl-NL" sz="1300" dirty="0"/>
              <a:t>Als ouderen bovengemiddeld veel spiermassa verliezen (zie volgende dia) én daarnaast een meetbaar verminderde spierfunctie en een lagere loopsnelheid hebben, heet dit ‘</a:t>
            </a:r>
            <a:r>
              <a:rPr lang="nl-NL" sz="1300" dirty="0" err="1"/>
              <a:t>sarcopenie</a:t>
            </a:r>
            <a:r>
              <a:rPr lang="nl-NL" sz="1300" dirty="0"/>
              <a:t>’. Zo’n 20 procent van de 65-plussers heeft hiervan last en kan hierdoor moeilijker bewegen.</a:t>
            </a:r>
          </a:p>
          <a:p>
            <a:pPr fontAlgn="base"/>
            <a:endParaRPr lang="nl-NL" sz="1300" dirty="0"/>
          </a:p>
          <a:p>
            <a:r>
              <a:rPr lang="nl-NL" sz="1300" dirty="0"/>
              <a:t>Omdat spierweefsel veel meer energie/brandstof verbruikt dan vetweefsel heeft het lichaam dus minder brandstof nodig </a:t>
            </a:r>
          </a:p>
          <a:p>
            <a:endParaRPr lang="nl-NL" sz="1300"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6</a:t>
            </a:fld>
            <a:endParaRPr lang="nl-NL"/>
          </a:p>
        </p:txBody>
      </p:sp>
    </p:spTree>
    <p:extLst>
      <p:ext uri="{BB962C8B-B14F-4D97-AF65-F5344CB8AC3E}">
        <p14:creationId xmlns:p14="http://schemas.microsoft.com/office/powerpoint/2010/main" val="44746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300" i="1" dirty="0"/>
              <a:t>Vermindering van spiermassa:</a:t>
            </a:r>
            <a:br>
              <a:rPr lang="nl-NL" sz="1300" dirty="0"/>
            </a:br>
            <a:r>
              <a:rPr lang="nl-NL" sz="1300" dirty="0"/>
              <a:t>Naast het ouder worden kan extra verlies van spiermassa veroorzaakt worden door:</a:t>
            </a:r>
          </a:p>
          <a:p>
            <a:pPr marL="185766" indent="-185766">
              <a:buFont typeface="Arial" panose="020B0604020202020204" pitchFamily="34" charset="0"/>
              <a:buChar char="•"/>
            </a:pPr>
            <a:r>
              <a:rPr lang="nl-NL" sz="1300" dirty="0"/>
              <a:t>Slechte voeding: te weinig brandstof en/of te weinig eiwitten</a:t>
            </a:r>
          </a:p>
          <a:p>
            <a:pPr marL="185766" indent="-185766">
              <a:buFont typeface="Arial" panose="020B0604020202020204" pitchFamily="34" charset="0"/>
              <a:buChar char="•"/>
            </a:pPr>
            <a:r>
              <a:rPr lang="nl-NL" sz="1300" dirty="0"/>
              <a:t>Te weinig lichamelijke activiteit, soms noodgedwongen; gezonde ouderen zijn na tien dagen in bed liggen zo’n 10 procent van hun spiermassa kwijt.</a:t>
            </a:r>
          </a:p>
          <a:p>
            <a:pPr marL="185766" indent="-185766">
              <a:buFont typeface="Arial" panose="020B0604020202020204" pitchFamily="34" charset="0"/>
              <a:buChar char="•"/>
            </a:pPr>
            <a:r>
              <a:rPr lang="nl-NL" sz="1300" dirty="0"/>
              <a:t>ziekte en chronische ziektes zoals diabetes mellitus en reuma</a:t>
            </a:r>
          </a:p>
          <a:p>
            <a:pPr marL="185766" indent="-185766">
              <a:buFont typeface="Arial" panose="020B0604020202020204" pitchFamily="34" charset="0"/>
              <a:buChar char="•"/>
            </a:pPr>
            <a:r>
              <a:rPr lang="nl-NL" sz="1300" dirty="0"/>
              <a:t>Een operatie.</a:t>
            </a:r>
          </a:p>
          <a:p>
            <a:pPr marL="185766" indent="-185766">
              <a:buFont typeface="Arial" panose="020B0604020202020204" pitchFamily="34" charset="0"/>
              <a:buChar char="•"/>
            </a:pPr>
            <a:r>
              <a:rPr lang="nl-NL" sz="1300" dirty="0"/>
              <a:t>Chemotherapie</a:t>
            </a:r>
          </a:p>
          <a:p>
            <a:pPr fontAlgn="base"/>
            <a:endParaRPr lang="nl-NL" sz="1300" dirty="0"/>
          </a:p>
          <a:p>
            <a:pPr fontAlgn="base"/>
            <a:endParaRPr lang="nl-NL" sz="1300" dirty="0"/>
          </a:p>
          <a:p>
            <a:pPr fontAlgn="base"/>
            <a:r>
              <a:rPr lang="nl-NL" sz="1300" dirty="0"/>
              <a:t>Heb je wel eens een gebroken arm of been gehad, waardoor je een paar weken met gips liep? Iedereen die dat heeft meegemaakt weet dat het desbetreffende ledemaat een stuk dunner is wanneer het uit het gips komt. Je hebt de spieren in je gegipste arm of been een paar weken niet gebruikt en ze zijn dus kleiner geworden. Zo zie je maar hoe snel het kan gaan, en dan begrijp je meteen dat dit echt veel voorkomt.</a:t>
            </a:r>
          </a:p>
          <a:p>
            <a:pPr fontAlgn="base"/>
            <a:endParaRPr lang="nl-NL" sz="1300" dirty="0"/>
          </a:p>
          <a:p>
            <a:pPr fontAlgn="base"/>
            <a:r>
              <a:rPr lang="nl-NL" sz="1300" i="1" dirty="0"/>
              <a:t>Wetenswaardigheid:</a:t>
            </a:r>
            <a:r>
              <a:rPr lang="nl-NL" sz="1300" dirty="0"/>
              <a:t> </a:t>
            </a:r>
          </a:p>
          <a:p>
            <a:pPr fontAlgn="base"/>
            <a:r>
              <a:rPr lang="nl-NL" sz="1300" dirty="0"/>
              <a:t>Een man van 40 jaar heeft 20% spierweefsel en 23% vetweefsel.</a:t>
            </a:r>
          </a:p>
          <a:p>
            <a:pPr fontAlgn="base"/>
            <a:r>
              <a:rPr lang="nl-NL" sz="1300" dirty="0"/>
              <a:t>Bij 70 jaar is dit nog maar 13% spierweefsel en wel 30% vet.</a:t>
            </a:r>
          </a:p>
          <a:p>
            <a:pPr fontAlgn="base"/>
            <a:r>
              <a:rPr lang="nl-NL" sz="1300" dirty="0"/>
              <a:t>Bij vrouwen van 70 jaar is de verhouding 6% spierweefsel tegen 30% vet.</a:t>
            </a:r>
          </a:p>
          <a:p>
            <a:pPr fontAlgn="base"/>
            <a:endParaRPr lang="nl-NL" sz="1300" dirty="0"/>
          </a:p>
          <a:p>
            <a:pPr fontAlgn="base"/>
            <a:endParaRPr lang="nl-NL" sz="1300" dirty="0"/>
          </a:p>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7</a:t>
            </a:fld>
            <a:endParaRPr lang="nl-NL"/>
          </a:p>
        </p:txBody>
      </p:sp>
    </p:spTree>
    <p:extLst>
      <p:ext uri="{BB962C8B-B14F-4D97-AF65-F5344CB8AC3E}">
        <p14:creationId xmlns:p14="http://schemas.microsoft.com/office/powerpoint/2010/main" val="3573670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dwarsdoorsnede</a:t>
            </a:r>
            <a:r>
              <a:rPr lang="nl-NL" baseline="0" dirty="0"/>
              <a:t> van het bovenbeen (Scan) laat het verlies van spiermassa zien en de toename van vetweefsel bij het ouder worden.</a:t>
            </a:r>
          </a:p>
          <a:p>
            <a:r>
              <a:rPr lang="nl-NL" baseline="0" dirty="0"/>
              <a:t>Indien deze 81 jarige man langdurig ziek is (geweest), een operatie en chemotherapie heeft ondergaan dan zal zijn spiermassa zeer waarschijnlijk  nog meer afgenomen zijn.</a:t>
            </a:r>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8</a:t>
            </a:fld>
            <a:endParaRPr lang="nl-NL"/>
          </a:p>
        </p:txBody>
      </p:sp>
    </p:spTree>
    <p:extLst>
      <p:ext uri="{BB962C8B-B14F-4D97-AF65-F5344CB8AC3E}">
        <p14:creationId xmlns:p14="http://schemas.microsoft.com/office/powerpoint/2010/main" val="2575912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gezond dagmenu wordt</a:t>
            </a:r>
            <a:r>
              <a:rPr lang="nl-NL" baseline="0" dirty="0"/>
              <a:t> ingevuld met deze basisvoedingsmiddelen uit de Schijf van Vijf</a:t>
            </a:r>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9</a:t>
            </a:fld>
            <a:endParaRPr lang="nl-NL"/>
          </a:p>
        </p:txBody>
      </p:sp>
    </p:spTree>
    <p:extLst>
      <p:ext uri="{BB962C8B-B14F-4D97-AF65-F5344CB8AC3E}">
        <p14:creationId xmlns:p14="http://schemas.microsoft.com/office/powerpoint/2010/main" val="333030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aanbevolen hoeveelheden zijn</a:t>
            </a:r>
            <a:r>
              <a:rPr lang="nl-NL" baseline="0" dirty="0"/>
              <a:t> gebaseerd op </a:t>
            </a:r>
            <a:r>
              <a:rPr lang="nl-NL" dirty="0"/>
              <a:t>Richtlijnen Goede voeding 2015.</a:t>
            </a:r>
          </a:p>
          <a:p>
            <a:r>
              <a:rPr lang="nl-NL" dirty="0"/>
              <a:t>Dit is een algemeen</a:t>
            </a:r>
            <a:r>
              <a:rPr lang="nl-NL" baseline="0" dirty="0"/>
              <a:t> advies d.w.z. om persoonlijke redenen kan een ander voedingsadvies gewenst zijn (diabetes, nierfunctieverlies etc.)</a:t>
            </a:r>
            <a:endParaRPr lang="nl-NL" dirty="0"/>
          </a:p>
          <a:p>
            <a:r>
              <a:rPr lang="nl-NL" dirty="0"/>
              <a:t>Algemene</a:t>
            </a:r>
            <a:r>
              <a:rPr lang="nl-NL" baseline="0" dirty="0"/>
              <a:t> tips:</a:t>
            </a:r>
            <a:endParaRPr lang="nl-NL" dirty="0"/>
          </a:p>
          <a:p>
            <a:pPr marL="185766" indent="-185766">
              <a:buFont typeface="Arial" panose="020B0604020202020204" pitchFamily="34" charset="0"/>
              <a:buChar char="•"/>
            </a:pPr>
            <a:r>
              <a:rPr lang="nl-NL" dirty="0"/>
              <a:t>De energiebehoefte neemt af met een hogere leeftijd. Beperk daarom het gebruik van producten met een hoge energiedichtheid, zoals frisdrank, alcohol en zoete/hartige</a:t>
            </a:r>
            <a:r>
              <a:rPr lang="nl-NL" baseline="0" dirty="0"/>
              <a:t> </a:t>
            </a:r>
            <a:r>
              <a:rPr lang="nl-NL" dirty="0"/>
              <a:t>snacks (koek, cake, chips etc.).</a:t>
            </a:r>
          </a:p>
          <a:p>
            <a:pPr marL="185766" indent="-185766">
              <a:buFont typeface="Arial" panose="020B0604020202020204" pitchFamily="34" charset="0"/>
              <a:buChar char="•"/>
            </a:pPr>
            <a:r>
              <a:rPr lang="nl-NL" dirty="0"/>
              <a:t>Kies voor voeding met een goede voedingsstoffendichtheid</a:t>
            </a:r>
            <a:r>
              <a:rPr lang="nl-NL" baseline="0" dirty="0"/>
              <a:t>; voedingsmiddelen moeten voeden i.p.v. vullen! (volkoren beschuit met kaas i.p.v. een stukje koek)</a:t>
            </a:r>
            <a:endParaRPr lang="nl-NL" dirty="0"/>
          </a:p>
          <a:p>
            <a:pPr marL="185766" indent="-185766">
              <a:buFont typeface="Arial" panose="020B0604020202020204" pitchFamily="34" charset="0"/>
              <a:buChar char="•"/>
            </a:pPr>
            <a:r>
              <a:rPr lang="nl-NL" dirty="0"/>
              <a:t>Eet dagelijks veel groenten</a:t>
            </a:r>
            <a:r>
              <a:rPr lang="nl-NL" baseline="0" dirty="0"/>
              <a:t>, </a:t>
            </a:r>
            <a:r>
              <a:rPr lang="nl-NL" dirty="0"/>
              <a:t>fruit en volkorenproducten</a:t>
            </a:r>
            <a:r>
              <a:rPr lang="nl-NL" baseline="0" dirty="0"/>
              <a:t> (</a:t>
            </a:r>
            <a:r>
              <a:rPr lang="nl-NL" dirty="0"/>
              <a:t>voor een goede stoelgang en het verlagen van het risico op coronaire hartziekten en beroerte)</a:t>
            </a:r>
          </a:p>
          <a:p>
            <a:pPr marL="185766" indent="-185766">
              <a:buFont typeface="Arial" panose="020B0604020202020204" pitchFamily="34" charset="0"/>
              <a:buChar char="•"/>
            </a:pPr>
            <a:r>
              <a:rPr lang="nl-NL" dirty="0"/>
              <a:t>Eet één keer per week vis, bij voorkeur vette vis. Dit verlaagt het risico op fatale coronaire hartziekten. </a:t>
            </a:r>
          </a:p>
          <a:p>
            <a:pPr marL="185766" indent="-185766">
              <a:buFont typeface="Arial" panose="020B0604020202020204" pitchFamily="34" charset="0"/>
              <a:buChar char="•"/>
            </a:pPr>
            <a:r>
              <a:rPr lang="nl-NL" dirty="0"/>
              <a:t>Beperk de hoeveelheid zout in de voeding, om hoge bloeddruk te voorkomen en omdat de nierfunctie afneemt. Hierbij is het ook belangrijk om voldoende te drinken. </a:t>
            </a:r>
          </a:p>
          <a:p>
            <a:pPr marL="185766" indent="-185766">
              <a:buFont typeface="Arial" panose="020B0604020202020204" pitchFamily="34" charset="0"/>
              <a:buChar char="•"/>
            </a:pPr>
            <a:r>
              <a:rPr lang="nl-NL" dirty="0"/>
              <a:t>Voorkom een voedselinfectie</a:t>
            </a:r>
            <a:r>
              <a:rPr lang="nl-NL" baseline="0" dirty="0"/>
              <a:t> (lees evt. de</a:t>
            </a:r>
            <a:r>
              <a:rPr lang="nl-NL" dirty="0"/>
              <a:t> </a:t>
            </a:r>
            <a:r>
              <a:rPr lang="nl-NL" dirty="0" err="1"/>
              <a:t>factsheet</a:t>
            </a:r>
            <a:r>
              <a:rPr lang="nl-NL" dirty="0"/>
              <a:t> Hygiëne en voedselinfecties:  www.voedingscentrum.nl/factsheets</a:t>
            </a:r>
            <a:r>
              <a:rPr lang="nl-NL" baseline="0" dirty="0"/>
              <a:t> )</a:t>
            </a:r>
            <a:endParaRPr lang="nl-NL" dirty="0"/>
          </a:p>
          <a:p>
            <a:endParaRPr lang="nl-NL" dirty="0"/>
          </a:p>
        </p:txBody>
      </p:sp>
      <p:sp>
        <p:nvSpPr>
          <p:cNvPr id="4" name="Tijdelijke aanduiding voor dianummer 3"/>
          <p:cNvSpPr>
            <a:spLocks noGrp="1"/>
          </p:cNvSpPr>
          <p:nvPr>
            <p:ph type="sldNum" sz="quarter" idx="10"/>
          </p:nvPr>
        </p:nvSpPr>
        <p:spPr/>
        <p:txBody>
          <a:bodyPr/>
          <a:lstStyle/>
          <a:p>
            <a:fld id="{68E435BA-64AF-4A26-B71A-161E45C6C5B3}" type="slidenum">
              <a:rPr lang="nl-NL" smtClean="0"/>
              <a:t>10</a:t>
            </a:fld>
            <a:endParaRPr lang="nl-NL"/>
          </a:p>
        </p:txBody>
      </p:sp>
    </p:spTree>
    <p:extLst>
      <p:ext uri="{BB962C8B-B14F-4D97-AF65-F5344CB8AC3E}">
        <p14:creationId xmlns:p14="http://schemas.microsoft.com/office/powerpoint/2010/main" val="3505300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CFAAEF4E-26F6-4BE4-BE2F-93F6C85E0548}"/>
              </a:ext>
            </a:extLst>
          </p:cNvPr>
          <p:cNvPicPr>
            <a:picLocks noChangeAspect="1"/>
          </p:cNvPicPr>
          <p:nvPr userDrawn="1"/>
        </p:nvPicPr>
        <p:blipFill>
          <a:blip r:embed="rId2"/>
          <a:stretch>
            <a:fillRect/>
          </a:stretch>
        </p:blipFill>
        <p:spPr>
          <a:xfrm>
            <a:off x="1178484" y="1533373"/>
            <a:ext cx="3670785" cy="4086809"/>
          </a:xfrm>
          <a:prstGeom prst="rect">
            <a:avLst/>
          </a:prstGeom>
        </p:spPr>
      </p:pic>
      <p:sp>
        <p:nvSpPr>
          <p:cNvPr id="22" name="Title 1">
            <a:extLst>
              <a:ext uri="{FF2B5EF4-FFF2-40B4-BE49-F238E27FC236}">
                <a16:creationId xmlns:a16="http://schemas.microsoft.com/office/drawing/2014/main" id="{88016AEB-72FD-4EFB-B2F5-06718F761D4C}"/>
              </a:ext>
            </a:extLst>
          </p:cNvPr>
          <p:cNvSpPr>
            <a:spLocks noGrp="1"/>
          </p:cNvSpPr>
          <p:nvPr>
            <p:ph type="ctrTitle" hasCustomPrompt="1"/>
          </p:nvPr>
        </p:nvSpPr>
        <p:spPr>
          <a:xfrm>
            <a:off x="783182" y="335393"/>
            <a:ext cx="9467938" cy="902553"/>
          </a:xfrm>
          <a:ln>
            <a:noFill/>
          </a:ln>
        </p:spPr>
        <p:txBody>
          <a:bodyPr anchor="b">
            <a:noAutofit/>
          </a:bodyPr>
          <a:lstStyle>
            <a:lvl1pPr algn="l">
              <a:defRPr sz="5400">
                <a:ln>
                  <a:noFill/>
                </a:ln>
                <a:solidFill>
                  <a:srgbClr val="005D89"/>
                </a:solidFill>
              </a:defRPr>
            </a:lvl1pPr>
          </a:lstStyle>
          <a:p>
            <a:r>
              <a:rPr lang="nl-NL" dirty="0"/>
              <a:t>Goed Gevoed Ouder Worden</a:t>
            </a:r>
            <a:endParaRPr lang="en-US" dirty="0"/>
          </a:p>
        </p:txBody>
      </p:sp>
      <p:pic>
        <p:nvPicPr>
          <p:cNvPr id="3" name="Afbeelding 2">
            <a:extLst>
              <a:ext uri="{FF2B5EF4-FFF2-40B4-BE49-F238E27FC236}">
                <a16:creationId xmlns:a16="http://schemas.microsoft.com/office/drawing/2014/main" id="{9CB246A7-50E0-4DAD-AE19-02DE4BCD2211}"/>
              </a:ext>
            </a:extLst>
          </p:cNvPr>
          <p:cNvPicPr>
            <a:picLocks noChangeAspect="1"/>
          </p:cNvPicPr>
          <p:nvPr userDrawn="1"/>
        </p:nvPicPr>
        <p:blipFill>
          <a:blip r:embed="rId3"/>
          <a:stretch>
            <a:fillRect/>
          </a:stretch>
        </p:blipFill>
        <p:spPr>
          <a:xfrm>
            <a:off x="80219" y="5620182"/>
            <a:ext cx="2362630" cy="114744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10" name="Rechte verbindingslijn 9">
            <a:extLst>
              <a:ext uri="{FF2B5EF4-FFF2-40B4-BE49-F238E27FC236}">
                <a16:creationId xmlns:a16="http://schemas.microsoft.com/office/drawing/2014/main" id="{0563F55A-F396-4A26-9A3E-C2CE772EF9BB}"/>
              </a:ext>
            </a:extLst>
          </p:cNvPr>
          <p:cNvCxnSpPr>
            <a:cxnSpLocks/>
          </p:cNvCxnSpPr>
          <p:nvPr userDrawn="1"/>
        </p:nvCxnSpPr>
        <p:spPr>
          <a:xfrm>
            <a:off x="1" y="956874"/>
            <a:ext cx="11094097" cy="0"/>
          </a:xfrm>
          <a:prstGeom prst="line">
            <a:avLst/>
          </a:prstGeom>
          <a:ln w="19050">
            <a:solidFill>
              <a:srgbClr val="4EAF4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7334" y="204205"/>
            <a:ext cx="8596668" cy="752669"/>
          </a:xfrm>
        </p:spPr>
        <p:txBody>
          <a:bodyPr>
            <a:normAutofit/>
          </a:bodyPr>
          <a:lstStyle>
            <a:lvl1pPr>
              <a:defRPr sz="3600"/>
            </a:lvl1pPr>
          </a:lstStyle>
          <a:p>
            <a:r>
              <a:rPr lang="nl-NL" dirty="0"/>
              <a:t>Klik om de stijl te bewerken</a:t>
            </a:r>
            <a:endParaRPr lang="en-US" dirty="0"/>
          </a:p>
        </p:txBody>
      </p:sp>
      <p:sp>
        <p:nvSpPr>
          <p:cNvPr id="3" name="Content Placeholder 2"/>
          <p:cNvSpPr>
            <a:spLocks noGrp="1"/>
          </p:cNvSpPr>
          <p:nvPr>
            <p:ph idx="1"/>
          </p:nvPr>
        </p:nvSpPr>
        <p:spPr/>
        <p:txBody>
          <a:bodyPr/>
          <a:lstStyle/>
          <a:p>
            <a:pPr lvl="0"/>
            <a:r>
              <a:rPr lang="nl-NL" dirty="0"/>
              <a:t>Tekststijl van het model bewerken</a:t>
            </a:r>
          </a:p>
          <a:p>
            <a:pPr lvl="1"/>
            <a:r>
              <a:rPr lang="nl-NL" dirty="0"/>
              <a:t>Tweede niveau</a:t>
            </a:r>
          </a:p>
        </p:txBody>
      </p:sp>
      <p:pic>
        <p:nvPicPr>
          <p:cNvPr id="7" name="Afbeelding 6">
            <a:extLst>
              <a:ext uri="{FF2B5EF4-FFF2-40B4-BE49-F238E27FC236}">
                <a16:creationId xmlns:a16="http://schemas.microsoft.com/office/drawing/2014/main" id="{254E68F1-4639-425B-8B89-03DDD7B06B34}"/>
              </a:ext>
            </a:extLst>
          </p:cNvPr>
          <p:cNvPicPr>
            <a:picLocks noChangeAspect="1"/>
          </p:cNvPicPr>
          <p:nvPr userDrawn="1"/>
        </p:nvPicPr>
        <p:blipFill>
          <a:blip r:embed="rId2"/>
          <a:stretch>
            <a:fillRect/>
          </a:stretch>
        </p:blipFill>
        <p:spPr>
          <a:xfrm>
            <a:off x="2" y="6074229"/>
            <a:ext cx="703984" cy="783770"/>
          </a:xfrm>
          <a:prstGeom prst="rect">
            <a:avLst/>
          </a:prstGeom>
        </p:spPr>
      </p:pic>
      <p:pic>
        <p:nvPicPr>
          <p:cNvPr id="9" name="Afbeelding 8">
            <a:extLst>
              <a:ext uri="{FF2B5EF4-FFF2-40B4-BE49-F238E27FC236}">
                <a16:creationId xmlns:a16="http://schemas.microsoft.com/office/drawing/2014/main" id="{617D6A0E-87F5-46F7-9D7A-216A37D6D05F}"/>
              </a:ext>
            </a:extLst>
          </p:cNvPr>
          <p:cNvPicPr>
            <a:picLocks noChangeAspect="1"/>
          </p:cNvPicPr>
          <p:nvPr userDrawn="1"/>
        </p:nvPicPr>
        <p:blipFill>
          <a:blip r:embed="rId3"/>
          <a:stretch>
            <a:fillRect/>
          </a:stretch>
        </p:blipFill>
        <p:spPr>
          <a:xfrm>
            <a:off x="677334" y="6123196"/>
            <a:ext cx="1412163" cy="68583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2A54C80-263E-416B-A8E0-580EDEADCBDC}" type="datetimeFigureOut">
              <a:rPr lang="en-US" dirty="0"/>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10374841" y="0"/>
            <a:ext cx="1817159" cy="6866467"/>
            <a:chOff x="10371666" y="-8467"/>
            <a:chExt cx="1817159" cy="6866467"/>
          </a:xfrm>
        </p:grpSpPr>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FF7F27"/>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005D89"/>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rgbClr val="4EAF48"/>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227045"/>
            <a:ext cx="8596668" cy="752669"/>
          </a:xfrm>
          <a:prstGeom prst="rect">
            <a:avLst/>
          </a:prstGeom>
          <a:noFill/>
        </p:spPr>
        <p:txBody>
          <a:bodyPr vert="horz" lIns="91440" tIns="45720" rIns="91440" bIns="45720" rtlCol="0" anchor="t">
            <a:normAutofit/>
          </a:bodyPr>
          <a:lstStyle/>
          <a:p>
            <a:r>
              <a:rPr lang="nl-NL" dirty="0"/>
              <a:t>Klik om de stijl te bewerken</a:t>
            </a:r>
            <a:endParaRPr lang="en-US" dirty="0"/>
          </a:p>
        </p:txBody>
      </p:sp>
      <p:sp>
        <p:nvSpPr>
          <p:cNvPr id="3" name="Text Placeholder 2"/>
          <p:cNvSpPr>
            <a:spLocks noGrp="1"/>
          </p:cNvSpPr>
          <p:nvPr>
            <p:ph type="body" idx="1"/>
          </p:nvPr>
        </p:nvSpPr>
        <p:spPr>
          <a:xfrm>
            <a:off x="677334" y="1492846"/>
            <a:ext cx="8596668" cy="3880773"/>
          </a:xfrm>
          <a:prstGeom prst="rect">
            <a:avLst/>
          </a:prstGeom>
        </p:spPr>
        <p:txBody>
          <a:bodyPr vert="horz" wrap="square" lIns="91440" tIns="45720" rIns="91440" bIns="457200" rtlCol="0">
            <a:normAutofit/>
          </a:bodyPr>
          <a:lstStyle/>
          <a:p>
            <a:pPr lvl="0"/>
            <a:r>
              <a:rPr lang="nl-NL" dirty="0"/>
              <a:t>Tekststijl van het model bewerken</a:t>
            </a:r>
          </a:p>
          <a:p>
            <a:pPr lvl="1"/>
            <a:r>
              <a:rPr lang="nl-NL" dirty="0"/>
              <a:t>Tweede niveau</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11/14/2024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rgbClr val="005D89"/>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5D89"/>
        </a:buClr>
        <a:buSzPct val="80000"/>
        <a:buFont typeface="Wingdings" panose="05000000000000000000" pitchFamily="2" charset="2"/>
        <a:buChar char="v"/>
        <a:defRPr sz="1800" kern="0" baseline="0">
          <a:solidFill>
            <a:srgbClr val="005D89"/>
          </a:solidFill>
          <a:latin typeface="+mn-lt"/>
          <a:ea typeface="+mn-ea"/>
          <a:cs typeface="+mn-cs"/>
        </a:defRPr>
      </a:lvl1pPr>
      <a:lvl2pPr marL="800100" indent="-342900" algn="l" defTabSz="457200" rtl="0" eaLnBrk="1" latinLnBrk="0" hangingPunct="1">
        <a:spcBef>
          <a:spcPts val="1000"/>
        </a:spcBef>
        <a:spcAft>
          <a:spcPts val="0"/>
        </a:spcAft>
        <a:buClr>
          <a:srgbClr val="4EAF48"/>
        </a:buClr>
        <a:buSzPct val="80000"/>
        <a:buFont typeface="Wingdings" panose="05000000000000000000" pitchFamily="2" charset="2"/>
        <a:buChar char="v"/>
        <a:defRPr sz="1600" kern="0" baseline="0">
          <a:solidFill>
            <a:srgbClr val="4EAF48"/>
          </a:solidFill>
          <a:latin typeface="+mn-lt"/>
          <a:ea typeface="+mn-ea"/>
          <a:cs typeface="+mn-cs"/>
        </a:defRPr>
      </a:lvl2pPr>
      <a:lvl3pPr marL="1257300" indent="-342900" algn="l" defTabSz="457200" rtl="0" eaLnBrk="1" latinLnBrk="0" hangingPunct="1">
        <a:spcBef>
          <a:spcPts val="1000"/>
        </a:spcBef>
        <a:spcAft>
          <a:spcPts val="0"/>
        </a:spcAft>
        <a:buClr>
          <a:srgbClr val="005D89"/>
        </a:buClr>
        <a:buSzPct val="80000"/>
        <a:buFont typeface="Wingdings" panose="05000000000000000000" pitchFamily="2" charset="2"/>
        <a:buChar char="v"/>
        <a:defRPr sz="1400" kern="1200">
          <a:solidFill>
            <a:srgbClr val="4EAF48"/>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D89"/>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D89"/>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0ahUKEwjy2cKzl_jWAhUCPFAKHTPTBPIQjRwIBw&amp;url=https://www.fotolia.com/id/66068995&amp;psig=AOvVaw0BWXH3uPCoSnwUceveN7iq&amp;ust=150834773109766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edgevoedouderworden.nl/"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4FE572B-002C-4304-B316-CDC8659D5C89}"/>
              </a:ext>
            </a:extLst>
          </p:cNvPr>
          <p:cNvSpPr>
            <a:spLocks noGrp="1"/>
          </p:cNvSpPr>
          <p:nvPr>
            <p:ph type="ctrTitle"/>
          </p:nvPr>
        </p:nvSpPr>
        <p:spPr>
          <a:xfrm>
            <a:off x="426706" y="317413"/>
            <a:ext cx="9467938" cy="902553"/>
          </a:xfrm>
        </p:spPr>
        <p:txBody>
          <a:bodyPr/>
          <a:lstStyle/>
          <a:p>
            <a:r>
              <a:rPr lang="en-US" b="1" dirty="0" err="1"/>
              <a:t>Goed</a:t>
            </a:r>
            <a:r>
              <a:rPr lang="en-US" b="1" dirty="0"/>
              <a:t> </a:t>
            </a:r>
            <a:r>
              <a:rPr lang="en-US" b="1" dirty="0" err="1"/>
              <a:t>Gevoed</a:t>
            </a:r>
            <a:r>
              <a:rPr lang="en-US" b="1" dirty="0"/>
              <a:t> </a:t>
            </a:r>
            <a:r>
              <a:rPr lang="en-US" b="1" dirty="0" err="1"/>
              <a:t>Ouder</a:t>
            </a:r>
            <a:r>
              <a:rPr lang="en-US" b="1" dirty="0"/>
              <a:t> Worden</a:t>
            </a:r>
          </a:p>
        </p:txBody>
      </p:sp>
      <p:pic>
        <p:nvPicPr>
          <p:cNvPr id="6" name="Afbeelding 5">
            <a:extLst>
              <a:ext uri="{FF2B5EF4-FFF2-40B4-BE49-F238E27FC236}">
                <a16:creationId xmlns:a16="http://schemas.microsoft.com/office/drawing/2014/main" id="{CBB0476A-7444-4250-B85E-DD5891995431}"/>
              </a:ext>
            </a:extLst>
          </p:cNvPr>
          <p:cNvPicPr>
            <a:picLocks noChangeAspect="1"/>
          </p:cNvPicPr>
          <p:nvPr/>
        </p:nvPicPr>
        <p:blipFill>
          <a:blip r:embed="rId2"/>
          <a:stretch>
            <a:fillRect/>
          </a:stretch>
        </p:blipFill>
        <p:spPr>
          <a:xfrm>
            <a:off x="5592114" y="1653030"/>
            <a:ext cx="4144888" cy="4180610"/>
          </a:xfrm>
          <a:prstGeom prst="rect">
            <a:avLst/>
          </a:prstGeom>
        </p:spPr>
      </p:pic>
    </p:spTree>
    <p:extLst>
      <p:ext uri="{BB962C8B-B14F-4D97-AF65-F5344CB8AC3E}">
        <p14:creationId xmlns:p14="http://schemas.microsoft.com/office/powerpoint/2010/main" val="3726350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8222719-014A-4367-AADF-9984EF0875DF}"/>
              </a:ext>
            </a:extLst>
          </p:cNvPr>
          <p:cNvSpPr>
            <a:spLocks noGrp="1"/>
          </p:cNvSpPr>
          <p:nvPr>
            <p:ph type="title"/>
          </p:nvPr>
        </p:nvSpPr>
        <p:spPr>
          <a:xfrm>
            <a:off x="677334" y="204205"/>
            <a:ext cx="10194798" cy="752669"/>
          </a:xfrm>
        </p:spPr>
        <p:txBody>
          <a:bodyPr>
            <a:noAutofit/>
          </a:bodyPr>
          <a:lstStyle/>
          <a:p>
            <a:r>
              <a:rPr lang="nl-NL" b="1" dirty="0"/>
              <a:t>Gezonde voeding: aanbevelingen per dag</a:t>
            </a:r>
            <a:br>
              <a:rPr lang="en-US" sz="4000" b="1" dirty="0"/>
            </a:br>
            <a:endParaRPr lang="en-US" b="1" dirty="0"/>
          </a:p>
        </p:txBody>
      </p:sp>
      <p:pic>
        <p:nvPicPr>
          <p:cNvPr id="2" name="Afbeelding 1">
            <a:extLst>
              <a:ext uri="{FF2B5EF4-FFF2-40B4-BE49-F238E27FC236}">
                <a16:creationId xmlns:a16="http://schemas.microsoft.com/office/drawing/2014/main" id="{54F19724-E604-264B-43B9-9735C88E9330}"/>
              </a:ext>
            </a:extLst>
          </p:cNvPr>
          <p:cNvPicPr>
            <a:picLocks noChangeAspect="1"/>
          </p:cNvPicPr>
          <p:nvPr/>
        </p:nvPicPr>
        <p:blipFill>
          <a:blip r:embed="rId3"/>
          <a:stretch>
            <a:fillRect/>
          </a:stretch>
        </p:blipFill>
        <p:spPr>
          <a:xfrm>
            <a:off x="968827" y="1063850"/>
            <a:ext cx="8360230" cy="5794150"/>
          </a:xfrm>
          <a:prstGeom prst="rect">
            <a:avLst/>
          </a:prstGeom>
        </p:spPr>
      </p:pic>
    </p:spTree>
    <p:extLst>
      <p:ext uri="{BB962C8B-B14F-4D97-AF65-F5344CB8AC3E}">
        <p14:creationId xmlns:p14="http://schemas.microsoft.com/office/powerpoint/2010/main" val="63283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F2D73BD-5B24-4C5D-BF8F-5C9372A6557C}"/>
              </a:ext>
            </a:extLst>
          </p:cNvPr>
          <p:cNvSpPr>
            <a:spLocks noGrp="1"/>
          </p:cNvSpPr>
          <p:nvPr>
            <p:ph type="title"/>
          </p:nvPr>
        </p:nvSpPr>
        <p:spPr>
          <a:xfrm>
            <a:off x="677334" y="204205"/>
            <a:ext cx="10010240" cy="752669"/>
          </a:xfrm>
        </p:spPr>
        <p:txBody>
          <a:bodyPr>
            <a:noAutofit/>
          </a:bodyPr>
          <a:lstStyle/>
          <a:p>
            <a:r>
              <a:rPr lang="nl-NL" b="1" dirty="0"/>
              <a:t>Gezonde voeding: vitamine D</a:t>
            </a:r>
            <a:br>
              <a:rPr lang="en-US" sz="4000" b="1" dirty="0"/>
            </a:br>
            <a:endParaRPr lang="en-US" b="1" dirty="0"/>
          </a:p>
        </p:txBody>
      </p:sp>
      <p:sp>
        <p:nvSpPr>
          <p:cNvPr id="8" name="Tekstvak 7">
            <a:extLst>
              <a:ext uri="{FF2B5EF4-FFF2-40B4-BE49-F238E27FC236}">
                <a16:creationId xmlns:a16="http://schemas.microsoft.com/office/drawing/2014/main" id="{38F7FC18-1ECC-47BA-A318-FD59B5CA2348}"/>
              </a:ext>
            </a:extLst>
          </p:cNvPr>
          <p:cNvSpPr txBox="1"/>
          <p:nvPr/>
        </p:nvSpPr>
        <p:spPr>
          <a:xfrm>
            <a:off x="0" y="1376847"/>
            <a:ext cx="9748008" cy="584775"/>
          </a:xfrm>
          <a:prstGeom prst="rect">
            <a:avLst/>
          </a:prstGeom>
          <a:noFill/>
        </p:spPr>
        <p:txBody>
          <a:bodyPr wrap="square" rtlCol="0">
            <a:spAutoFit/>
          </a:bodyPr>
          <a:lstStyle/>
          <a:p>
            <a:pPr algn="ctr"/>
            <a:r>
              <a:rPr lang="nl-NL" sz="3200" b="1" dirty="0">
                <a:solidFill>
                  <a:srgbClr val="FF7F27"/>
                </a:solidFill>
              </a:rPr>
              <a:t>Advies:</a:t>
            </a:r>
            <a:r>
              <a:rPr lang="nl-NL" sz="3200" dirty="0">
                <a:solidFill>
                  <a:srgbClr val="FF7F27"/>
                </a:solidFill>
              </a:rPr>
              <a:t> neem extra vitamine D</a:t>
            </a:r>
            <a:endParaRPr lang="nl-NL" sz="3600" dirty="0">
              <a:solidFill>
                <a:srgbClr val="4EAF48"/>
              </a:solidFill>
            </a:endParaRPr>
          </a:p>
        </p:txBody>
      </p:sp>
      <p:pic>
        <p:nvPicPr>
          <p:cNvPr id="3" name="Afbeelding 2">
            <a:extLst>
              <a:ext uri="{FF2B5EF4-FFF2-40B4-BE49-F238E27FC236}">
                <a16:creationId xmlns:a16="http://schemas.microsoft.com/office/drawing/2014/main" id="{8D19693A-B76A-F059-1605-627BEABF23B4}"/>
              </a:ext>
            </a:extLst>
          </p:cNvPr>
          <p:cNvPicPr>
            <a:picLocks noChangeAspect="1"/>
          </p:cNvPicPr>
          <p:nvPr/>
        </p:nvPicPr>
        <p:blipFill>
          <a:blip r:embed="rId3"/>
          <a:stretch>
            <a:fillRect/>
          </a:stretch>
        </p:blipFill>
        <p:spPr>
          <a:xfrm>
            <a:off x="1284515" y="2190222"/>
            <a:ext cx="7859486" cy="3565423"/>
          </a:xfrm>
          <a:prstGeom prst="rect">
            <a:avLst/>
          </a:prstGeom>
        </p:spPr>
      </p:pic>
    </p:spTree>
    <p:extLst>
      <p:ext uri="{BB962C8B-B14F-4D97-AF65-F5344CB8AC3E}">
        <p14:creationId xmlns:p14="http://schemas.microsoft.com/office/powerpoint/2010/main" val="62817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Oog voor risico op ondervoeding</a:t>
            </a:r>
          </a:p>
        </p:txBody>
      </p:sp>
      <p:sp>
        <p:nvSpPr>
          <p:cNvPr id="3" name="Tijdelijke aanduiding voor inhoud 2"/>
          <p:cNvSpPr>
            <a:spLocks noGrp="1"/>
          </p:cNvSpPr>
          <p:nvPr>
            <p:ph idx="1"/>
          </p:nvPr>
        </p:nvSpPr>
        <p:spPr>
          <a:xfrm>
            <a:off x="536895" y="1744912"/>
            <a:ext cx="10352015" cy="1195512"/>
          </a:xfrm>
        </p:spPr>
        <p:txBody>
          <a:bodyPr>
            <a:normAutofit/>
          </a:bodyPr>
          <a:lstStyle/>
          <a:p>
            <a:pPr marL="0" indent="0">
              <a:buNone/>
            </a:pPr>
            <a:r>
              <a:rPr lang="nl-NL" sz="3600" dirty="0"/>
              <a:t>Waar denkt u aan bij het begrip ‘ondervoeding’?</a:t>
            </a:r>
          </a:p>
          <a:p>
            <a:pPr marL="0" indent="0">
              <a:buNone/>
            </a:pPr>
            <a:endParaRPr lang="nl-NL" dirty="0"/>
          </a:p>
        </p:txBody>
      </p:sp>
      <p:pic>
        <p:nvPicPr>
          <p:cNvPr id="4" name="Afbeelding 3"/>
          <p:cNvPicPr>
            <a:picLocks noChangeAspect="1"/>
          </p:cNvPicPr>
          <p:nvPr/>
        </p:nvPicPr>
        <p:blipFill>
          <a:blip r:embed="rId3"/>
          <a:stretch>
            <a:fillRect/>
          </a:stretch>
        </p:blipFill>
        <p:spPr>
          <a:xfrm>
            <a:off x="3603169" y="2940424"/>
            <a:ext cx="4219466" cy="2772357"/>
          </a:xfrm>
          <a:prstGeom prst="rect">
            <a:avLst/>
          </a:prstGeom>
        </p:spPr>
      </p:pic>
    </p:spTree>
    <p:extLst>
      <p:ext uri="{BB962C8B-B14F-4D97-AF65-F5344CB8AC3E}">
        <p14:creationId xmlns:p14="http://schemas.microsoft.com/office/powerpoint/2010/main" val="115543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204205"/>
            <a:ext cx="10226018" cy="906965"/>
          </a:xfrm>
        </p:spPr>
        <p:txBody>
          <a:bodyPr>
            <a:normAutofit/>
          </a:bodyPr>
          <a:lstStyle/>
          <a:p>
            <a:r>
              <a:rPr lang="nl-NL" b="1" dirty="0"/>
              <a:t>Ondervoeding bij ouderen</a:t>
            </a:r>
          </a:p>
        </p:txBody>
      </p:sp>
      <p:pic>
        <p:nvPicPr>
          <p:cNvPr id="8" name="Afbeelding 7">
            <a:extLst>
              <a:ext uri="{FF2B5EF4-FFF2-40B4-BE49-F238E27FC236}">
                <a16:creationId xmlns:a16="http://schemas.microsoft.com/office/drawing/2014/main" id="{851FAE54-E717-4714-B766-DCB411C1A5F7}"/>
              </a:ext>
            </a:extLst>
          </p:cNvPr>
          <p:cNvPicPr>
            <a:picLocks noChangeAspect="1"/>
          </p:cNvPicPr>
          <p:nvPr/>
        </p:nvPicPr>
        <p:blipFill>
          <a:blip r:embed="rId3"/>
          <a:stretch>
            <a:fillRect/>
          </a:stretch>
        </p:blipFill>
        <p:spPr>
          <a:xfrm>
            <a:off x="2050473" y="1192562"/>
            <a:ext cx="7806459" cy="5069837"/>
          </a:xfrm>
          <a:prstGeom prst="rect">
            <a:avLst/>
          </a:prstGeom>
        </p:spPr>
      </p:pic>
    </p:spTree>
    <p:extLst>
      <p:ext uri="{BB962C8B-B14F-4D97-AF65-F5344CB8AC3E}">
        <p14:creationId xmlns:p14="http://schemas.microsoft.com/office/powerpoint/2010/main" val="2130708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b="1" dirty="0"/>
              <a:t>Wat is ondervoeding?</a:t>
            </a:r>
          </a:p>
        </p:txBody>
      </p:sp>
      <p:sp>
        <p:nvSpPr>
          <p:cNvPr id="7" name="Tijdelijke aanduiding voor inhoud 6"/>
          <p:cNvSpPr>
            <a:spLocks noGrp="1"/>
          </p:cNvSpPr>
          <p:nvPr>
            <p:ph idx="1"/>
          </p:nvPr>
        </p:nvSpPr>
        <p:spPr>
          <a:xfrm>
            <a:off x="497711" y="1157468"/>
            <a:ext cx="10864805" cy="5046562"/>
          </a:xfrm>
        </p:spPr>
        <p:txBody>
          <a:bodyPr>
            <a:noAutofit/>
          </a:bodyPr>
          <a:lstStyle/>
          <a:p>
            <a:pPr marL="457200" indent="-457200">
              <a:spcBef>
                <a:spcPts val="1200"/>
              </a:spcBef>
              <a:buNone/>
            </a:pPr>
            <a:r>
              <a:rPr lang="nl-NL" sz="2800" dirty="0">
                <a:solidFill>
                  <a:srgbClr val="4EAF48"/>
                </a:solidFill>
              </a:rPr>
              <a:t>Tekort aan</a:t>
            </a:r>
          </a:p>
          <a:p>
            <a:pPr marL="457200" indent="-457200">
              <a:spcBef>
                <a:spcPts val="1200"/>
              </a:spcBef>
              <a:buSzPct val="100000"/>
            </a:pPr>
            <a:r>
              <a:rPr lang="nl-NL" sz="2800" dirty="0"/>
              <a:t>Voedingsstoffen: met name brandstof (kcal) en eiwit</a:t>
            </a:r>
          </a:p>
          <a:p>
            <a:pPr marL="457200" indent="-457200">
              <a:spcBef>
                <a:spcPts val="0"/>
              </a:spcBef>
              <a:buNone/>
            </a:pPr>
            <a:endParaRPr lang="nl-NL" sz="2800" dirty="0"/>
          </a:p>
          <a:p>
            <a:pPr marL="457200" indent="-457200">
              <a:spcBef>
                <a:spcPts val="1200"/>
              </a:spcBef>
              <a:buNone/>
            </a:pPr>
            <a:r>
              <a:rPr lang="nl-NL" sz="2800" dirty="0">
                <a:solidFill>
                  <a:srgbClr val="4EAF48"/>
                </a:solidFill>
              </a:rPr>
              <a:t>Oorzaak</a:t>
            </a:r>
          </a:p>
          <a:p>
            <a:pPr marL="457200" indent="-457200">
              <a:spcBef>
                <a:spcPts val="1200"/>
              </a:spcBef>
              <a:buSzPct val="100000"/>
            </a:pPr>
            <a:r>
              <a:rPr lang="nl-NL" sz="2800" dirty="0"/>
              <a:t>Iemand eet en drinkt minder dan het lichaam nodig heeft</a:t>
            </a:r>
          </a:p>
          <a:p>
            <a:pPr marL="457200" indent="-457200">
              <a:spcBef>
                <a:spcPts val="0"/>
              </a:spcBef>
              <a:buSzPct val="100000"/>
              <a:buNone/>
            </a:pPr>
            <a:endParaRPr lang="nl-NL" sz="2800" dirty="0"/>
          </a:p>
          <a:p>
            <a:pPr marL="457200" indent="-457200">
              <a:spcBef>
                <a:spcPts val="1200"/>
              </a:spcBef>
              <a:buSzPct val="100000"/>
              <a:buNone/>
            </a:pPr>
            <a:r>
              <a:rPr lang="nl-NL" sz="2800" dirty="0">
                <a:solidFill>
                  <a:srgbClr val="4EAF48"/>
                </a:solidFill>
              </a:rPr>
              <a:t>Gevolg</a:t>
            </a:r>
          </a:p>
          <a:p>
            <a:pPr marL="457200" indent="-457200">
              <a:spcBef>
                <a:spcPts val="1200"/>
              </a:spcBef>
              <a:buSzPct val="100000"/>
            </a:pPr>
            <a:r>
              <a:rPr lang="nl-NL" sz="2800" dirty="0"/>
              <a:t>Negatief effect op de gezondheid</a:t>
            </a:r>
            <a:endParaRPr lang="nl-NL" sz="2800" i="1" dirty="0"/>
          </a:p>
        </p:txBody>
      </p:sp>
      <p:pic>
        <p:nvPicPr>
          <p:cNvPr id="4" name="Afbeelding 3">
            <a:extLst>
              <a:ext uri="{FF2B5EF4-FFF2-40B4-BE49-F238E27FC236}">
                <a16:creationId xmlns:a16="http://schemas.microsoft.com/office/drawing/2014/main" id="{30972488-35C8-428A-87BF-6DF56737245D}"/>
              </a:ext>
            </a:extLst>
          </p:cNvPr>
          <p:cNvPicPr>
            <a:picLocks noChangeAspect="1"/>
          </p:cNvPicPr>
          <p:nvPr/>
        </p:nvPicPr>
        <p:blipFill>
          <a:blip r:embed="rId3"/>
          <a:stretch>
            <a:fillRect/>
          </a:stretch>
        </p:blipFill>
        <p:spPr>
          <a:xfrm>
            <a:off x="8408581" y="4172246"/>
            <a:ext cx="2031784" cy="2031784"/>
          </a:xfrm>
          <a:prstGeom prst="rect">
            <a:avLst/>
          </a:prstGeom>
        </p:spPr>
      </p:pic>
    </p:spTree>
    <p:extLst>
      <p:ext uri="{BB962C8B-B14F-4D97-AF65-F5344CB8AC3E}">
        <p14:creationId xmlns:p14="http://schemas.microsoft.com/office/powerpoint/2010/main" val="302329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b="1" dirty="0"/>
              <a:t>Gevolgen van ondervoeding</a:t>
            </a:r>
          </a:p>
        </p:txBody>
      </p:sp>
      <p:sp>
        <p:nvSpPr>
          <p:cNvPr id="8" name="Tijdelijke aanduiding voor inhoud 6"/>
          <p:cNvSpPr txBox="1">
            <a:spLocks/>
          </p:cNvSpPr>
          <p:nvPr/>
        </p:nvSpPr>
        <p:spPr>
          <a:xfrm>
            <a:off x="1210303" y="1033622"/>
            <a:ext cx="9771394" cy="5620173"/>
          </a:xfrm>
          <a:prstGeom prst="rect">
            <a:avLst/>
          </a:prstGeom>
        </p:spPr>
        <p:txBody>
          <a:bodyPr vert="horz" wrap="square" lIns="91440" tIns="45720" rIns="91440" bIns="457200" rtlCol="0">
            <a:normAutofit/>
          </a:bodyPr>
          <a:lstStyle/>
          <a:p>
            <a:pPr eaLnBrk="0" hangingPunct="0">
              <a:spcAft>
                <a:spcPts val="600"/>
              </a:spcAft>
              <a:defRPr/>
            </a:pPr>
            <a:r>
              <a:rPr lang="en-US" sz="3200" dirty="0" err="1">
                <a:solidFill>
                  <a:srgbClr val="4EAF48"/>
                </a:solidFill>
                <a:latin typeface="+mj-lt"/>
                <a:sym typeface="GillSans" charset="0"/>
              </a:rPr>
              <a:t>Afname</a:t>
            </a:r>
            <a:r>
              <a:rPr lang="en-US" sz="3200" dirty="0">
                <a:solidFill>
                  <a:srgbClr val="4EAF48"/>
                </a:solidFill>
                <a:latin typeface="+mj-lt"/>
                <a:sym typeface="GillSans" charset="0"/>
              </a:rPr>
              <a:t> van</a:t>
            </a: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spierkracht</a:t>
            </a:r>
            <a:r>
              <a:rPr lang="en-US" sz="3200" dirty="0">
                <a:solidFill>
                  <a:srgbClr val="005D89"/>
                </a:solidFill>
                <a:latin typeface="+mj-lt"/>
                <a:sym typeface="GillSans" charset="0"/>
              </a:rPr>
              <a:t>, </a:t>
            </a:r>
            <a:r>
              <a:rPr lang="en-US" sz="3200" dirty="0" err="1">
                <a:solidFill>
                  <a:srgbClr val="005D89"/>
                </a:solidFill>
                <a:latin typeface="+mj-lt"/>
                <a:sym typeface="GillSans" charset="0"/>
              </a:rPr>
              <a:t>spiermassa</a:t>
            </a:r>
            <a:r>
              <a:rPr lang="en-US" sz="3200" dirty="0">
                <a:solidFill>
                  <a:srgbClr val="005D89"/>
                </a:solidFill>
                <a:latin typeface="+mj-lt"/>
                <a:sym typeface="GillSans" charset="0"/>
              </a:rPr>
              <a:t>, </a:t>
            </a:r>
            <a:r>
              <a:rPr lang="en-US" sz="3200" dirty="0" err="1">
                <a:solidFill>
                  <a:srgbClr val="005D89"/>
                </a:solidFill>
                <a:latin typeface="+mj-lt"/>
                <a:sym typeface="GillSans" charset="0"/>
              </a:rPr>
              <a:t>conditie</a:t>
            </a:r>
            <a:endParaRPr lang="en-US" sz="3200" dirty="0">
              <a:solidFill>
                <a:srgbClr val="005D89"/>
              </a:solidFill>
              <a:latin typeface="+mj-lt"/>
              <a:sym typeface="GillSans" charset="0"/>
            </a:endParaRP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kwaliteit</a:t>
            </a:r>
            <a:r>
              <a:rPr lang="en-US" sz="3200" dirty="0">
                <a:solidFill>
                  <a:srgbClr val="005D89"/>
                </a:solidFill>
                <a:latin typeface="+mj-lt"/>
                <a:sym typeface="GillSans" charset="0"/>
              </a:rPr>
              <a:t> van </a:t>
            </a:r>
            <a:r>
              <a:rPr lang="en-US" sz="3200" dirty="0" err="1">
                <a:solidFill>
                  <a:srgbClr val="005D89"/>
                </a:solidFill>
                <a:latin typeface="+mj-lt"/>
                <a:sym typeface="GillSans" charset="0"/>
              </a:rPr>
              <a:t>leven</a:t>
            </a:r>
            <a:r>
              <a:rPr lang="en-US" sz="3200" dirty="0">
                <a:solidFill>
                  <a:srgbClr val="005D89"/>
                </a:solidFill>
                <a:latin typeface="+mj-lt"/>
                <a:sym typeface="GillSans" charset="0"/>
              </a:rPr>
              <a:t>, </a:t>
            </a:r>
            <a:r>
              <a:rPr lang="en-US" sz="3200" dirty="0" err="1">
                <a:solidFill>
                  <a:srgbClr val="005D89"/>
                </a:solidFill>
                <a:latin typeface="+mj-lt"/>
                <a:sym typeface="GillSans" charset="0"/>
              </a:rPr>
              <a:t>zelfredzaamheid</a:t>
            </a:r>
            <a:endParaRPr lang="en-US" sz="3200" dirty="0">
              <a:solidFill>
                <a:srgbClr val="005D89"/>
              </a:solidFill>
              <a:latin typeface="+mj-lt"/>
              <a:sym typeface="GillSans" charset="0"/>
            </a:endParaRPr>
          </a:p>
          <a:p>
            <a:pPr marL="457200" indent="-457200" eaLnBrk="0" hangingPunct="0">
              <a:spcAft>
                <a:spcPts val="600"/>
              </a:spcAft>
              <a:buFont typeface="Wingdings" panose="05000000000000000000" pitchFamily="2" charset="2"/>
              <a:buChar char="v"/>
              <a:defRPr/>
            </a:pPr>
            <a:endParaRPr lang="en-US" sz="3200" dirty="0">
              <a:solidFill>
                <a:srgbClr val="005D89"/>
              </a:solidFill>
              <a:latin typeface="+mj-lt"/>
              <a:sym typeface="GillSans" charset="0"/>
            </a:endParaRPr>
          </a:p>
          <a:p>
            <a:pPr lvl="0">
              <a:spcAft>
                <a:spcPts val="600"/>
              </a:spcAft>
              <a:buClr>
                <a:srgbClr val="005D89"/>
              </a:buClr>
              <a:buSzPct val="80000"/>
              <a:defRPr/>
            </a:pPr>
            <a:r>
              <a:rPr lang="nl-NL" sz="3200" kern="0" dirty="0">
                <a:solidFill>
                  <a:srgbClr val="4EAF48"/>
                </a:solidFill>
                <a:latin typeface="+mj-lt"/>
              </a:rPr>
              <a:t>Hogere kans op</a:t>
            </a: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opname</a:t>
            </a:r>
            <a:r>
              <a:rPr lang="en-US" sz="3200" dirty="0">
                <a:solidFill>
                  <a:srgbClr val="005D89"/>
                </a:solidFill>
                <a:latin typeface="+mj-lt"/>
                <a:sym typeface="GillSans" charset="0"/>
              </a:rPr>
              <a:t> in </a:t>
            </a:r>
            <a:r>
              <a:rPr lang="en-US" sz="3200" dirty="0" err="1">
                <a:solidFill>
                  <a:srgbClr val="005D89"/>
                </a:solidFill>
                <a:latin typeface="+mj-lt"/>
                <a:sym typeface="GillSans" charset="0"/>
              </a:rPr>
              <a:t>ziekenhuis</a:t>
            </a:r>
            <a:r>
              <a:rPr lang="en-US" sz="3200" dirty="0">
                <a:solidFill>
                  <a:srgbClr val="005D89"/>
                </a:solidFill>
                <a:latin typeface="+mj-lt"/>
                <a:sym typeface="GillSans" charset="0"/>
              </a:rPr>
              <a:t> </a:t>
            </a:r>
            <a:r>
              <a:rPr lang="en-US" sz="3200" dirty="0" err="1">
                <a:solidFill>
                  <a:srgbClr val="005D89"/>
                </a:solidFill>
                <a:latin typeface="+mj-lt"/>
                <a:sym typeface="GillSans" charset="0"/>
              </a:rPr>
              <a:t>en</a:t>
            </a:r>
            <a:r>
              <a:rPr lang="en-US" sz="3200" dirty="0">
                <a:solidFill>
                  <a:srgbClr val="005D89"/>
                </a:solidFill>
                <a:latin typeface="+mj-lt"/>
                <a:sym typeface="GillSans" charset="0"/>
              </a:rPr>
              <a:t> </a:t>
            </a:r>
            <a:r>
              <a:rPr lang="en-US" sz="3200" dirty="0" err="1">
                <a:solidFill>
                  <a:srgbClr val="005D89"/>
                </a:solidFill>
                <a:latin typeface="+mj-lt"/>
                <a:sym typeface="GillSans" charset="0"/>
              </a:rPr>
              <a:t>verpleeghuis</a:t>
            </a:r>
            <a:endParaRPr lang="en-US" sz="3200" dirty="0">
              <a:solidFill>
                <a:srgbClr val="005D89"/>
              </a:solidFill>
              <a:latin typeface="+mj-lt"/>
              <a:sym typeface="GillSans" charset="0"/>
            </a:endParaRP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inzet</a:t>
            </a:r>
            <a:r>
              <a:rPr lang="en-US" sz="3200" dirty="0">
                <a:solidFill>
                  <a:srgbClr val="005D89"/>
                </a:solidFill>
                <a:latin typeface="+mj-lt"/>
                <a:sym typeface="GillSans" charset="0"/>
              </a:rPr>
              <a:t> (extra) </a:t>
            </a:r>
            <a:r>
              <a:rPr lang="en-US" sz="3200" dirty="0" err="1">
                <a:solidFill>
                  <a:srgbClr val="005D89"/>
                </a:solidFill>
                <a:latin typeface="+mj-lt"/>
                <a:sym typeface="GillSans" charset="0"/>
              </a:rPr>
              <a:t>zorg</a:t>
            </a:r>
            <a:r>
              <a:rPr lang="en-US" sz="3200" dirty="0">
                <a:solidFill>
                  <a:srgbClr val="005D89"/>
                </a:solidFill>
                <a:latin typeface="+mj-lt"/>
                <a:sym typeface="GillSans" charset="0"/>
              </a:rPr>
              <a:t> </a:t>
            </a:r>
            <a:r>
              <a:rPr lang="en-US" sz="3200" dirty="0" err="1">
                <a:solidFill>
                  <a:srgbClr val="005D89"/>
                </a:solidFill>
                <a:latin typeface="+mj-lt"/>
                <a:sym typeface="GillSans" charset="0"/>
              </a:rPr>
              <a:t>thuis</a:t>
            </a:r>
            <a:endParaRPr lang="en-US" sz="3200" dirty="0">
              <a:solidFill>
                <a:srgbClr val="005D89"/>
              </a:solidFill>
              <a:latin typeface="+mj-lt"/>
              <a:sym typeface="GillSans" charset="0"/>
            </a:endParaRP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vallen</a:t>
            </a:r>
            <a:r>
              <a:rPr lang="en-US" sz="3200" dirty="0">
                <a:solidFill>
                  <a:srgbClr val="005D89"/>
                </a:solidFill>
                <a:latin typeface="+mj-lt"/>
                <a:sym typeface="GillSans" charset="0"/>
              </a:rPr>
              <a:t> </a:t>
            </a: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sterfte</a:t>
            </a:r>
            <a:endParaRPr kumimoji="0" lang="nl-NL" sz="2800" b="0" i="1" u="none" strike="noStrike" kern="0" cap="none" spc="0" normalizeH="0" baseline="0" noProof="0" dirty="0">
              <a:ln>
                <a:noFill/>
              </a:ln>
              <a:solidFill>
                <a:srgbClr val="005D89"/>
              </a:solidFill>
              <a:effectLst/>
              <a:uLnTx/>
              <a:uFillTx/>
              <a:latin typeface="+mn-lt"/>
              <a:ea typeface="+mn-ea"/>
              <a:cs typeface="+mn-cs"/>
            </a:endParaRPr>
          </a:p>
        </p:txBody>
      </p:sp>
      <p:pic>
        <p:nvPicPr>
          <p:cNvPr id="5" name="Afbeelding 4" descr="Gebouw">
            <a:extLst>
              <a:ext uri="{FF2B5EF4-FFF2-40B4-BE49-F238E27FC236}">
                <a16:creationId xmlns:a16="http://schemas.microsoft.com/office/drawing/2014/main" id="{05C3CAFD-C81A-4C84-AB77-5B6BEEE5FC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0311" y="3539775"/>
            <a:ext cx="1748317" cy="1748317"/>
          </a:xfrm>
          <a:prstGeom prst="rect">
            <a:avLst/>
          </a:prstGeom>
        </p:spPr>
      </p:pic>
      <p:pic>
        <p:nvPicPr>
          <p:cNvPr id="9" name="Afbeelding 8" descr="Medisch">
            <a:extLst>
              <a:ext uri="{FF2B5EF4-FFF2-40B4-BE49-F238E27FC236}">
                <a16:creationId xmlns:a16="http://schemas.microsoft.com/office/drawing/2014/main" id="{0E5B14F3-96E6-4D0B-8C1F-E9EDFDBF48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7495" y="2696902"/>
            <a:ext cx="1073948" cy="1073948"/>
          </a:xfrm>
          <a:prstGeom prst="rect">
            <a:avLst/>
          </a:prstGeom>
        </p:spPr>
      </p:pic>
    </p:spTree>
    <p:extLst>
      <p:ext uri="{BB962C8B-B14F-4D97-AF65-F5344CB8AC3E}">
        <p14:creationId xmlns:p14="http://schemas.microsoft.com/office/powerpoint/2010/main" val="122346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nl-NL" b="1" dirty="0"/>
              <a:t>Gevolgen van ondervoeding</a:t>
            </a:r>
          </a:p>
        </p:txBody>
      </p:sp>
      <p:sp>
        <p:nvSpPr>
          <p:cNvPr id="8" name="Tijdelijke aanduiding voor inhoud 6"/>
          <p:cNvSpPr txBox="1">
            <a:spLocks/>
          </p:cNvSpPr>
          <p:nvPr/>
        </p:nvSpPr>
        <p:spPr>
          <a:xfrm>
            <a:off x="1188733" y="1874514"/>
            <a:ext cx="8399554" cy="3329901"/>
          </a:xfrm>
          <a:prstGeom prst="rect">
            <a:avLst/>
          </a:prstGeom>
        </p:spPr>
        <p:txBody>
          <a:bodyPr vert="horz" wrap="square" lIns="91440" tIns="45720" rIns="91440" bIns="457200" rtlCol="0">
            <a:normAutofit/>
          </a:bodyPr>
          <a:lstStyle/>
          <a:p>
            <a:pPr marL="0" marR="0" lvl="0" indent="0" algn="l" defTabSz="457200" rtl="0" eaLnBrk="1" fontAlgn="auto" latinLnBrk="0" hangingPunct="1">
              <a:lnSpc>
                <a:spcPct val="100000"/>
              </a:lnSpc>
              <a:spcBef>
                <a:spcPts val="0"/>
              </a:spcBef>
              <a:spcAft>
                <a:spcPts val="0"/>
              </a:spcAft>
              <a:buClr>
                <a:srgbClr val="005D89"/>
              </a:buClr>
              <a:buSzPct val="80000"/>
              <a:buFont typeface="Wingdings" panose="05000000000000000000" pitchFamily="2" charset="2"/>
              <a:buNone/>
              <a:tabLst/>
              <a:defRPr/>
            </a:pPr>
            <a:endParaRPr lang="nl-NL" sz="3600" kern="0" dirty="0">
              <a:solidFill>
                <a:srgbClr val="005D89"/>
              </a:solidFill>
              <a:latin typeface="+mj-lt"/>
            </a:endParaRPr>
          </a:p>
          <a:p>
            <a:pPr eaLnBrk="0" hangingPunct="0">
              <a:spcAft>
                <a:spcPts val="600"/>
              </a:spcAft>
              <a:defRPr/>
            </a:pPr>
            <a:r>
              <a:rPr lang="en-US" sz="3200" dirty="0" err="1">
                <a:solidFill>
                  <a:srgbClr val="4EAF48"/>
                </a:solidFill>
                <a:latin typeface="+mj-lt"/>
                <a:sym typeface="GillSans" charset="0"/>
              </a:rPr>
              <a:t>Bij</a:t>
            </a:r>
            <a:r>
              <a:rPr lang="en-US" sz="3200" dirty="0">
                <a:solidFill>
                  <a:srgbClr val="4EAF48"/>
                </a:solidFill>
                <a:latin typeface="+mj-lt"/>
                <a:sym typeface="GillSans" charset="0"/>
              </a:rPr>
              <a:t> </a:t>
            </a:r>
            <a:r>
              <a:rPr lang="en-US" sz="3200" dirty="0" err="1">
                <a:solidFill>
                  <a:srgbClr val="4EAF48"/>
                </a:solidFill>
                <a:latin typeface="+mj-lt"/>
                <a:sym typeface="GillSans" charset="0"/>
              </a:rPr>
              <a:t>ziekenhuisopname</a:t>
            </a:r>
            <a:r>
              <a:rPr lang="en-US" sz="3200" dirty="0">
                <a:solidFill>
                  <a:srgbClr val="4EAF48"/>
                </a:solidFill>
                <a:latin typeface="+mj-lt"/>
                <a:sym typeface="GillSans" charset="0"/>
              </a:rPr>
              <a:t> </a:t>
            </a:r>
            <a:r>
              <a:rPr lang="en-US" sz="3200" dirty="0" err="1">
                <a:solidFill>
                  <a:srgbClr val="4EAF48"/>
                </a:solidFill>
                <a:latin typeface="+mj-lt"/>
                <a:sym typeface="GillSans" charset="0"/>
              </a:rPr>
              <a:t>hogere</a:t>
            </a:r>
            <a:r>
              <a:rPr lang="en-US" sz="3200" dirty="0">
                <a:solidFill>
                  <a:srgbClr val="4EAF48"/>
                </a:solidFill>
                <a:latin typeface="+mj-lt"/>
                <a:sym typeface="GillSans" charset="0"/>
              </a:rPr>
              <a:t> </a:t>
            </a:r>
            <a:r>
              <a:rPr lang="en-US" sz="3200" dirty="0" err="1">
                <a:solidFill>
                  <a:srgbClr val="4EAF48"/>
                </a:solidFill>
                <a:latin typeface="+mj-lt"/>
                <a:sym typeface="GillSans" charset="0"/>
              </a:rPr>
              <a:t>kans</a:t>
            </a:r>
            <a:r>
              <a:rPr lang="en-US" sz="3200" dirty="0">
                <a:solidFill>
                  <a:srgbClr val="4EAF48"/>
                </a:solidFill>
                <a:latin typeface="+mj-lt"/>
                <a:sym typeface="GillSans" charset="0"/>
              </a:rPr>
              <a:t> op</a:t>
            </a: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langere</a:t>
            </a:r>
            <a:r>
              <a:rPr lang="en-US" sz="3200" dirty="0">
                <a:solidFill>
                  <a:srgbClr val="005D89"/>
                </a:solidFill>
                <a:latin typeface="+mj-lt"/>
                <a:sym typeface="GillSans" charset="0"/>
              </a:rPr>
              <a:t> </a:t>
            </a:r>
            <a:r>
              <a:rPr lang="en-US" sz="3200" dirty="0" err="1">
                <a:solidFill>
                  <a:srgbClr val="005D89"/>
                </a:solidFill>
                <a:latin typeface="+mj-lt"/>
                <a:sym typeface="GillSans" charset="0"/>
              </a:rPr>
              <a:t>opnameduur</a:t>
            </a:r>
            <a:endParaRPr lang="en-US" sz="3200" dirty="0">
              <a:solidFill>
                <a:srgbClr val="005D89"/>
              </a:solidFill>
              <a:latin typeface="+mj-lt"/>
              <a:sym typeface="GillSans" charset="0"/>
            </a:endParaRP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langzamere</a:t>
            </a:r>
            <a:r>
              <a:rPr lang="en-US" sz="3200" dirty="0">
                <a:solidFill>
                  <a:srgbClr val="005D89"/>
                </a:solidFill>
                <a:latin typeface="+mj-lt"/>
                <a:sym typeface="GillSans" charset="0"/>
              </a:rPr>
              <a:t> </a:t>
            </a:r>
            <a:r>
              <a:rPr lang="en-US" sz="3200" dirty="0" err="1">
                <a:solidFill>
                  <a:srgbClr val="005D89"/>
                </a:solidFill>
                <a:latin typeface="+mj-lt"/>
                <a:sym typeface="GillSans" charset="0"/>
              </a:rPr>
              <a:t>wondgenezing</a:t>
            </a:r>
            <a:endParaRPr lang="en-US" sz="3200" dirty="0">
              <a:solidFill>
                <a:srgbClr val="005D89"/>
              </a:solidFill>
              <a:latin typeface="+mj-lt"/>
              <a:sym typeface="GillSans" charset="0"/>
            </a:endParaRPr>
          </a:p>
          <a:p>
            <a:pPr marL="457200" indent="-457200" eaLnBrk="0" hangingPunct="0">
              <a:spcAft>
                <a:spcPts val="600"/>
              </a:spcAft>
              <a:buFont typeface="Wingdings" panose="05000000000000000000" pitchFamily="2" charset="2"/>
              <a:buChar char="v"/>
              <a:defRPr/>
            </a:pPr>
            <a:r>
              <a:rPr lang="en-US" sz="3200" dirty="0" err="1">
                <a:solidFill>
                  <a:srgbClr val="005D89"/>
                </a:solidFill>
                <a:latin typeface="+mj-lt"/>
                <a:sym typeface="GillSans" charset="0"/>
              </a:rPr>
              <a:t>infecties</a:t>
            </a:r>
            <a:r>
              <a:rPr lang="en-US" sz="3200" dirty="0">
                <a:solidFill>
                  <a:srgbClr val="005D89"/>
                </a:solidFill>
                <a:latin typeface="+mj-lt"/>
                <a:sym typeface="GillSans" charset="0"/>
              </a:rPr>
              <a:t> en </a:t>
            </a:r>
            <a:r>
              <a:rPr lang="en-US" sz="3200" dirty="0" err="1">
                <a:solidFill>
                  <a:srgbClr val="005D89"/>
                </a:solidFill>
                <a:latin typeface="+mj-lt"/>
                <a:sym typeface="GillSans" charset="0"/>
              </a:rPr>
              <a:t>complicaties</a:t>
            </a:r>
            <a:endParaRPr lang="en-US" sz="3200" dirty="0">
              <a:solidFill>
                <a:srgbClr val="005D89"/>
              </a:solidFill>
              <a:latin typeface="+mj-lt"/>
              <a:sym typeface="GillSans" charset="0"/>
            </a:endParaRPr>
          </a:p>
          <a:p>
            <a:pPr eaLnBrk="0" hangingPunct="0">
              <a:defRPr/>
            </a:pPr>
            <a:endParaRPr lang="en-US" sz="3200" dirty="0">
              <a:latin typeface="Times New Roman" pitchFamily="18" charset="0"/>
              <a:sym typeface="GillSans" charset="0"/>
            </a:endParaRPr>
          </a:p>
          <a:p>
            <a:pPr marL="0" marR="0" lvl="0" indent="0" algn="l" defTabSz="457200" rtl="0" eaLnBrk="1" fontAlgn="auto" latinLnBrk="0" hangingPunct="1">
              <a:lnSpc>
                <a:spcPct val="100000"/>
              </a:lnSpc>
              <a:spcBef>
                <a:spcPts val="1000"/>
              </a:spcBef>
              <a:spcAft>
                <a:spcPts val="0"/>
              </a:spcAft>
              <a:buClr>
                <a:srgbClr val="005D89"/>
              </a:buClr>
              <a:buSzPct val="80000"/>
              <a:buFont typeface="Wingdings" panose="05000000000000000000" pitchFamily="2" charset="2"/>
              <a:buNone/>
              <a:tabLst/>
              <a:defRPr/>
            </a:pPr>
            <a:endParaRPr kumimoji="0" lang="nl-NL" sz="2800" b="0" i="1" u="none" strike="noStrike" kern="0" cap="none" spc="0" normalizeH="0" baseline="0" noProof="0" dirty="0">
              <a:ln>
                <a:noFill/>
              </a:ln>
              <a:solidFill>
                <a:srgbClr val="005D89"/>
              </a:solidFill>
              <a:effectLst/>
              <a:uLnTx/>
              <a:uFillTx/>
              <a:latin typeface="+mn-lt"/>
              <a:ea typeface="+mn-ea"/>
              <a:cs typeface="+mn-cs"/>
            </a:endParaRPr>
          </a:p>
        </p:txBody>
      </p:sp>
      <p:pic>
        <p:nvPicPr>
          <p:cNvPr id="4" name="Afbeelding 3" descr="Stethoscoop">
            <a:extLst>
              <a:ext uri="{FF2B5EF4-FFF2-40B4-BE49-F238E27FC236}">
                <a16:creationId xmlns:a16="http://schemas.microsoft.com/office/drawing/2014/main" id="{A123A0A9-AABC-4E9F-A77D-1BF54A2A3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5170" y="2481166"/>
            <a:ext cx="2116596" cy="2116596"/>
          </a:xfrm>
          <a:prstGeom prst="rect">
            <a:avLst/>
          </a:prstGeom>
        </p:spPr>
      </p:pic>
    </p:spTree>
    <p:extLst>
      <p:ext uri="{BB962C8B-B14F-4D97-AF65-F5344CB8AC3E}">
        <p14:creationId xmlns:p14="http://schemas.microsoft.com/office/powerpoint/2010/main" val="143435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3659718" y="1628774"/>
            <a:ext cx="4262967" cy="1924246"/>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spcBef>
                <a:spcPct val="50000"/>
              </a:spcBef>
            </a:pPr>
            <a:endParaRPr lang="en-GB" altLang="nl-NL" sz="800" dirty="0">
              <a:latin typeface="Verdana" pitchFamily="34" charset="0"/>
            </a:endParaRPr>
          </a:p>
          <a:p>
            <a:pPr algn="ctr" eaLnBrk="0" hangingPunct="0">
              <a:spcBef>
                <a:spcPct val="50000"/>
              </a:spcBef>
            </a:pPr>
            <a:r>
              <a:rPr lang="en-GB" altLang="nl-NL" sz="2000" b="1" dirty="0" err="1">
                <a:solidFill>
                  <a:srgbClr val="1F497D"/>
                </a:solidFill>
                <a:cs typeface="Calibri" panose="020F0502020204030204" pitchFamily="34" charset="0"/>
              </a:rPr>
              <a:t>Vermoeidheid</a:t>
            </a:r>
            <a:endParaRPr lang="en-GB" altLang="nl-NL" sz="2000" b="1" dirty="0">
              <a:solidFill>
                <a:srgbClr val="1F497D"/>
              </a:solidFill>
              <a:cs typeface="Calibri" panose="020F0502020204030204" pitchFamily="34" charset="0"/>
            </a:endParaRPr>
          </a:p>
          <a:p>
            <a:pPr algn="ctr" eaLnBrk="0" hangingPunct="0">
              <a:spcBef>
                <a:spcPct val="50000"/>
              </a:spcBef>
            </a:pPr>
            <a:r>
              <a:rPr lang="en-GB" altLang="nl-NL" sz="2000" b="1" dirty="0" err="1">
                <a:solidFill>
                  <a:srgbClr val="1F497D"/>
                </a:solidFill>
                <a:cs typeface="Calibri" panose="020F0502020204030204" pitchFamily="34" charset="0"/>
              </a:rPr>
              <a:t>Ziekte</a:t>
            </a:r>
            <a:endParaRPr lang="en-GB" altLang="nl-NL" sz="2000" b="1" dirty="0">
              <a:solidFill>
                <a:srgbClr val="1F497D"/>
              </a:solidFill>
              <a:cs typeface="Calibri" panose="020F0502020204030204" pitchFamily="34" charset="0"/>
            </a:endParaRPr>
          </a:p>
          <a:p>
            <a:pPr algn="ctr" eaLnBrk="0" hangingPunct="0">
              <a:spcBef>
                <a:spcPct val="50000"/>
              </a:spcBef>
            </a:pPr>
            <a:r>
              <a:rPr lang="en-GB" altLang="nl-NL" sz="2000" b="1" dirty="0">
                <a:solidFill>
                  <a:srgbClr val="1F497D"/>
                </a:solidFill>
                <a:cs typeface="Calibri" panose="020F0502020204030204" pitchFamily="34" charset="0"/>
              </a:rPr>
              <a:t>Minder </a:t>
            </a:r>
            <a:r>
              <a:rPr lang="en-GB" altLang="nl-NL" sz="2000" b="1" dirty="0" err="1">
                <a:solidFill>
                  <a:srgbClr val="1F497D"/>
                </a:solidFill>
                <a:cs typeface="Calibri" panose="020F0502020204030204" pitchFamily="34" charset="0"/>
              </a:rPr>
              <a:t>eetlust</a:t>
            </a:r>
            <a:r>
              <a:rPr lang="en-GB" altLang="nl-NL" sz="2000" b="1" dirty="0">
                <a:solidFill>
                  <a:srgbClr val="1F497D"/>
                </a:solidFill>
              </a:rPr>
              <a:t>      </a:t>
            </a:r>
          </a:p>
          <a:p>
            <a:pPr algn="ctr" eaLnBrk="0" hangingPunct="0">
              <a:spcBef>
                <a:spcPct val="50000"/>
              </a:spcBef>
            </a:pPr>
            <a:r>
              <a:rPr lang="en-GB" altLang="nl-NL" sz="1400" dirty="0">
                <a:solidFill>
                  <a:srgbClr val="1F497D"/>
                </a:solidFill>
              </a:rPr>
              <a:t>              </a:t>
            </a:r>
            <a:r>
              <a:rPr lang="en-GB" altLang="nl-NL" sz="1400" dirty="0">
                <a:solidFill>
                  <a:srgbClr val="1F497D"/>
                </a:solidFill>
                <a:latin typeface="Verdana" pitchFamily="34" charset="0"/>
              </a:rPr>
              <a:t> </a:t>
            </a:r>
          </a:p>
        </p:txBody>
      </p:sp>
      <p:sp>
        <p:nvSpPr>
          <p:cNvPr id="506883" name="Freeform 3"/>
          <p:cNvSpPr>
            <a:spLocks/>
          </p:cNvSpPr>
          <p:nvPr/>
        </p:nvSpPr>
        <p:spPr bwMode="auto">
          <a:xfrm>
            <a:off x="354755" y="2033589"/>
            <a:ext cx="3613149" cy="3825875"/>
          </a:xfrm>
          <a:custGeom>
            <a:avLst/>
            <a:gdLst>
              <a:gd name="T0" fmla="*/ 1531 w 1707"/>
              <a:gd name="T1" fmla="*/ 2403 h 2410"/>
              <a:gd name="T2" fmla="*/ 1199 w 1707"/>
              <a:gd name="T3" fmla="*/ 2373 h 2410"/>
              <a:gd name="T4" fmla="*/ 895 w 1707"/>
              <a:gd name="T5" fmla="*/ 2308 h 2410"/>
              <a:gd name="T6" fmla="*/ 621 w 1707"/>
              <a:gd name="T7" fmla="*/ 2213 h 2410"/>
              <a:gd name="T8" fmla="*/ 390 w 1707"/>
              <a:gd name="T9" fmla="*/ 2094 h 2410"/>
              <a:gd name="T10" fmla="*/ 292 w 1707"/>
              <a:gd name="T11" fmla="*/ 2029 h 2410"/>
              <a:gd name="T12" fmla="*/ 206 w 1707"/>
              <a:gd name="T13" fmla="*/ 1958 h 2410"/>
              <a:gd name="T14" fmla="*/ 135 w 1707"/>
              <a:gd name="T15" fmla="*/ 1881 h 2410"/>
              <a:gd name="T16" fmla="*/ 77 w 1707"/>
              <a:gd name="T17" fmla="*/ 1804 h 2410"/>
              <a:gd name="T18" fmla="*/ 34 w 1707"/>
              <a:gd name="T19" fmla="*/ 1721 h 2410"/>
              <a:gd name="T20" fmla="*/ 9 w 1707"/>
              <a:gd name="T21" fmla="*/ 1638 h 2410"/>
              <a:gd name="T22" fmla="*/ 0 w 1707"/>
              <a:gd name="T23" fmla="*/ 1549 h 2410"/>
              <a:gd name="T24" fmla="*/ 3 w 1707"/>
              <a:gd name="T25" fmla="*/ 1050 h 2410"/>
              <a:gd name="T26" fmla="*/ 16 w 1707"/>
              <a:gd name="T27" fmla="*/ 973 h 2410"/>
              <a:gd name="T28" fmla="*/ 40 w 1707"/>
              <a:gd name="T29" fmla="*/ 902 h 2410"/>
              <a:gd name="T30" fmla="*/ 102 w 1707"/>
              <a:gd name="T31" fmla="*/ 795 h 2410"/>
              <a:gd name="T32" fmla="*/ 221 w 1707"/>
              <a:gd name="T33" fmla="*/ 658 h 2410"/>
              <a:gd name="T34" fmla="*/ 384 w 1707"/>
              <a:gd name="T35" fmla="*/ 540 h 2410"/>
              <a:gd name="T36" fmla="*/ 581 w 1707"/>
              <a:gd name="T37" fmla="*/ 439 h 2410"/>
              <a:gd name="T38" fmla="*/ 815 w 1707"/>
              <a:gd name="T39" fmla="*/ 350 h 2410"/>
              <a:gd name="T40" fmla="*/ 1076 w 1707"/>
              <a:gd name="T41" fmla="*/ 284 h 2410"/>
              <a:gd name="T42" fmla="*/ 1362 w 1707"/>
              <a:gd name="T43" fmla="*/ 243 h 2410"/>
              <a:gd name="T44" fmla="*/ 1706 w 1707"/>
              <a:gd name="T45" fmla="*/ 457 h 2410"/>
              <a:gd name="T46" fmla="*/ 1362 w 1707"/>
              <a:gd name="T47" fmla="*/ 712 h 2410"/>
              <a:gd name="T48" fmla="*/ 1134 w 1707"/>
              <a:gd name="T49" fmla="*/ 741 h 2410"/>
              <a:gd name="T50" fmla="*/ 919 w 1707"/>
              <a:gd name="T51" fmla="*/ 789 h 2410"/>
              <a:gd name="T52" fmla="*/ 722 w 1707"/>
              <a:gd name="T53" fmla="*/ 848 h 2410"/>
              <a:gd name="T54" fmla="*/ 544 w 1707"/>
              <a:gd name="T55" fmla="*/ 919 h 2410"/>
              <a:gd name="T56" fmla="*/ 387 w 1707"/>
              <a:gd name="T57" fmla="*/ 1008 h 2410"/>
              <a:gd name="T58" fmla="*/ 252 w 1707"/>
              <a:gd name="T59" fmla="*/ 1103 h 2410"/>
              <a:gd name="T60" fmla="*/ 145 w 1707"/>
              <a:gd name="T61" fmla="*/ 1204 h 2410"/>
              <a:gd name="T62" fmla="*/ 65 w 1707"/>
              <a:gd name="T63" fmla="*/ 1317 h 2410"/>
              <a:gd name="T64" fmla="*/ 163 w 1707"/>
              <a:gd name="T65" fmla="*/ 1448 h 2410"/>
              <a:gd name="T66" fmla="*/ 301 w 1707"/>
              <a:gd name="T67" fmla="*/ 1572 h 2410"/>
              <a:gd name="T68" fmla="*/ 473 w 1707"/>
              <a:gd name="T69" fmla="*/ 1679 h 2410"/>
              <a:gd name="T70" fmla="*/ 676 w 1707"/>
              <a:gd name="T71" fmla="*/ 1768 h 2410"/>
              <a:gd name="T72" fmla="*/ 904 w 1707"/>
              <a:gd name="T73" fmla="*/ 1839 h 2410"/>
              <a:gd name="T74" fmla="*/ 1156 w 1707"/>
              <a:gd name="T75" fmla="*/ 1893 h 2410"/>
              <a:gd name="T76" fmla="*/ 1423 w 1707"/>
              <a:gd name="T77" fmla="*/ 1928 h 2410"/>
              <a:gd name="T78" fmla="*/ 1706 w 1707"/>
              <a:gd name="T79" fmla="*/ 1940 h 2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07" h="2410">
                <a:moveTo>
                  <a:pt x="1706" y="2409"/>
                </a:moveTo>
                <a:lnTo>
                  <a:pt x="1531" y="2403"/>
                </a:lnTo>
                <a:lnTo>
                  <a:pt x="1362" y="2391"/>
                </a:lnTo>
                <a:lnTo>
                  <a:pt x="1199" y="2373"/>
                </a:lnTo>
                <a:lnTo>
                  <a:pt x="1042" y="2344"/>
                </a:lnTo>
                <a:lnTo>
                  <a:pt x="895" y="2308"/>
                </a:lnTo>
                <a:lnTo>
                  <a:pt x="753" y="2261"/>
                </a:lnTo>
                <a:lnTo>
                  <a:pt x="621" y="2213"/>
                </a:lnTo>
                <a:lnTo>
                  <a:pt x="501" y="2160"/>
                </a:lnTo>
                <a:lnTo>
                  <a:pt x="390" y="2094"/>
                </a:lnTo>
                <a:lnTo>
                  <a:pt x="338" y="2065"/>
                </a:lnTo>
                <a:lnTo>
                  <a:pt x="292" y="2029"/>
                </a:lnTo>
                <a:lnTo>
                  <a:pt x="249" y="1994"/>
                </a:lnTo>
                <a:lnTo>
                  <a:pt x="206" y="1958"/>
                </a:lnTo>
                <a:lnTo>
                  <a:pt x="169" y="1922"/>
                </a:lnTo>
                <a:lnTo>
                  <a:pt x="135" y="1881"/>
                </a:lnTo>
                <a:lnTo>
                  <a:pt x="105" y="1845"/>
                </a:lnTo>
                <a:lnTo>
                  <a:pt x="77" y="1804"/>
                </a:lnTo>
                <a:lnTo>
                  <a:pt x="55" y="1762"/>
                </a:lnTo>
                <a:lnTo>
                  <a:pt x="34" y="1721"/>
                </a:lnTo>
                <a:lnTo>
                  <a:pt x="19" y="1679"/>
                </a:lnTo>
                <a:lnTo>
                  <a:pt x="9" y="1638"/>
                </a:lnTo>
                <a:lnTo>
                  <a:pt x="3" y="1590"/>
                </a:lnTo>
                <a:lnTo>
                  <a:pt x="0" y="1549"/>
                </a:lnTo>
                <a:lnTo>
                  <a:pt x="0" y="1086"/>
                </a:lnTo>
                <a:lnTo>
                  <a:pt x="3" y="1050"/>
                </a:lnTo>
                <a:lnTo>
                  <a:pt x="6" y="1008"/>
                </a:lnTo>
                <a:lnTo>
                  <a:pt x="16" y="973"/>
                </a:lnTo>
                <a:lnTo>
                  <a:pt x="25" y="937"/>
                </a:lnTo>
                <a:lnTo>
                  <a:pt x="40" y="902"/>
                </a:lnTo>
                <a:lnTo>
                  <a:pt x="59" y="866"/>
                </a:lnTo>
                <a:lnTo>
                  <a:pt x="102" y="795"/>
                </a:lnTo>
                <a:lnTo>
                  <a:pt x="157" y="724"/>
                </a:lnTo>
                <a:lnTo>
                  <a:pt x="221" y="658"/>
                </a:lnTo>
                <a:lnTo>
                  <a:pt x="298" y="599"/>
                </a:lnTo>
                <a:lnTo>
                  <a:pt x="384" y="540"/>
                </a:lnTo>
                <a:lnTo>
                  <a:pt x="480" y="486"/>
                </a:lnTo>
                <a:lnTo>
                  <a:pt x="581" y="439"/>
                </a:lnTo>
                <a:lnTo>
                  <a:pt x="695" y="391"/>
                </a:lnTo>
                <a:lnTo>
                  <a:pt x="815" y="350"/>
                </a:lnTo>
                <a:lnTo>
                  <a:pt x="941" y="314"/>
                </a:lnTo>
                <a:lnTo>
                  <a:pt x="1076" y="284"/>
                </a:lnTo>
                <a:lnTo>
                  <a:pt x="1217" y="261"/>
                </a:lnTo>
                <a:lnTo>
                  <a:pt x="1362" y="243"/>
                </a:lnTo>
                <a:lnTo>
                  <a:pt x="1362" y="0"/>
                </a:lnTo>
                <a:lnTo>
                  <a:pt x="1706" y="457"/>
                </a:lnTo>
                <a:lnTo>
                  <a:pt x="1362" y="955"/>
                </a:lnTo>
                <a:lnTo>
                  <a:pt x="1362" y="712"/>
                </a:lnTo>
                <a:lnTo>
                  <a:pt x="1245" y="724"/>
                </a:lnTo>
                <a:lnTo>
                  <a:pt x="1134" y="741"/>
                </a:lnTo>
                <a:lnTo>
                  <a:pt x="1027" y="765"/>
                </a:lnTo>
                <a:lnTo>
                  <a:pt x="919" y="789"/>
                </a:lnTo>
                <a:lnTo>
                  <a:pt x="818" y="819"/>
                </a:lnTo>
                <a:lnTo>
                  <a:pt x="722" y="848"/>
                </a:lnTo>
                <a:lnTo>
                  <a:pt x="630" y="884"/>
                </a:lnTo>
                <a:lnTo>
                  <a:pt x="544" y="919"/>
                </a:lnTo>
                <a:lnTo>
                  <a:pt x="461" y="961"/>
                </a:lnTo>
                <a:lnTo>
                  <a:pt x="387" y="1008"/>
                </a:lnTo>
                <a:lnTo>
                  <a:pt x="317" y="1050"/>
                </a:lnTo>
                <a:lnTo>
                  <a:pt x="252" y="1103"/>
                </a:lnTo>
                <a:lnTo>
                  <a:pt x="194" y="1151"/>
                </a:lnTo>
                <a:lnTo>
                  <a:pt x="145" y="1204"/>
                </a:lnTo>
                <a:lnTo>
                  <a:pt x="102" y="1258"/>
                </a:lnTo>
                <a:lnTo>
                  <a:pt x="65" y="1317"/>
                </a:lnTo>
                <a:lnTo>
                  <a:pt x="108" y="1382"/>
                </a:lnTo>
                <a:lnTo>
                  <a:pt x="163" y="1448"/>
                </a:lnTo>
                <a:lnTo>
                  <a:pt x="228" y="1513"/>
                </a:lnTo>
                <a:lnTo>
                  <a:pt x="301" y="1572"/>
                </a:lnTo>
                <a:lnTo>
                  <a:pt x="381" y="1626"/>
                </a:lnTo>
                <a:lnTo>
                  <a:pt x="473" y="1679"/>
                </a:lnTo>
                <a:lnTo>
                  <a:pt x="572" y="1721"/>
                </a:lnTo>
                <a:lnTo>
                  <a:pt x="676" y="1768"/>
                </a:lnTo>
                <a:lnTo>
                  <a:pt x="787" y="1804"/>
                </a:lnTo>
                <a:lnTo>
                  <a:pt x="904" y="1839"/>
                </a:lnTo>
                <a:lnTo>
                  <a:pt x="1027" y="1869"/>
                </a:lnTo>
                <a:lnTo>
                  <a:pt x="1156" y="1893"/>
                </a:lnTo>
                <a:lnTo>
                  <a:pt x="1288" y="1916"/>
                </a:lnTo>
                <a:lnTo>
                  <a:pt x="1423" y="1928"/>
                </a:lnTo>
                <a:lnTo>
                  <a:pt x="1565" y="1940"/>
                </a:lnTo>
                <a:lnTo>
                  <a:pt x="1706" y="1940"/>
                </a:lnTo>
                <a:lnTo>
                  <a:pt x="1706" y="2409"/>
                </a:lnTo>
              </a:path>
            </a:pathLst>
          </a:custGeom>
          <a:solidFill>
            <a:srgbClr val="FF9933"/>
          </a:solidFill>
          <a:ln w="12700" cap="rnd" cmpd="sng">
            <a:solidFill>
              <a:srgbClr val="9933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506884" name="Rectangle 4"/>
          <p:cNvSpPr>
            <a:spLocks noChangeArrowheads="1"/>
          </p:cNvSpPr>
          <p:nvPr/>
        </p:nvSpPr>
        <p:spPr bwMode="auto">
          <a:xfrm>
            <a:off x="3659718" y="4992688"/>
            <a:ext cx="4449233" cy="1033462"/>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en-GB" altLang="nl-NL" sz="500" dirty="0">
                <a:latin typeface="Verdana" pitchFamily="34" charset="0"/>
              </a:rPr>
              <a:t> </a:t>
            </a:r>
            <a:r>
              <a:rPr lang="en-GB" altLang="nl-NL" sz="2000" dirty="0">
                <a:latin typeface="Verdana" pitchFamily="34" charset="0"/>
              </a:rPr>
              <a:t>                                     </a:t>
            </a:r>
            <a:r>
              <a:rPr lang="en-GB" altLang="nl-NL" sz="2000" b="1" dirty="0">
                <a:solidFill>
                  <a:srgbClr val="1F497D"/>
                </a:solidFill>
                <a:latin typeface="Calibri" panose="020F0502020204030204" pitchFamily="34" charset="0"/>
                <a:cs typeface="Calibri" panose="020F0502020204030204" pitchFamily="34" charset="0"/>
              </a:rPr>
              <a:t>ONDERVOEDING</a:t>
            </a:r>
          </a:p>
          <a:p>
            <a:pPr algn="ctr" eaLnBrk="0" hangingPunct="0">
              <a:spcBef>
                <a:spcPct val="50000"/>
              </a:spcBef>
            </a:pPr>
            <a:endParaRPr lang="en-GB" altLang="nl-NL" sz="1400" dirty="0">
              <a:solidFill>
                <a:srgbClr val="1F497D"/>
              </a:solidFill>
              <a:latin typeface="Verdana" pitchFamily="34" charset="0"/>
            </a:endParaRPr>
          </a:p>
        </p:txBody>
      </p:sp>
      <p:sp>
        <p:nvSpPr>
          <p:cNvPr id="506885" name="Rectangle 5"/>
          <p:cNvSpPr>
            <a:spLocks noChangeArrowheads="1"/>
          </p:cNvSpPr>
          <p:nvPr/>
        </p:nvSpPr>
        <p:spPr bwMode="auto">
          <a:xfrm>
            <a:off x="1391478" y="332656"/>
            <a:ext cx="9790873" cy="129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3800">
                <a:solidFill>
                  <a:schemeClr val="tx2"/>
                </a:solidFill>
                <a:latin typeface="Arial" charset="0"/>
              </a:defRPr>
            </a:lvl1pPr>
            <a:lvl2pPr>
              <a:defRPr sz="3800">
                <a:solidFill>
                  <a:schemeClr val="tx2"/>
                </a:solidFill>
                <a:latin typeface="Arial" charset="0"/>
              </a:defRPr>
            </a:lvl2pPr>
            <a:lvl3pPr>
              <a:defRPr sz="3800">
                <a:solidFill>
                  <a:schemeClr val="tx2"/>
                </a:solidFill>
                <a:latin typeface="Arial" charset="0"/>
              </a:defRPr>
            </a:lvl3pPr>
            <a:lvl4pPr>
              <a:defRPr sz="3800">
                <a:solidFill>
                  <a:schemeClr val="tx2"/>
                </a:solidFill>
                <a:latin typeface="Arial" charset="0"/>
              </a:defRPr>
            </a:lvl4pPr>
            <a:lvl5pPr>
              <a:defRPr sz="3800">
                <a:solidFill>
                  <a:schemeClr val="tx2"/>
                </a:solidFill>
                <a:latin typeface="Arial" charset="0"/>
              </a:defRPr>
            </a:lvl5pPr>
            <a:lvl6pPr marL="457200" fontAlgn="base">
              <a:spcBef>
                <a:spcPct val="0"/>
              </a:spcBef>
              <a:spcAft>
                <a:spcPct val="0"/>
              </a:spcAft>
              <a:defRPr sz="3800">
                <a:solidFill>
                  <a:schemeClr val="tx2"/>
                </a:solidFill>
                <a:latin typeface="Arial" charset="0"/>
              </a:defRPr>
            </a:lvl6pPr>
            <a:lvl7pPr marL="914400" fontAlgn="base">
              <a:spcBef>
                <a:spcPct val="0"/>
              </a:spcBef>
              <a:spcAft>
                <a:spcPct val="0"/>
              </a:spcAft>
              <a:defRPr sz="3800">
                <a:solidFill>
                  <a:schemeClr val="tx2"/>
                </a:solidFill>
                <a:latin typeface="Arial" charset="0"/>
              </a:defRPr>
            </a:lvl7pPr>
            <a:lvl8pPr marL="1371600" fontAlgn="base">
              <a:spcBef>
                <a:spcPct val="0"/>
              </a:spcBef>
              <a:spcAft>
                <a:spcPct val="0"/>
              </a:spcAft>
              <a:defRPr sz="3800">
                <a:solidFill>
                  <a:schemeClr val="tx2"/>
                </a:solidFill>
                <a:latin typeface="Arial" charset="0"/>
              </a:defRPr>
            </a:lvl8pPr>
            <a:lvl9pPr marL="1828800" fontAlgn="base">
              <a:spcBef>
                <a:spcPct val="0"/>
              </a:spcBef>
              <a:spcAft>
                <a:spcPct val="0"/>
              </a:spcAft>
              <a:defRPr sz="3800">
                <a:solidFill>
                  <a:schemeClr val="tx2"/>
                </a:solidFill>
                <a:latin typeface="Arial" charset="0"/>
              </a:defRPr>
            </a:lvl9pPr>
          </a:lstStyle>
          <a:p>
            <a:r>
              <a:rPr lang="nl-NL" altLang="nl-NL" sz="3200" b="1" dirty="0">
                <a:solidFill>
                  <a:srgbClr val="005D89"/>
                </a:solidFill>
              </a:rPr>
              <a:t>		</a:t>
            </a:r>
          </a:p>
        </p:txBody>
      </p:sp>
      <p:sp>
        <p:nvSpPr>
          <p:cNvPr id="506886" name="Freeform 6"/>
          <p:cNvSpPr>
            <a:spLocks/>
          </p:cNvSpPr>
          <p:nvPr/>
        </p:nvSpPr>
        <p:spPr bwMode="auto">
          <a:xfrm>
            <a:off x="7920567" y="2625725"/>
            <a:ext cx="3022600" cy="3640138"/>
          </a:xfrm>
          <a:custGeom>
            <a:avLst/>
            <a:gdLst>
              <a:gd name="T0" fmla="*/ 0 w 1428"/>
              <a:gd name="T1" fmla="*/ 0 h 2293"/>
              <a:gd name="T2" fmla="*/ 142 w 1428"/>
              <a:gd name="T3" fmla="*/ 6 h 2293"/>
              <a:gd name="T4" fmla="*/ 283 w 1428"/>
              <a:gd name="T5" fmla="*/ 19 h 2293"/>
              <a:gd name="T6" fmla="*/ 425 w 1428"/>
              <a:gd name="T7" fmla="*/ 38 h 2293"/>
              <a:gd name="T8" fmla="*/ 551 w 1428"/>
              <a:gd name="T9" fmla="*/ 63 h 2293"/>
              <a:gd name="T10" fmla="*/ 676 w 1428"/>
              <a:gd name="T11" fmla="*/ 101 h 2293"/>
              <a:gd name="T12" fmla="*/ 793 w 1428"/>
              <a:gd name="T13" fmla="*/ 139 h 2293"/>
              <a:gd name="T14" fmla="*/ 909 w 1428"/>
              <a:gd name="T15" fmla="*/ 190 h 2293"/>
              <a:gd name="T16" fmla="*/ 1010 w 1428"/>
              <a:gd name="T17" fmla="*/ 240 h 2293"/>
              <a:gd name="T18" fmla="*/ 1101 w 1428"/>
              <a:gd name="T19" fmla="*/ 297 h 2293"/>
              <a:gd name="T20" fmla="*/ 1185 w 1428"/>
              <a:gd name="T21" fmla="*/ 360 h 2293"/>
              <a:gd name="T22" fmla="*/ 1252 w 1428"/>
              <a:gd name="T23" fmla="*/ 429 h 2293"/>
              <a:gd name="T24" fmla="*/ 1318 w 1428"/>
              <a:gd name="T25" fmla="*/ 499 h 2293"/>
              <a:gd name="T26" fmla="*/ 1360 w 1428"/>
              <a:gd name="T27" fmla="*/ 575 h 2293"/>
              <a:gd name="T28" fmla="*/ 1402 w 1428"/>
              <a:gd name="T29" fmla="*/ 657 h 2293"/>
              <a:gd name="T30" fmla="*/ 1419 w 1428"/>
              <a:gd name="T31" fmla="*/ 739 h 2293"/>
              <a:gd name="T32" fmla="*/ 1427 w 1428"/>
              <a:gd name="T33" fmla="*/ 821 h 2293"/>
              <a:gd name="T34" fmla="*/ 1427 w 1428"/>
              <a:gd name="T35" fmla="*/ 1288 h 2293"/>
              <a:gd name="T36" fmla="*/ 1419 w 1428"/>
              <a:gd name="T37" fmla="*/ 1351 h 2293"/>
              <a:gd name="T38" fmla="*/ 1410 w 1428"/>
              <a:gd name="T39" fmla="*/ 1414 h 2293"/>
              <a:gd name="T40" fmla="*/ 1385 w 1428"/>
              <a:gd name="T41" fmla="*/ 1478 h 2293"/>
              <a:gd name="T42" fmla="*/ 1360 w 1428"/>
              <a:gd name="T43" fmla="*/ 1541 h 2293"/>
              <a:gd name="T44" fmla="*/ 1277 w 1428"/>
              <a:gd name="T45" fmla="*/ 1654 h 2293"/>
              <a:gd name="T46" fmla="*/ 1168 w 1428"/>
              <a:gd name="T47" fmla="*/ 1762 h 2293"/>
              <a:gd name="T48" fmla="*/ 1026 w 1428"/>
              <a:gd name="T49" fmla="*/ 1856 h 2293"/>
              <a:gd name="T50" fmla="*/ 868 w 1428"/>
              <a:gd name="T51" fmla="*/ 1938 h 2293"/>
              <a:gd name="T52" fmla="*/ 676 w 1428"/>
              <a:gd name="T53" fmla="*/ 2008 h 2293"/>
              <a:gd name="T54" fmla="*/ 475 w 1428"/>
              <a:gd name="T55" fmla="*/ 2058 h 2293"/>
              <a:gd name="T56" fmla="*/ 475 w 1428"/>
              <a:gd name="T57" fmla="*/ 2292 h 2293"/>
              <a:gd name="T58" fmla="*/ 0 w 1428"/>
              <a:gd name="T59" fmla="*/ 1869 h 2293"/>
              <a:gd name="T60" fmla="*/ 475 w 1428"/>
              <a:gd name="T61" fmla="*/ 1358 h 2293"/>
              <a:gd name="T62" fmla="*/ 475 w 1428"/>
              <a:gd name="T63" fmla="*/ 1591 h 2293"/>
              <a:gd name="T64" fmla="*/ 634 w 1428"/>
              <a:gd name="T65" fmla="*/ 1553 h 2293"/>
              <a:gd name="T66" fmla="*/ 776 w 1428"/>
              <a:gd name="T67" fmla="*/ 1503 h 2293"/>
              <a:gd name="T68" fmla="*/ 918 w 1428"/>
              <a:gd name="T69" fmla="*/ 1452 h 2293"/>
              <a:gd name="T70" fmla="*/ 1035 w 1428"/>
              <a:gd name="T71" fmla="*/ 1383 h 2293"/>
              <a:gd name="T72" fmla="*/ 1143 w 1428"/>
              <a:gd name="T73" fmla="*/ 1313 h 2293"/>
              <a:gd name="T74" fmla="*/ 1235 w 1428"/>
              <a:gd name="T75" fmla="*/ 1231 h 2293"/>
              <a:gd name="T76" fmla="*/ 1310 w 1428"/>
              <a:gd name="T77" fmla="*/ 1149 h 2293"/>
              <a:gd name="T78" fmla="*/ 1369 w 1428"/>
              <a:gd name="T79" fmla="*/ 1055 h 2293"/>
              <a:gd name="T80" fmla="*/ 1327 w 1428"/>
              <a:gd name="T81" fmla="*/ 991 h 2293"/>
              <a:gd name="T82" fmla="*/ 1285 w 1428"/>
              <a:gd name="T83" fmla="*/ 928 h 2293"/>
              <a:gd name="T84" fmla="*/ 1168 w 1428"/>
              <a:gd name="T85" fmla="*/ 815 h 2293"/>
              <a:gd name="T86" fmla="*/ 1026 w 1428"/>
              <a:gd name="T87" fmla="*/ 714 h 2293"/>
              <a:gd name="T88" fmla="*/ 851 w 1428"/>
              <a:gd name="T89" fmla="*/ 632 h 2293"/>
              <a:gd name="T90" fmla="*/ 667 w 1428"/>
              <a:gd name="T91" fmla="*/ 562 h 2293"/>
              <a:gd name="T92" fmla="*/ 459 w 1428"/>
              <a:gd name="T93" fmla="*/ 512 h 2293"/>
              <a:gd name="T94" fmla="*/ 233 w 1428"/>
              <a:gd name="T95" fmla="*/ 480 h 2293"/>
              <a:gd name="T96" fmla="*/ 0 w 1428"/>
              <a:gd name="T97" fmla="*/ 467 h 2293"/>
              <a:gd name="T98" fmla="*/ 0 w 1428"/>
              <a:gd name="T99" fmla="*/ 0 h 2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8" h="2293">
                <a:moveTo>
                  <a:pt x="0" y="0"/>
                </a:moveTo>
                <a:lnTo>
                  <a:pt x="142" y="6"/>
                </a:lnTo>
                <a:lnTo>
                  <a:pt x="283" y="19"/>
                </a:lnTo>
                <a:lnTo>
                  <a:pt x="425" y="38"/>
                </a:lnTo>
                <a:lnTo>
                  <a:pt x="551" y="63"/>
                </a:lnTo>
                <a:lnTo>
                  <a:pt x="676" y="101"/>
                </a:lnTo>
                <a:lnTo>
                  <a:pt x="793" y="139"/>
                </a:lnTo>
                <a:lnTo>
                  <a:pt x="909" y="190"/>
                </a:lnTo>
                <a:lnTo>
                  <a:pt x="1010" y="240"/>
                </a:lnTo>
                <a:lnTo>
                  <a:pt x="1101" y="297"/>
                </a:lnTo>
                <a:lnTo>
                  <a:pt x="1185" y="360"/>
                </a:lnTo>
                <a:lnTo>
                  <a:pt x="1252" y="429"/>
                </a:lnTo>
                <a:lnTo>
                  <a:pt x="1318" y="499"/>
                </a:lnTo>
                <a:lnTo>
                  <a:pt x="1360" y="575"/>
                </a:lnTo>
                <a:lnTo>
                  <a:pt x="1402" y="657"/>
                </a:lnTo>
                <a:lnTo>
                  <a:pt x="1419" y="739"/>
                </a:lnTo>
                <a:lnTo>
                  <a:pt x="1427" y="821"/>
                </a:lnTo>
                <a:lnTo>
                  <a:pt x="1427" y="1288"/>
                </a:lnTo>
                <a:lnTo>
                  <a:pt x="1419" y="1351"/>
                </a:lnTo>
                <a:lnTo>
                  <a:pt x="1410" y="1414"/>
                </a:lnTo>
                <a:lnTo>
                  <a:pt x="1385" y="1478"/>
                </a:lnTo>
                <a:lnTo>
                  <a:pt x="1360" y="1541"/>
                </a:lnTo>
                <a:lnTo>
                  <a:pt x="1277" y="1654"/>
                </a:lnTo>
                <a:lnTo>
                  <a:pt x="1168" y="1762"/>
                </a:lnTo>
                <a:lnTo>
                  <a:pt x="1026" y="1856"/>
                </a:lnTo>
                <a:lnTo>
                  <a:pt x="868" y="1938"/>
                </a:lnTo>
                <a:lnTo>
                  <a:pt x="676" y="2008"/>
                </a:lnTo>
                <a:lnTo>
                  <a:pt x="475" y="2058"/>
                </a:lnTo>
                <a:lnTo>
                  <a:pt x="475" y="2292"/>
                </a:lnTo>
                <a:lnTo>
                  <a:pt x="0" y="1869"/>
                </a:lnTo>
                <a:lnTo>
                  <a:pt x="475" y="1358"/>
                </a:lnTo>
                <a:lnTo>
                  <a:pt x="475" y="1591"/>
                </a:lnTo>
                <a:lnTo>
                  <a:pt x="634" y="1553"/>
                </a:lnTo>
                <a:lnTo>
                  <a:pt x="776" y="1503"/>
                </a:lnTo>
                <a:lnTo>
                  <a:pt x="918" y="1452"/>
                </a:lnTo>
                <a:lnTo>
                  <a:pt x="1035" y="1383"/>
                </a:lnTo>
                <a:lnTo>
                  <a:pt x="1143" y="1313"/>
                </a:lnTo>
                <a:lnTo>
                  <a:pt x="1235" y="1231"/>
                </a:lnTo>
                <a:lnTo>
                  <a:pt x="1310" y="1149"/>
                </a:lnTo>
                <a:lnTo>
                  <a:pt x="1369" y="1055"/>
                </a:lnTo>
                <a:lnTo>
                  <a:pt x="1327" y="991"/>
                </a:lnTo>
                <a:lnTo>
                  <a:pt x="1285" y="928"/>
                </a:lnTo>
                <a:lnTo>
                  <a:pt x="1168" y="815"/>
                </a:lnTo>
                <a:lnTo>
                  <a:pt x="1026" y="714"/>
                </a:lnTo>
                <a:lnTo>
                  <a:pt x="851" y="632"/>
                </a:lnTo>
                <a:lnTo>
                  <a:pt x="667" y="562"/>
                </a:lnTo>
                <a:lnTo>
                  <a:pt x="459" y="512"/>
                </a:lnTo>
                <a:lnTo>
                  <a:pt x="233" y="480"/>
                </a:lnTo>
                <a:lnTo>
                  <a:pt x="0" y="467"/>
                </a:lnTo>
                <a:lnTo>
                  <a:pt x="0"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506887" name="Freeform 7"/>
          <p:cNvSpPr>
            <a:spLocks/>
          </p:cNvSpPr>
          <p:nvPr/>
        </p:nvSpPr>
        <p:spPr bwMode="auto">
          <a:xfrm>
            <a:off x="7922684" y="2344738"/>
            <a:ext cx="3613149" cy="3789362"/>
          </a:xfrm>
          <a:custGeom>
            <a:avLst/>
            <a:gdLst>
              <a:gd name="T0" fmla="*/ 0 w 1707"/>
              <a:gd name="T1" fmla="*/ 0 h 2387"/>
              <a:gd name="T2" fmla="*/ 176 w 1707"/>
              <a:gd name="T3" fmla="*/ 6 h 2387"/>
              <a:gd name="T4" fmla="*/ 343 w 1707"/>
              <a:gd name="T5" fmla="*/ 19 h 2387"/>
              <a:gd name="T6" fmla="*/ 510 w 1707"/>
              <a:gd name="T7" fmla="*/ 37 h 2387"/>
              <a:gd name="T8" fmla="*/ 659 w 1707"/>
              <a:gd name="T9" fmla="*/ 68 h 2387"/>
              <a:gd name="T10" fmla="*/ 809 w 1707"/>
              <a:gd name="T11" fmla="*/ 105 h 2387"/>
              <a:gd name="T12" fmla="*/ 950 w 1707"/>
              <a:gd name="T13" fmla="*/ 155 h 2387"/>
              <a:gd name="T14" fmla="*/ 1082 w 1707"/>
              <a:gd name="T15" fmla="*/ 204 h 2387"/>
              <a:gd name="T16" fmla="*/ 1205 w 1707"/>
              <a:gd name="T17" fmla="*/ 260 h 2387"/>
              <a:gd name="T18" fmla="*/ 1319 w 1707"/>
              <a:gd name="T19" fmla="*/ 322 h 2387"/>
              <a:gd name="T20" fmla="*/ 1416 w 1707"/>
              <a:gd name="T21" fmla="*/ 390 h 2387"/>
              <a:gd name="T22" fmla="*/ 1504 w 1707"/>
              <a:gd name="T23" fmla="*/ 464 h 2387"/>
              <a:gd name="T24" fmla="*/ 1574 w 1707"/>
              <a:gd name="T25" fmla="*/ 544 h 2387"/>
              <a:gd name="T26" fmla="*/ 1627 w 1707"/>
              <a:gd name="T27" fmla="*/ 624 h 2387"/>
              <a:gd name="T28" fmla="*/ 1671 w 1707"/>
              <a:gd name="T29" fmla="*/ 711 h 2387"/>
              <a:gd name="T30" fmla="*/ 1697 w 1707"/>
              <a:gd name="T31" fmla="*/ 798 h 2387"/>
              <a:gd name="T32" fmla="*/ 1706 w 1707"/>
              <a:gd name="T33" fmla="*/ 890 h 2387"/>
              <a:gd name="T34" fmla="*/ 1706 w 1707"/>
              <a:gd name="T35" fmla="*/ 1267 h 2387"/>
              <a:gd name="T36" fmla="*/ 1697 w 1707"/>
              <a:gd name="T37" fmla="*/ 1348 h 2387"/>
              <a:gd name="T38" fmla="*/ 1680 w 1707"/>
              <a:gd name="T39" fmla="*/ 1422 h 2387"/>
              <a:gd name="T40" fmla="*/ 1644 w 1707"/>
              <a:gd name="T41" fmla="*/ 1502 h 2387"/>
              <a:gd name="T42" fmla="*/ 1600 w 1707"/>
              <a:gd name="T43" fmla="*/ 1570 h 2387"/>
              <a:gd name="T44" fmla="*/ 1548 w 1707"/>
              <a:gd name="T45" fmla="*/ 1644 h 2387"/>
              <a:gd name="T46" fmla="*/ 1486 w 1707"/>
              <a:gd name="T47" fmla="*/ 1712 h 2387"/>
              <a:gd name="T48" fmla="*/ 1407 w 1707"/>
              <a:gd name="T49" fmla="*/ 1774 h 2387"/>
              <a:gd name="T50" fmla="*/ 1319 w 1707"/>
              <a:gd name="T51" fmla="*/ 1836 h 2387"/>
              <a:gd name="T52" fmla="*/ 1222 w 1707"/>
              <a:gd name="T53" fmla="*/ 1892 h 2387"/>
              <a:gd name="T54" fmla="*/ 1126 w 1707"/>
              <a:gd name="T55" fmla="*/ 1941 h 2387"/>
              <a:gd name="T56" fmla="*/ 888 w 1707"/>
              <a:gd name="T57" fmla="*/ 2028 h 2387"/>
              <a:gd name="T58" fmla="*/ 633 w 1707"/>
              <a:gd name="T59" fmla="*/ 2096 h 2387"/>
              <a:gd name="T60" fmla="*/ 492 w 1707"/>
              <a:gd name="T61" fmla="*/ 2120 h 2387"/>
              <a:gd name="T62" fmla="*/ 343 w 1707"/>
              <a:gd name="T63" fmla="*/ 2139 h 2387"/>
              <a:gd name="T64" fmla="*/ 343 w 1707"/>
              <a:gd name="T65" fmla="*/ 2386 h 2387"/>
              <a:gd name="T66" fmla="*/ 0 w 1707"/>
              <a:gd name="T67" fmla="*/ 1972 h 2387"/>
              <a:gd name="T68" fmla="*/ 343 w 1707"/>
              <a:gd name="T69" fmla="*/ 1515 h 2387"/>
              <a:gd name="T70" fmla="*/ 343 w 1707"/>
              <a:gd name="T71" fmla="*/ 1762 h 2387"/>
              <a:gd name="T72" fmla="*/ 580 w 1707"/>
              <a:gd name="T73" fmla="*/ 1725 h 2387"/>
              <a:gd name="T74" fmla="*/ 809 w 1707"/>
              <a:gd name="T75" fmla="*/ 1675 h 2387"/>
              <a:gd name="T76" fmla="*/ 1011 w 1707"/>
              <a:gd name="T77" fmla="*/ 1601 h 2387"/>
              <a:gd name="T78" fmla="*/ 1196 w 1707"/>
              <a:gd name="T79" fmla="*/ 1521 h 2387"/>
              <a:gd name="T80" fmla="*/ 1354 w 1707"/>
              <a:gd name="T81" fmla="*/ 1428 h 2387"/>
              <a:gd name="T82" fmla="*/ 1486 w 1707"/>
              <a:gd name="T83" fmla="*/ 1323 h 2387"/>
              <a:gd name="T84" fmla="*/ 1592 w 1707"/>
              <a:gd name="T85" fmla="*/ 1205 h 2387"/>
              <a:gd name="T86" fmla="*/ 1636 w 1707"/>
              <a:gd name="T87" fmla="*/ 1144 h 2387"/>
              <a:gd name="T88" fmla="*/ 1662 w 1707"/>
              <a:gd name="T89" fmla="*/ 1082 h 2387"/>
              <a:gd name="T90" fmla="*/ 1627 w 1707"/>
              <a:gd name="T91" fmla="*/ 1008 h 2387"/>
              <a:gd name="T92" fmla="*/ 1574 w 1707"/>
              <a:gd name="T93" fmla="*/ 934 h 2387"/>
              <a:gd name="T94" fmla="*/ 1513 w 1707"/>
              <a:gd name="T95" fmla="*/ 866 h 2387"/>
              <a:gd name="T96" fmla="*/ 1442 w 1707"/>
              <a:gd name="T97" fmla="*/ 798 h 2387"/>
              <a:gd name="T98" fmla="*/ 1363 w 1707"/>
              <a:gd name="T99" fmla="*/ 736 h 2387"/>
              <a:gd name="T100" fmla="*/ 1275 w 1707"/>
              <a:gd name="T101" fmla="*/ 680 h 2387"/>
              <a:gd name="T102" fmla="*/ 1073 w 1707"/>
              <a:gd name="T103" fmla="*/ 575 h 2387"/>
              <a:gd name="T104" fmla="*/ 835 w 1707"/>
              <a:gd name="T105" fmla="*/ 495 h 2387"/>
              <a:gd name="T106" fmla="*/ 571 w 1707"/>
              <a:gd name="T107" fmla="*/ 433 h 2387"/>
              <a:gd name="T108" fmla="*/ 439 w 1707"/>
              <a:gd name="T109" fmla="*/ 408 h 2387"/>
              <a:gd name="T110" fmla="*/ 299 w 1707"/>
              <a:gd name="T111" fmla="*/ 390 h 2387"/>
              <a:gd name="T112" fmla="*/ 149 w 1707"/>
              <a:gd name="T113" fmla="*/ 383 h 2387"/>
              <a:gd name="T114" fmla="*/ 0 w 1707"/>
              <a:gd name="T115" fmla="*/ 377 h 2387"/>
              <a:gd name="T116" fmla="*/ 0 w 1707"/>
              <a:gd name="T117" fmla="*/ 0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7" h="2387">
                <a:moveTo>
                  <a:pt x="0" y="0"/>
                </a:moveTo>
                <a:lnTo>
                  <a:pt x="176" y="6"/>
                </a:lnTo>
                <a:lnTo>
                  <a:pt x="343" y="19"/>
                </a:lnTo>
                <a:lnTo>
                  <a:pt x="510" y="37"/>
                </a:lnTo>
                <a:lnTo>
                  <a:pt x="659" y="68"/>
                </a:lnTo>
                <a:lnTo>
                  <a:pt x="809" y="105"/>
                </a:lnTo>
                <a:lnTo>
                  <a:pt x="950" y="155"/>
                </a:lnTo>
                <a:lnTo>
                  <a:pt x="1082" y="204"/>
                </a:lnTo>
                <a:lnTo>
                  <a:pt x="1205" y="260"/>
                </a:lnTo>
                <a:lnTo>
                  <a:pt x="1319" y="322"/>
                </a:lnTo>
                <a:lnTo>
                  <a:pt x="1416" y="390"/>
                </a:lnTo>
                <a:lnTo>
                  <a:pt x="1504" y="464"/>
                </a:lnTo>
                <a:lnTo>
                  <a:pt x="1574" y="544"/>
                </a:lnTo>
                <a:lnTo>
                  <a:pt x="1627" y="624"/>
                </a:lnTo>
                <a:lnTo>
                  <a:pt x="1671" y="711"/>
                </a:lnTo>
                <a:lnTo>
                  <a:pt x="1697" y="798"/>
                </a:lnTo>
                <a:lnTo>
                  <a:pt x="1706" y="890"/>
                </a:lnTo>
                <a:lnTo>
                  <a:pt x="1706" y="1267"/>
                </a:lnTo>
                <a:lnTo>
                  <a:pt x="1697" y="1348"/>
                </a:lnTo>
                <a:lnTo>
                  <a:pt x="1680" y="1422"/>
                </a:lnTo>
                <a:lnTo>
                  <a:pt x="1644" y="1502"/>
                </a:lnTo>
                <a:lnTo>
                  <a:pt x="1600" y="1570"/>
                </a:lnTo>
                <a:lnTo>
                  <a:pt x="1548" y="1644"/>
                </a:lnTo>
                <a:lnTo>
                  <a:pt x="1486" y="1712"/>
                </a:lnTo>
                <a:lnTo>
                  <a:pt x="1407" y="1774"/>
                </a:lnTo>
                <a:lnTo>
                  <a:pt x="1319" y="1836"/>
                </a:lnTo>
                <a:lnTo>
                  <a:pt x="1222" y="1892"/>
                </a:lnTo>
                <a:lnTo>
                  <a:pt x="1126" y="1941"/>
                </a:lnTo>
                <a:lnTo>
                  <a:pt x="888" y="2028"/>
                </a:lnTo>
                <a:lnTo>
                  <a:pt x="633" y="2096"/>
                </a:lnTo>
                <a:lnTo>
                  <a:pt x="492" y="2120"/>
                </a:lnTo>
                <a:lnTo>
                  <a:pt x="343" y="2139"/>
                </a:lnTo>
                <a:lnTo>
                  <a:pt x="343" y="2386"/>
                </a:lnTo>
                <a:lnTo>
                  <a:pt x="0" y="1972"/>
                </a:lnTo>
                <a:lnTo>
                  <a:pt x="343" y="1515"/>
                </a:lnTo>
                <a:lnTo>
                  <a:pt x="343" y="1762"/>
                </a:lnTo>
                <a:lnTo>
                  <a:pt x="580" y="1725"/>
                </a:lnTo>
                <a:lnTo>
                  <a:pt x="809" y="1675"/>
                </a:lnTo>
                <a:lnTo>
                  <a:pt x="1011" y="1601"/>
                </a:lnTo>
                <a:lnTo>
                  <a:pt x="1196" y="1521"/>
                </a:lnTo>
                <a:lnTo>
                  <a:pt x="1354" y="1428"/>
                </a:lnTo>
                <a:lnTo>
                  <a:pt x="1486" y="1323"/>
                </a:lnTo>
                <a:lnTo>
                  <a:pt x="1592" y="1205"/>
                </a:lnTo>
                <a:lnTo>
                  <a:pt x="1636" y="1144"/>
                </a:lnTo>
                <a:lnTo>
                  <a:pt x="1662" y="1082"/>
                </a:lnTo>
                <a:lnTo>
                  <a:pt x="1627" y="1008"/>
                </a:lnTo>
                <a:lnTo>
                  <a:pt x="1574" y="934"/>
                </a:lnTo>
                <a:lnTo>
                  <a:pt x="1513" y="866"/>
                </a:lnTo>
                <a:lnTo>
                  <a:pt x="1442" y="798"/>
                </a:lnTo>
                <a:lnTo>
                  <a:pt x="1363" y="736"/>
                </a:lnTo>
                <a:lnTo>
                  <a:pt x="1275" y="680"/>
                </a:lnTo>
                <a:lnTo>
                  <a:pt x="1073" y="575"/>
                </a:lnTo>
                <a:lnTo>
                  <a:pt x="835" y="495"/>
                </a:lnTo>
                <a:lnTo>
                  <a:pt x="571" y="433"/>
                </a:lnTo>
                <a:lnTo>
                  <a:pt x="439" y="408"/>
                </a:lnTo>
                <a:lnTo>
                  <a:pt x="299" y="390"/>
                </a:lnTo>
                <a:lnTo>
                  <a:pt x="149" y="383"/>
                </a:lnTo>
                <a:lnTo>
                  <a:pt x="0" y="377"/>
                </a:lnTo>
                <a:lnTo>
                  <a:pt x="0" y="0"/>
                </a:lnTo>
              </a:path>
            </a:pathLst>
          </a:custGeom>
          <a:solidFill>
            <a:srgbClr val="FF9933"/>
          </a:solidFill>
          <a:ln w="12700" cap="rnd" cmpd="sng">
            <a:solidFill>
              <a:srgbClr val="9933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506888" name="Rectangle 8"/>
          <p:cNvSpPr>
            <a:spLocks noChangeArrowheads="1"/>
          </p:cNvSpPr>
          <p:nvPr/>
        </p:nvSpPr>
        <p:spPr bwMode="auto">
          <a:xfrm>
            <a:off x="8284634" y="3433764"/>
            <a:ext cx="3805767" cy="1016305"/>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nl-NL" altLang="nl-NL" sz="2000" b="1" dirty="0">
                <a:solidFill>
                  <a:srgbClr val="1F497D"/>
                </a:solidFill>
                <a:ea typeface="Segoe UI Symbol" panose="020B0502040204020203" pitchFamily="34" charset="0"/>
              </a:rPr>
              <a:t>Minder inname en/of                            toegenomen behoefte  aan voedingsstoffen</a:t>
            </a:r>
          </a:p>
        </p:txBody>
      </p:sp>
      <p:sp>
        <p:nvSpPr>
          <p:cNvPr id="506889" name="Rectangle 9"/>
          <p:cNvSpPr>
            <a:spLocks noChangeArrowheads="1"/>
          </p:cNvSpPr>
          <p:nvPr/>
        </p:nvSpPr>
        <p:spPr bwMode="auto">
          <a:xfrm>
            <a:off x="143340" y="3841275"/>
            <a:ext cx="2764961" cy="409575"/>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eaLnBrk="0" hangingPunct="0">
              <a:spcBef>
                <a:spcPct val="50000"/>
              </a:spcBef>
            </a:pPr>
            <a:r>
              <a:rPr lang="nl-NL" altLang="nl-NL" sz="2000" b="1" dirty="0">
                <a:solidFill>
                  <a:srgbClr val="1F497D"/>
                </a:solidFill>
              </a:rPr>
              <a:t>Complicaties</a:t>
            </a:r>
          </a:p>
        </p:txBody>
      </p:sp>
      <p:sp>
        <p:nvSpPr>
          <p:cNvPr id="5" name="Titel 4"/>
          <p:cNvSpPr>
            <a:spLocks noGrp="1"/>
          </p:cNvSpPr>
          <p:nvPr>
            <p:ph type="title"/>
          </p:nvPr>
        </p:nvSpPr>
        <p:spPr/>
        <p:txBody>
          <a:bodyPr/>
          <a:lstStyle/>
          <a:p>
            <a:r>
              <a:rPr lang="nl-NL" altLang="nl-NL" b="1" dirty="0"/>
              <a:t>		Vicieuze cirkel van ondervoeding</a:t>
            </a:r>
            <a:endParaRPr lang="nl-NL" dirty="0"/>
          </a:p>
        </p:txBody>
      </p:sp>
    </p:spTree>
    <p:extLst>
      <p:ext uri="{BB962C8B-B14F-4D97-AF65-F5344CB8AC3E}">
        <p14:creationId xmlns:p14="http://schemas.microsoft.com/office/powerpoint/2010/main" val="3545040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579354" y="172622"/>
            <a:ext cx="10515600" cy="63131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nl-NL" b="1" dirty="0"/>
              <a:t>Wanneer is iemand van 70 + ondervoed?</a:t>
            </a:r>
            <a:endParaRPr lang="nl-NL" altLang="nl-NL" sz="3200" dirty="0"/>
          </a:p>
        </p:txBody>
      </p:sp>
      <p:sp>
        <p:nvSpPr>
          <p:cNvPr id="15363" name="Tijdelijke aanduiding voor inhoud 2"/>
          <p:cNvSpPr>
            <a:spLocks noGrp="1"/>
          </p:cNvSpPr>
          <p:nvPr>
            <p:ph sz="half" idx="2"/>
          </p:nvPr>
        </p:nvSpPr>
        <p:spPr>
          <a:xfrm>
            <a:off x="679367" y="1828800"/>
            <a:ext cx="5157787" cy="4705195"/>
          </a:xfrm>
          <a:prstGeom prst="rect">
            <a:avLst/>
          </a:prstGeom>
          <a:solidFill>
            <a:schemeClr val="accent1">
              <a:alpha val="11000"/>
            </a:schemeClr>
          </a:solidFill>
          <a:ln w="9525">
            <a:solidFill>
              <a:schemeClr val="accent2"/>
            </a:solidFill>
            <a:miter lim="800000"/>
            <a:headEnd/>
            <a:tailEnd/>
          </a:ln>
        </p:spPr>
        <p:txBody>
          <a:bodyPr>
            <a:normAutofit fontScale="25000" lnSpcReduction="20000"/>
          </a:bodyPr>
          <a:lstStyle/>
          <a:p>
            <a:pPr marL="0" indent="0">
              <a:spcBef>
                <a:spcPts val="1100"/>
              </a:spcBef>
              <a:buNone/>
              <a:defRPr/>
            </a:pPr>
            <a:r>
              <a:rPr lang="nl-NL" altLang="nl-NL" sz="9600" b="1" u="sng" dirty="0">
                <a:solidFill>
                  <a:srgbClr val="4EAF48"/>
                </a:solidFill>
              </a:rPr>
              <a:t>Kenmerken</a:t>
            </a:r>
          </a:p>
          <a:p>
            <a:pPr marL="0" indent="0">
              <a:spcBef>
                <a:spcPts val="1100"/>
              </a:spcBef>
              <a:buNone/>
              <a:defRPr/>
            </a:pPr>
            <a:endParaRPr lang="nl-NL" altLang="nl-NL" sz="9600" dirty="0">
              <a:solidFill>
                <a:srgbClr val="4EAF48"/>
              </a:solidFill>
            </a:endParaRPr>
          </a:p>
          <a:p>
            <a:pPr marL="0" indent="0">
              <a:spcBef>
                <a:spcPts val="1100"/>
              </a:spcBef>
              <a:buNone/>
              <a:defRPr/>
            </a:pPr>
            <a:r>
              <a:rPr lang="nl-NL" altLang="nl-NL" sz="9600" dirty="0">
                <a:solidFill>
                  <a:srgbClr val="4EAF48"/>
                </a:solidFill>
              </a:rPr>
              <a:t>Ondergewicht</a:t>
            </a:r>
          </a:p>
          <a:p>
            <a:pPr marL="457200" lvl="2" indent="0">
              <a:spcBef>
                <a:spcPts val="1100"/>
              </a:spcBef>
              <a:buClr>
                <a:srgbClr val="005D89"/>
              </a:buClr>
              <a:buSzPct val="100000"/>
              <a:buNone/>
              <a:defRPr/>
            </a:pPr>
            <a:r>
              <a:rPr lang="nl-NL" altLang="nl-NL" sz="7600" dirty="0">
                <a:solidFill>
                  <a:srgbClr val="005D89"/>
                </a:solidFill>
                <a:ea typeface="ヒラギノ角ゴ Pro W3"/>
                <a:cs typeface="ヒラギノ角ゴ Pro W3"/>
              </a:rPr>
              <a:t> BMI lager dan 22 </a:t>
            </a:r>
          </a:p>
          <a:p>
            <a:pPr marL="457200" lvl="2" indent="0">
              <a:spcBef>
                <a:spcPts val="1100"/>
              </a:spcBef>
              <a:buClr>
                <a:srgbClr val="005D89"/>
              </a:buClr>
              <a:buSzPct val="100000"/>
              <a:buNone/>
              <a:defRPr/>
            </a:pPr>
            <a:r>
              <a:rPr lang="nl-NL" altLang="nl-NL" sz="7600" dirty="0">
                <a:solidFill>
                  <a:srgbClr val="005D89"/>
                </a:solidFill>
                <a:ea typeface="ヒラギノ角ゴ Pro W3"/>
                <a:cs typeface="ヒラギノ角ゴ Pro W3"/>
              </a:rPr>
              <a:t> Aziatisch, BMI lager dan 20</a:t>
            </a:r>
          </a:p>
          <a:p>
            <a:pPr marL="0" indent="0">
              <a:spcBef>
                <a:spcPts val="1100"/>
              </a:spcBef>
              <a:buNone/>
              <a:defRPr/>
            </a:pPr>
            <a:endParaRPr lang="nl-NL" altLang="nl-NL" sz="9600" dirty="0">
              <a:solidFill>
                <a:srgbClr val="4EAF48"/>
              </a:solidFill>
            </a:endParaRPr>
          </a:p>
          <a:p>
            <a:pPr marL="0" indent="0">
              <a:spcBef>
                <a:spcPts val="1100"/>
              </a:spcBef>
              <a:buNone/>
              <a:defRPr/>
            </a:pPr>
            <a:r>
              <a:rPr lang="nl-NL" altLang="nl-NL" sz="9600" dirty="0">
                <a:solidFill>
                  <a:srgbClr val="4EAF48"/>
                </a:solidFill>
              </a:rPr>
              <a:t>Onbedoeld gewichtsverlies</a:t>
            </a:r>
          </a:p>
          <a:p>
            <a:pPr marL="457200" lvl="1" indent="0">
              <a:spcBef>
                <a:spcPts val="1100"/>
              </a:spcBef>
              <a:buNone/>
              <a:defRPr/>
            </a:pPr>
            <a:r>
              <a:rPr lang="nl-NL" sz="7400" dirty="0">
                <a:solidFill>
                  <a:srgbClr val="005D89"/>
                </a:solidFill>
              </a:rPr>
              <a:t>&gt; 5% in de afgelopen 6 maanden of</a:t>
            </a:r>
          </a:p>
          <a:p>
            <a:pPr marL="457200" lvl="1" indent="0">
              <a:spcBef>
                <a:spcPts val="1100"/>
              </a:spcBef>
              <a:buNone/>
              <a:defRPr/>
            </a:pPr>
            <a:r>
              <a:rPr lang="nl-NL" sz="8000" dirty="0">
                <a:solidFill>
                  <a:srgbClr val="005D89"/>
                </a:solidFill>
              </a:rPr>
              <a:t>&gt; 10% in langere periode (&gt; 6 maanden)        </a:t>
            </a:r>
          </a:p>
          <a:p>
            <a:pPr marL="0" lvl="1" indent="0">
              <a:spcBef>
                <a:spcPts val="1100"/>
              </a:spcBef>
              <a:buClr>
                <a:srgbClr val="005D89"/>
              </a:buClr>
              <a:buSzPct val="100000"/>
              <a:buNone/>
              <a:defRPr/>
            </a:pPr>
            <a:endParaRPr lang="nl-NL" sz="9600" dirty="0">
              <a:solidFill>
                <a:srgbClr val="005D89"/>
              </a:solidFill>
            </a:endParaRPr>
          </a:p>
          <a:p>
            <a:pPr marL="0" lvl="1" indent="0">
              <a:spcBef>
                <a:spcPts val="1100"/>
              </a:spcBef>
              <a:buClr>
                <a:srgbClr val="005D89"/>
              </a:buClr>
              <a:buSzPct val="100000"/>
              <a:buNone/>
              <a:defRPr/>
            </a:pPr>
            <a:r>
              <a:rPr lang="nl-NL" sz="9600" dirty="0">
                <a:solidFill>
                  <a:srgbClr val="00B050"/>
                </a:solidFill>
              </a:rPr>
              <a:t>Verminderde spiermassa</a:t>
            </a:r>
          </a:p>
          <a:p>
            <a:pPr marL="0" lvl="1" indent="0">
              <a:spcBef>
                <a:spcPts val="1100"/>
              </a:spcBef>
              <a:buClr>
                <a:srgbClr val="005D89"/>
              </a:buClr>
              <a:buSzPct val="100000"/>
              <a:buNone/>
              <a:defRPr/>
            </a:pPr>
            <a:endParaRPr lang="nl-NL" sz="11200" dirty="0">
              <a:solidFill>
                <a:srgbClr val="00B050"/>
              </a:solidFill>
            </a:endParaRPr>
          </a:p>
          <a:p>
            <a:pPr marL="0" indent="0">
              <a:spcBef>
                <a:spcPts val="1100"/>
              </a:spcBef>
              <a:buClr>
                <a:schemeClr val="tx2"/>
              </a:buClr>
              <a:buNone/>
              <a:defRPr/>
            </a:pPr>
            <a:r>
              <a:rPr lang="nl-NL" sz="11200" dirty="0"/>
              <a:t> </a:t>
            </a:r>
            <a:endParaRPr lang="nl-NL" altLang="nl-NL" sz="11200" baseline="30000" dirty="0"/>
          </a:p>
          <a:p>
            <a:pPr marL="0" indent="0">
              <a:spcBef>
                <a:spcPts val="1100"/>
              </a:spcBef>
              <a:buClr>
                <a:schemeClr val="tx2"/>
              </a:buClr>
              <a:buNone/>
              <a:defRPr/>
            </a:pPr>
            <a:endParaRPr lang="nl-NL" altLang="nl-NL" sz="7400" baseline="30000" dirty="0"/>
          </a:p>
          <a:p>
            <a:pPr>
              <a:spcBef>
                <a:spcPts val="1100"/>
              </a:spcBef>
              <a:buClr>
                <a:schemeClr val="tx2"/>
              </a:buClr>
              <a:buNone/>
              <a:defRPr/>
            </a:pPr>
            <a:endParaRPr lang="nl-NL" altLang="nl-NL" dirty="0"/>
          </a:p>
        </p:txBody>
      </p:sp>
      <p:sp>
        <p:nvSpPr>
          <p:cNvPr id="5" name="Tijdelijke aanduiding voor inhoud 4"/>
          <p:cNvSpPr>
            <a:spLocks noGrp="1"/>
          </p:cNvSpPr>
          <p:nvPr>
            <p:ph sz="quarter" idx="4"/>
          </p:nvPr>
        </p:nvSpPr>
        <p:spPr>
          <a:xfrm>
            <a:off x="5963653" y="1828800"/>
            <a:ext cx="5183188" cy="4705195"/>
          </a:xfrm>
          <a:solidFill>
            <a:srgbClr val="0070C0">
              <a:alpha val="11000"/>
            </a:srgbClr>
          </a:solidFill>
          <a:ln>
            <a:solidFill>
              <a:schemeClr val="accent2"/>
            </a:solidFill>
          </a:ln>
        </p:spPr>
        <p:txBody>
          <a:bodyPr>
            <a:normAutofit/>
          </a:bodyPr>
          <a:lstStyle/>
          <a:p>
            <a:pPr marL="0" lvl="1" indent="0">
              <a:spcBef>
                <a:spcPts val="1100"/>
              </a:spcBef>
              <a:buClr>
                <a:srgbClr val="005D89"/>
              </a:buClr>
              <a:buSzPct val="100000"/>
              <a:buNone/>
              <a:defRPr/>
            </a:pPr>
            <a:r>
              <a:rPr lang="nl-NL" sz="2400" b="1" u="sng" dirty="0">
                <a:solidFill>
                  <a:srgbClr val="00B050"/>
                </a:solidFill>
              </a:rPr>
              <a:t>Oorzaken</a:t>
            </a:r>
          </a:p>
          <a:p>
            <a:pPr marL="0" lvl="1" indent="0">
              <a:spcBef>
                <a:spcPts val="1100"/>
              </a:spcBef>
              <a:buClr>
                <a:srgbClr val="005D89"/>
              </a:buClr>
              <a:buSzPct val="100000"/>
              <a:buNone/>
              <a:defRPr/>
            </a:pPr>
            <a:endParaRPr lang="nl-NL" dirty="0">
              <a:solidFill>
                <a:srgbClr val="00B050"/>
              </a:solidFill>
            </a:endParaRPr>
          </a:p>
          <a:p>
            <a:pPr marL="0" lvl="1" indent="0">
              <a:spcBef>
                <a:spcPts val="1100"/>
              </a:spcBef>
              <a:buClr>
                <a:srgbClr val="005D89"/>
              </a:buClr>
              <a:buSzPct val="100000"/>
              <a:buNone/>
              <a:defRPr/>
            </a:pPr>
            <a:r>
              <a:rPr lang="nl-NL" sz="2400" dirty="0">
                <a:solidFill>
                  <a:srgbClr val="00B050"/>
                </a:solidFill>
              </a:rPr>
              <a:t>Verminderde voedingsinname en/of opname</a:t>
            </a:r>
          </a:p>
          <a:p>
            <a:pPr marL="0" lvl="1" indent="0">
              <a:spcBef>
                <a:spcPts val="1100"/>
              </a:spcBef>
              <a:buClr>
                <a:srgbClr val="005D89"/>
              </a:buClr>
              <a:buSzPct val="100000"/>
              <a:buNone/>
              <a:defRPr/>
            </a:pPr>
            <a:endParaRPr lang="nl-NL" sz="2400" dirty="0">
              <a:solidFill>
                <a:srgbClr val="00B050"/>
              </a:solidFill>
            </a:endParaRPr>
          </a:p>
          <a:p>
            <a:pPr marL="0" lvl="1" indent="0">
              <a:spcBef>
                <a:spcPts val="1100"/>
              </a:spcBef>
              <a:buClr>
                <a:srgbClr val="005D89"/>
              </a:buClr>
              <a:buSzPct val="100000"/>
              <a:buNone/>
              <a:defRPr/>
            </a:pPr>
            <a:r>
              <a:rPr lang="nl-NL" sz="2400" dirty="0">
                <a:solidFill>
                  <a:srgbClr val="00B050"/>
                </a:solidFill>
              </a:rPr>
              <a:t>Ziekte (acuut of trauma) of een chronische, aan ziekte gerelateerde, ontsteking</a:t>
            </a:r>
          </a:p>
        </p:txBody>
      </p:sp>
      <p:pic>
        <p:nvPicPr>
          <p:cNvPr id="6" name="Afbeelding 5">
            <a:extLst>
              <a:ext uri="{FF2B5EF4-FFF2-40B4-BE49-F238E27FC236}">
                <a16:creationId xmlns:a16="http://schemas.microsoft.com/office/drawing/2014/main" id="{606B1A1D-3505-46F7-A6CD-5C86913D5B36}"/>
              </a:ext>
            </a:extLst>
          </p:cNvPr>
          <p:cNvPicPr>
            <a:picLocks noChangeAspect="1"/>
          </p:cNvPicPr>
          <p:nvPr/>
        </p:nvPicPr>
        <p:blipFill>
          <a:blip r:embed="rId3"/>
          <a:stretch>
            <a:fillRect/>
          </a:stretch>
        </p:blipFill>
        <p:spPr>
          <a:xfrm>
            <a:off x="9897979" y="158973"/>
            <a:ext cx="804007" cy="906103"/>
          </a:xfrm>
          <a:prstGeom prst="rect">
            <a:avLst/>
          </a:prstGeom>
        </p:spPr>
      </p:pic>
      <p:cxnSp>
        <p:nvCxnSpPr>
          <p:cNvPr id="8" name="Rechte verbindingslijn 7"/>
          <p:cNvCxnSpPr/>
          <p:nvPr/>
        </p:nvCxnSpPr>
        <p:spPr>
          <a:xfrm>
            <a:off x="182062" y="989459"/>
            <a:ext cx="9314865"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jdelijke aanduiding voor tekst 8"/>
          <p:cNvSpPr>
            <a:spLocks noGrp="1"/>
          </p:cNvSpPr>
          <p:nvPr>
            <p:ph type="body" idx="1"/>
          </p:nvPr>
        </p:nvSpPr>
        <p:spPr>
          <a:xfrm>
            <a:off x="679367" y="1250595"/>
            <a:ext cx="12266612" cy="809162"/>
          </a:xfrm>
        </p:spPr>
        <p:txBody>
          <a:bodyPr>
            <a:normAutofit fontScale="25000" lnSpcReduction="20000"/>
          </a:bodyPr>
          <a:lstStyle/>
          <a:p>
            <a:endParaRPr lang="nl-NL" dirty="0"/>
          </a:p>
          <a:p>
            <a:endParaRPr lang="nl-NL" dirty="0"/>
          </a:p>
          <a:p>
            <a:r>
              <a:rPr lang="nl-NL" sz="9600" dirty="0"/>
              <a:t>Als er sprake is van één kenmerk   </a:t>
            </a:r>
            <a:r>
              <a:rPr lang="nl-NL" sz="14400" b="1" dirty="0"/>
              <a:t>en</a:t>
            </a:r>
            <a:r>
              <a:rPr lang="nl-NL" sz="9600" dirty="0"/>
              <a:t>   er sprake is van één oorzaak</a:t>
            </a:r>
          </a:p>
        </p:txBody>
      </p:sp>
    </p:spTree>
    <p:extLst>
      <p:ext uri="{BB962C8B-B14F-4D97-AF65-F5344CB8AC3E}">
        <p14:creationId xmlns:p14="http://schemas.microsoft.com/office/powerpoint/2010/main" val="79315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3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NL" sz="6600" dirty="0"/>
              <a:t>						</a:t>
            </a:r>
          </a:p>
          <a:p>
            <a:pPr marL="0" indent="0">
              <a:buNone/>
            </a:pPr>
            <a:r>
              <a:rPr lang="nl-NL" sz="6600" dirty="0"/>
              <a:t>					</a:t>
            </a:r>
          </a:p>
        </p:txBody>
      </p:sp>
      <p:pic>
        <p:nvPicPr>
          <p:cNvPr id="4" name="Afbeelding 3"/>
          <p:cNvPicPr>
            <a:picLocks noChangeAspect="1"/>
          </p:cNvPicPr>
          <p:nvPr/>
        </p:nvPicPr>
        <p:blipFill>
          <a:blip r:embed="rId2"/>
          <a:stretch>
            <a:fillRect/>
          </a:stretch>
        </p:blipFill>
        <p:spPr>
          <a:xfrm>
            <a:off x="1817225" y="1697500"/>
            <a:ext cx="7109536" cy="3981340"/>
          </a:xfrm>
          <a:prstGeom prst="rect">
            <a:avLst/>
          </a:prstGeom>
        </p:spPr>
      </p:pic>
    </p:spTree>
    <p:extLst>
      <p:ext uri="{BB962C8B-B14F-4D97-AF65-F5344CB8AC3E}">
        <p14:creationId xmlns:p14="http://schemas.microsoft.com/office/powerpoint/2010/main" val="3895771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idx="4294967295"/>
          </p:nvPr>
        </p:nvSpPr>
        <p:spPr>
          <a:xfrm>
            <a:off x="666750" y="659757"/>
            <a:ext cx="10724391" cy="1473099"/>
          </a:xfrm>
        </p:spPr>
        <p:txBody>
          <a:bodyPr>
            <a:normAutofit/>
          </a:bodyPr>
          <a:lstStyle/>
          <a:p>
            <a:pPr algn="ctr"/>
            <a:r>
              <a:rPr lang="en-US" altLang="nl-NL" sz="3600" b="1" dirty="0" err="1"/>
              <a:t>Goed</a:t>
            </a:r>
            <a:r>
              <a:rPr lang="en-US" altLang="nl-NL" sz="3600" b="1" dirty="0"/>
              <a:t> </a:t>
            </a:r>
            <a:r>
              <a:rPr lang="en-US" altLang="nl-NL" b="1" dirty="0" err="1"/>
              <a:t>G</a:t>
            </a:r>
            <a:r>
              <a:rPr lang="en-US" altLang="nl-NL" sz="3600" b="1" dirty="0" err="1"/>
              <a:t>evoed</a:t>
            </a:r>
            <a:r>
              <a:rPr lang="en-US" altLang="nl-NL" sz="3600" b="1" dirty="0"/>
              <a:t> </a:t>
            </a:r>
            <a:r>
              <a:rPr lang="en-US" altLang="nl-NL" b="1" dirty="0" err="1"/>
              <a:t>O</a:t>
            </a:r>
            <a:r>
              <a:rPr lang="en-US" altLang="nl-NL" sz="3600" b="1" dirty="0" err="1"/>
              <a:t>uder</a:t>
            </a:r>
            <a:r>
              <a:rPr lang="en-US" altLang="nl-NL" sz="3600" b="1" dirty="0"/>
              <a:t> Worden!</a:t>
            </a:r>
          </a:p>
        </p:txBody>
      </p:sp>
      <p:sp>
        <p:nvSpPr>
          <p:cNvPr id="498691" name="Rectangle 3"/>
          <p:cNvSpPr>
            <a:spLocks noGrp="1" noChangeArrowheads="1"/>
          </p:cNvSpPr>
          <p:nvPr>
            <p:ph type="body" idx="4294967295"/>
          </p:nvPr>
        </p:nvSpPr>
        <p:spPr>
          <a:xfrm>
            <a:off x="623392" y="1319514"/>
            <a:ext cx="11068811" cy="5140819"/>
          </a:xfrm>
        </p:spPr>
        <p:txBody>
          <a:bodyPr>
            <a:normAutofit/>
          </a:bodyPr>
          <a:lstStyle/>
          <a:p>
            <a:pPr algn="ctr">
              <a:buFont typeface="Wingdings" pitchFamily="2" charset="2"/>
              <a:buNone/>
            </a:pPr>
            <a:r>
              <a:rPr lang="en-US" altLang="nl-NL" sz="3600" b="1" dirty="0" err="1">
                <a:solidFill>
                  <a:srgbClr val="92D050"/>
                </a:solidFill>
              </a:rPr>
              <a:t>Voorkom</a:t>
            </a:r>
            <a:r>
              <a:rPr lang="en-US" altLang="nl-NL" sz="3600" b="1" dirty="0">
                <a:solidFill>
                  <a:srgbClr val="92D050"/>
                </a:solidFill>
              </a:rPr>
              <a:t> (</a:t>
            </a:r>
            <a:r>
              <a:rPr lang="en-US" altLang="nl-NL" sz="3600" b="1" dirty="0" err="1">
                <a:solidFill>
                  <a:srgbClr val="92D050"/>
                </a:solidFill>
              </a:rPr>
              <a:t>risico</a:t>
            </a:r>
            <a:r>
              <a:rPr lang="en-US" altLang="nl-NL" sz="3600" b="1" dirty="0">
                <a:solidFill>
                  <a:srgbClr val="92D050"/>
                </a:solidFill>
              </a:rPr>
              <a:t> op) </a:t>
            </a:r>
            <a:r>
              <a:rPr lang="en-US" altLang="nl-NL" sz="3600" b="1" dirty="0" err="1">
                <a:solidFill>
                  <a:srgbClr val="92D050"/>
                </a:solidFill>
              </a:rPr>
              <a:t>ondervoeding</a:t>
            </a:r>
            <a:endParaRPr lang="en-US" altLang="nl-NL" sz="3600" b="1" dirty="0">
              <a:solidFill>
                <a:srgbClr val="92D050"/>
              </a:solidFill>
            </a:endParaRPr>
          </a:p>
          <a:p>
            <a:pPr algn="ctr">
              <a:buFont typeface="Wingdings" pitchFamily="2" charset="2"/>
              <a:buNone/>
            </a:pPr>
            <a:endParaRPr lang="en-US" altLang="nl-NL" sz="3600" b="1" dirty="0">
              <a:solidFill>
                <a:srgbClr val="92D050"/>
              </a:solidFill>
            </a:endParaRPr>
          </a:p>
          <a:p>
            <a:pPr>
              <a:buFont typeface="Wingdings" pitchFamily="2" charset="2"/>
              <a:buNone/>
            </a:pPr>
            <a:r>
              <a:rPr lang="en-US" altLang="nl-NL" sz="3600" b="1" dirty="0">
                <a:solidFill>
                  <a:srgbClr val="92D050"/>
                </a:solidFill>
              </a:rPr>
              <a:t> </a:t>
            </a:r>
          </a:p>
          <a:p>
            <a:pPr>
              <a:buFont typeface="Wingdings" pitchFamily="2" charset="2"/>
              <a:buNone/>
            </a:pPr>
            <a:endParaRPr lang="en-US" altLang="nl-NL" sz="3600" b="1" dirty="0">
              <a:solidFill>
                <a:srgbClr val="92D050"/>
              </a:solidFill>
            </a:endParaRPr>
          </a:p>
          <a:p>
            <a:pPr>
              <a:buFont typeface="Wingdings" pitchFamily="2" charset="2"/>
              <a:buNone/>
            </a:pPr>
            <a:endParaRPr lang="en-US" altLang="nl-NL" sz="3600" b="1" dirty="0">
              <a:solidFill>
                <a:srgbClr val="92D050"/>
              </a:solidFill>
            </a:endParaRPr>
          </a:p>
        </p:txBody>
      </p:sp>
      <p:pic>
        <p:nvPicPr>
          <p:cNvPr id="2" name="Afbeelding 1"/>
          <p:cNvPicPr>
            <a:picLocks noChangeAspect="1"/>
          </p:cNvPicPr>
          <p:nvPr/>
        </p:nvPicPr>
        <p:blipFill>
          <a:blip r:embed="rId3"/>
          <a:stretch>
            <a:fillRect/>
          </a:stretch>
        </p:blipFill>
        <p:spPr>
          <a:xfrm>
            <a:off x="1689903" y="2132856"/>
            <a:ext cx="8573791" cy="4486674"/>
          </a:xfrm>
          <a:prstGeom prst="rect">
            <a:avLst/>
          </a:prstGeom>
        </p:spPr>
      </p:pic>
    </p:spTree>
    <p:extLst>
      <p:ext uri="{BB962C8B-B14F-4D97-AF65-F5344CB8AC3E}">
        <p14:creationId xmlns:p14="http://schemas.microsoft.com/office/powerpoint/2010/main" val="2557791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371874" y="249604"/>
            <a:ext cx="10762290" cy="75266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nl-NL" sz="4000" b="1" dirty="0"/>
              <a:t>Wanneer loopt iemand </a:t>
            </a:r>
            <a:r>
              <a:rPr lang="nl-NL" sz="4000" b="1" u="sng" dirty="0"/>
              <a:t>risico op ondervoeding</a:t>
            </a:r>
            <a:r>
              <a:rPr lang="nl-NL" sz="4000" b="1" dirty="0"/>
              <a:t>?</a:t>
            </a:r>
            <a:endParaRPr lang="nl-NL" altLang="nl-NL" dirty="0"/>
          </a:p>
        </p:txBody>
      </p:sp>
      <p:sp>
        <p:nvSpPr>
          <p:cNvPr id="4" name="Tijdelijke aanduiding voor inhoud 2">
            <a:extLst>
              <a:ext uri="{FF2B5EF4-FFF2-40B4-BE49-F238E27FC236}">
                <a16:creationId xmlns:a16="http://schemas.microsoft.com/office/drawing/2014/main" id="{30B469CF-54E6-45A1-B79B-3FACE583E606}"/>
              </a:ext>
            </a:extLst>
          </p:cNvPr>
          <p:cNvSpPr txBox="1">
            <a:spLocks/>
          </p:cNvSpPr>
          <p:nvPr/>
        </p:nvSpPr>
        <p:spPr>
          <a:xfrm>
            <a:off x="276836" y="1136576"/>
            <a:ext cx="11915164" cy="52272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0" rtlCol="0">
            <a:normAutofit/>
          </a:bodyPr>
          <a:lstStyle>
            <a:lvl1pPr marL="342900" indent="-342900" algn="l" defTabSz="457200" rtl="0" eaLnBrk="1" latinLnBrk="0" hangingPunct="1">
              <a:spcBef>
                <a:spcPts val="1000"/>
              </a:spcBef>
              <a:spcAft>
                <a:spcPts val="0"/>
              </a:spcAft>
              <a:buClr>
                <a:srgbClr val="005D89"/>
              </a:buClr>
              <a:buSzPct val="80000"/>
              <a:buFont typeface="Wingdings" panose="05000000000000000000" pitchFamily="2" charset="2"/>
              <a:buChar char="v"/>
              <a:defRPr sz="1800" kern="0" baseline="0">
                <a:solidFill>
                  <a:srgbClr val="005D89"/>
                </a:solidFill>
                <a:latin typeface="+mn-lt"/>
                <a:ea typeface="+mn-ea"/>
                <a:cs typeface="+mn-cs"/>
              </a:defRPr>
            </a:lvl1pPr>
            <a:lvl2pPr marL="800100" indent="-342900" algn="l" defTabSz="457200" rtl="0" eaLnBrk="1" latinLnBrk="0" hangingPunct="1">
              <a:spcBef>
                <a:spcPts val="1000"/>
              </a:spcBef>
              <a:spcAft>
                <a:spcPts val="0"/>
              </a:spcAft>
              <a:buClr>
                <a:srgbClr val="4EAF48"/>
              </a:buClr>
              <a:buSzPct val="80000"/>
              <a:buFont typeface="Wingdings" panose="05000000000000000000" pitchFamily="2" charset="2"/>
              <a:buChar char="v"/>
              <a:defRPr sz="1600" kern="0" baseline="0">
                <a:solidFill>
                  <a:srgbClr val="4EAF48"/>
                </a:solidFill>
                <a:latin typeface="+mn-lt"/>
                <a:ea typeface="+mn-ea"/>
                <a:cs typeface="+mn-cs"/>
              </a:defRPr>
            </a:lvl2pPr>
            <a:lvl3pPr marL="1257300" indent="-342900" algn="l" defTabSz="457200" rtl="0" eaLnBrk="1" latinLnBrk="0" hangingPunct="1">
              <a:spcBef>
                <a:spcPts val="1000"/>
              </a:spcBef>
              <a:spcAft>
                <a:spcPts val="0"/>
              </a:spcAft>
              <a:buClr>
                <a:srgbClr val="005D89"/>
              </a:buClr>
              <a:buSzPct val="80000"/>
              <a:buFont typeface="Wingdings" panose="05000000000000000000" pitchFamily="2" charset="2"/>
              <a:buChar char="v"/>
              <a:defRPr sz="1400" kern="1200">
                <a:solidFill>
                  <a:srgbClr val="4EAF48"/>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D89"/>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rgbClr val="005D89"/>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a:spcBef>
                <a:spcPts val="0"/>
              </a:spcBef>
              <a:spcAft>
                <a:spcPts val="600"/>
              </a:spcAft>
              <a:buFont typeface="Wingdings" panose="05000000000000000000" pitchFamily="2" charset="2"/>
              <a:buNone/>
              <a:defRPr/>
            </a:pPr>
            <a:r>
              <a:rPr lang="nl-NL" altLang="nl-NL" sz="3200" dirty="0">
                <a:solidFill>
                  <a:srgbClr val="4EAF48"/>
                </a:solidFill>
              </a:rPr>
              <a:t>Minder eetlust dan normaal </a:t>
            </a:r>
            <a:r>
              <a:rPr lang="nl-NL" altLang="nl-NL" sz="3200" b="1" u="sng" dirty="0">
                <a:solidFill>
                  <a:srgbClr val="4EAF48"/>
                </a:solidFill>
              </a:rPr>
              <a:t>én</a:t>
            </a:r>
            <a:r>
              <a:rPr lang="nl-NL" altLang="nl-NL" sz="3200" dirty="0">
                <a:solidFill>
                  <a:srgbClr val="4EAF48"/>
                </a:solidFill>
              </a:rPr>
              <a:t> sneller moe</a:t>
            </a:r>
          </a:p>
          <a:p>
            <a:pPr marL="457200" indent="-457200">
              <a:spcBef>
                <a:spcPts val="0"/>
              </a:spcBef>
              <a:spcAft>
                <a:spcPts val="600"/>
              </a:spcAft>
              <a:buFont typeface="Wingdings" panose="05000000000000000000" pitchFamily="2" charset="2"/>
              <a:buNone/>
              <a:defRPr/>
            </a:pPr>
            <a:endParaRPr lang="nl-NL" altLang="nl-NL" sz="2400" dirty="0">
              <a:solidFill>
                <a:srgbClr val="4EAF48"/>
              </a:solidFill>
            </a:endParaRPr>
          </a:p>
          <a:p>
            <a:pPr marL="457200" lvl="1" indent="-457200">
              <a:spcBef>
                <a:spcPts val="0"/>
              </a:spcBef>
              <a:spcAft>
                <a:spcPts val="600"/>
              </a:spcAft>
              <a:buClr>
                <a:srgbClr val="005D89"/>
              </a:buClr>
              <a:buSzPct val="100000"/>
              <a:defRPr/>
            </a:pPr>
            <a:r>
              <a:rPr lang="nl-NL" altLang="nl-NL" sz="2400" dirty="0">
                <a:solidFill>
                  <a:srgbClr val="005D89"/>
                </a:solidFill>
              </a:rPr>
              <a:t>Afgelopen week minder gegeten dan normaal</a:t>
            </a:r>
          </a:p>
          <a:p>
            <a:pPr marL="0" lvl="1" indent="0">
              <a:spcBef>
                <a:spcPts val="0"/>
              </a:spcBef>
              <a:spcAft>
                <a:spcPts val="600"/>
              </a:spcAft>
              <a:buClr>
                <a:srgbClr val="005D89"/>
              </a:buClr>
              <a:buSzPct val="100000"/>
              <a:buNone/>
              <a:defRPr/>
            </a:pPr>
            <a:endParaRPr lang="nl-NL" altLang="nl-NL" sz="1100" dirty="0">
              <a:solidFill>
                <a:srgbClr val="005D89"/>
              </a:solidFill>
            </a:endParaRPr>
          </a:p>
          <a:p>
            <a:pPr marL="0" lvl="1" indent="0">
              <a:spcBef>
                <a:spcPts val="0"/>
              </a:spcBef>
              <a:spcAft>
                <a:spcPts val="600"/>
              </a:spcAft>
              <a:buClr>
                <a:srgbClr val="005D89"/>
              </a:buClr>
              <a:buSzPct val="100000"/>
              <a:buNone/>
              <a:defRPr/>
            </a:pPr>
            <a:r>
              <a:rPr lang="nl-NL" altLang="nl-NL" sz="2600" b="1" u="sng" dirty="0">
                <a:solidFill>
                  <a:srgbClr val="005D89"/>
                </a:solidFill>
              </a:rPr>
              <a:t>én</a:t>
            </a:r>
            <a:r>
              <a:rPr lang="nl-NL" altLang="nl-NL" sz="2600" u="sng" dirty="0">
                <a:solidFill>
                  <a:srgbClr val="005D89"/>
                </a:solidFill>
              </a:rPr>
              <a:t> </a:t>
            </a:r>
          </a:p>
          <a:p>
            <a:pPr marL="0" lvl="1" indent="0">
              <a:spcBef>
                <a:spcPts val="0"/>
              </a:spcBef>
              <a:spcAft>
                <a:spcPts val="600"/>
              </a:spcAft>
              <a:buClr>
                <a:srgbClr val="005D89"/>
              </a:buClr>
              <a:buSzPct val="100000"/>
              <a:buNone/>
              <a:defRPr/>
            </a:pPr>
            <a:endParaRPr lang="nl-NL" altLang="nl-NL" sz="1100" u="sng" dirty="0">
              <a:solidFill>
                <a:srgbClr val="005D89"/>
              </a:solidFill>
            </a:endParaRPr>
          </a:p>
          <a:p>
            <a:pPr marL="342900" lvl="1">
              <a:spcBef>
                <a:spcPts val="0"/>
              </a:spcBef>
              <a:spcAft>
                <a:spcPts val="600"/>
              </a:spcAft>
              <a:buClr>
                <a:srgbClr val="005D89"/>
              </a:buClr>
              <a:buSzPct val="100000"/>
              <a:defRPr/>
            </a:pPr>
            <a:r>
              <a:rPr lang="nl-NL" altLang="nl-NL" sz="2600" dirty="0">
                <a:solidFill>
                  <a:srgbClr val="005D89"/>
                </a:solidFill>
              </a:rPr>
              <a:t>	</a:t>
            </a:r>
            <a:r>
              <a:rPr lang="nl-NL" altLang="nl-NL" sz="2400" dirty="0">
                <a:solidFill>
                  <a:srgbClr val="005D89"/>
                </a:solidFill>
              </a:rPr>
              <a:t>Niet zonder rustpauze een trap van 15 treden op/af kunnen lopen</a:t>
            </a:r>
          </a:p>
          <a:p>
            <a:pPr marL="0" lvl="1" indent="0">
              <a:spcBef>
                <a:spcPts val="0"/>
              </a:spcBef>
              <a:spcAft>
                <a:spcPts val="600"/>
              </a:spcAft>
              <a:buClr>
                <a:srgbClr val="005D89"/>
              </a:buClr>
              <a:buSzPct val="100000"/>
              <a:buNone/>
              <a:defRPr/>
            </a:pPr>
            <a:r>
              <a:rPr lang="nl-NL" altLang="nl-NL" sz="2400" b="1" dirty="0">
                <a:solidFill>
                  <a:srgbClr val="005D89"/>
                </a:solidFill>
              </a:rPr>
              <a:t>     </a:t>
            </a:r>
            <a:r>
              <a:rPr lang="nl-NL" altLang="nl-NL" sz="2400" b="1" u="sng" dirty="0">
                <a:solidFill>
                  <a:srgbClr val="005D89"/>
                </a:solidFill>
              </a:rPr>
              <a:t>of</a:t>
            </a:r>
            <a:r>
              <a:rPr lang="nl-NL" altLang="nl-NL" sz="2400" dirty="0">
                <a:solidFill>
                  <a:srgbClr val="005D89"/>
                </a:solidFill>
              </a:rPr>
              <a:t> niet zonder rustpauze 5 minuten buiten kunnen lopen </a:t>
            </a:r>
          </a:p>
          <a:p>
            <a:pPr marL="0" lvl="1" indent="0">
              <a:spcBef>
                <a:spcPts val="0"/>
              </a:spcBef>
              <a:spcAft>
                <a:spcPts val="600"/>
              </a:spcAft>
              <a:buClr>
                <a:srgbClr val="005D89"/>
              </a:buClr>
              <a:buSzPct val="100000"/>
              <a:buNone/>
              <a:defRPr/>
            </a:pPr>
            <a:r>
              <a:rPr lang="nl-NL" altLang="nl-NL" sz="2400" dirty="0">
                <a:solidFill>
                  <a:srgbClr val="005D89"/>
                </a:solidFill>
              </a:rPr>
              <a:t>     (met een stok of rollator) </a:t>
            </a:r>
          </a:p>
          <a:p>
            <a:pPr marL="0" lvl="1" indent="0">
              <a:spcBef>
                <a:spcPts val="0"/>
              </a:spcBef>
              <a:spcAft>
                <a:spcPts val="600"/>
              </a:spcAft>
              <a:buClr>
                <a:srgbClr val="005D89"/>
              </a:buClr>
              <a:buSzPct val="100000"/>
              <a:buNone/>
              <a:defRPr/>
            </a:pPr>
            <a:r>
              <a:rPr lang="nl-NL" altLang="nl-NL" sz="2400" dirty="0">
                <a:solidFill>
                  <a:srgbClr val="005D89"/>
                </a:solidFill>
              </a:rPr>
              <a:t>     </a:t>
            </a:r>
            <a:r>
              <a:rPr lang="nl-NL" altLang="nl-NL" sz="2400" b="1" u="sng" dirty="0">
                <a:solidFill>
                  <a:srgbClr val="005D89"/>
                </a:solidFill>
              </a:rPr>
              <a:t>of</a:t>
            </a:r>
            <a:r>
              <a:rPr lang="nl-NL" altLang="nl-NL" sz="2400" b="1" dirty="0">
                <a:solidFill>
                  <a:srgbClr val="005D89"/>
                </a:solidFill>
              </a:rPr>
              <a:t> </a:t>
            </a:r>
            <a:r>
              <a:rPr lang="nl-NL" altLang="nl-NL" sz="2400" dirty="0">
                <a:solidFill>
                  <a:srgbClr val="005D89"/>
                </a:solidFill>
              </a:rPr>
              <a:t>niet zonder rustpauze de rolstoel 5 minuten zelf aanduwen</a:t>
            </a:r>
            <a:endParaRPr lang="nl-NL" altLang="nl-NL" sz="2400" b="1" dirty="0">
              <a:solidFill>
                <a:srgbClr val="005D89"/>
              </a:solidFill>
            </a:endParaRPr>
          </a:p>
        </p:txBody>
      </p:sp>
      <p:pic>
        <p:nvPicPr>
          <p:cNvPr id="1026" name="Picture 2" descr="Gerelateerde afbeeldi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708" y="5364388"/>
            <a:ext cx="1381691" cy="13816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4927" y="5382419"/>
            <a:ext cx="1296232" cy="128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9687" y="5405074"/>
            <a:ext cx="1203322" cy="1203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33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295275" y="200025"/>
            <a:ext cx="11187212" cy="742950"/>
          </a:xfrm>
        </p:spPr>
        <p:txBody>
          <a:bodyPr>
            <a:noAutofit/>
          </a:bodyPr>
          <a:lstStyle/>
          <a:p>
            <a:r>
              <a:rPr lang="nl-NL" altLang="nl-NL" sz="3200" b="1" dirty="0"/>
              <a:t>  </a:t>
            </a:r>
            <a:r>
              <a:rPr lang="nl-NL" altLang="nl-NL" b="1" dirty="0"/>
              <a:t>Risicogroepen voor ondervoeding</a:t>
            </a:r>
            <a:endParaRPr lang="nl-NL" altLang="nl-NL" sz="3200" b="1" dirty="0"/>
          </a:p>
        </p:txBody>
      </p:sp>
      <p:sp>
        <p:nvSpPr>
          <p:cNvPr id="519171" name="Rectangle 3"/>
          <p:cNvSpPr>
            <a:spLocks noGrp="1" noChangeArrowheads="1"/>
          </p:cNvSpPr>
          <p:nvPr>
            <p:ph type="body" idx="1"/>
          </p:nvPr>
        </p:nvSpPr>
        <p:spPr>
          <a:xfrm>
            <a:off x="1160684" y="1307569"/>
            <a:ext cx="9103368" cy="5255468"/>
          </a:xfrm>
        </p:spPr>
        <p:txBody>
          <a:bodyPr>
            <a:normAutofit/>
          </a:bodyPr>
          <a:lstStyle/>
          <a:p>
            <a:pPr>
              <a:lnSpc>
                <a:spcPct val="80000"/>
              </a:lnSpc>
            </a:pPr>
            <a:r>
              <a:rPr lang="nl-NL" altLang="nl-NL" sz="2400" dirty="0"/>
              <a:t>Kwetsbare ouderen, vooral 80+</a:t>
            </a:r>
          </a:p>
          <a:p>
            <a:pPr>
              <a:lnSpc>
                <a:spcPct val="80000"/>
              </a:lnSpc>
            </a:pPr>
            <a:r>
              <a:rPr lang="nl-NL" altLang="nl-NL" sz="2400" dirty="0"/>
              <a:t>Meerdere ziektes, chronische ziektes:</a:t>
            </a:r>
          </a:p>
          <a:p>
            <a:pPr marL="360363" lvl="1" indent="0">
              <a:buNone/>
            </a:pPr>
            <a:r>
              <a:rPr lang="nl-NL" altLang="nl-NL" sz="2400" i="1" dirty="0">
                <a:ea typeface="ヒラギノ角ゴ Pro W3"/>
                <a:cs typeface="ヒラギノ角ゴ Pro W3"/>
              </a:rPr>
              <a:t>COPD, hartfalen, CVA, depressie, dementie, darmziekten, </a:t>
            </a:r>
          </a:p>
          <a:p>
            <a:pPr marL="360363" lvl="1" indent="0">
              <a:buNone/>
            </a:pPr>
            <a:r>
              <a:rPr lang="nl-NL" altLang="nl-NL" sz="2400" i="1" dirty="0">
                <a:ea typeface="ヒラギノ角ゴ Pro W3"/>
                <a:cs typeface="ヒラギノ角ゴ Pro W3"/>
              </a:rPr>
              <a:t>decubitus, reuma, kanker</a:t>
            </a:r>
          </a:p>
          <a:p>
            <a:pPr>
              <a:lnSpc>
                <a:spcPct val="80000"/>
              </a:lnSpc>
            </a:pPr>
            <a:r>
              <a:rPr lang="nl-NL" altLang="nl-NL" sz="2400" dirty="0"/>
              <a:t>Veel medicijngebruik</a:t>
            </a:r>
          </a:p>
          <a:p>
            <a:pPr>
              <a:lnSpc>
                <a:spcPct val="80000"/>
              </a:lnSpc>
            </a:pPr>
            <a:r>
              <a:rPr lang="nl-NL" altLang="nl-NL" sz="2400" dirty="0"/>
              <a:t>Lichamelijke beperkingen </a:t>
            </a:r>
          </a:p>
          <a:p>
            <a:pPr>
              <a:lnSpc>
                <a:spcPct val="80000"/>
              </a:lnSpc>
            </a:pPr>
            <a:r>
              <a:rPr lang="nl-NL" altLang="nl-NL" sz="2400" dirty="0"/>
              <a:t>Niet passende gebitsprothese, kauw- of slikproblemen</a:t>
            </a:r>
          </a:p>
          <a:p>
            <a:pPr>
              <a:lnSpc>
                <a:spcPct val="80000"/>
              </a:lnSpc>
            </a:pPr>
            <a:r>
              <a:rPr lang="nl-NL" altLang="nl-NL" sz="2400" dirty="0"/>
              <a:t>Rondom opname in het ziekenhuis</a:t>
            </a:r>
          </a:p>
          <a:p>
            <a:pPr>
              <a:lnSpc>
                <a:spcPct val="80000"/>
              </a:lnSpc>
            </a:pPr>
            <a:r>
              <a:rPr lang="nl-NL" altLang="nl-NL" sz="2400" dirty="0"/>
              <a:t>Psychosociale problemen en verwaarlozing </a:t>
            </a:r>
          </a:p>
          <a:p>
            <a:pPr>
              <a:lnSpc>
                <a:spcPct val="80000"/>
              </a:lnSpc>
            </a:pPr>
            <a:r>
              <a:rPr lang="nl-NL" altLang="nl-NL" sz="2400" dirty="0"/>
              <a:t>Alcohol- of drugsmisbruik</a:t>
            </a:r>
          </a:p>
          <a:p>
            <a:pPr>
              <a:lnSpc>
                <a:spcPct val="80000"/>
              </a:lnSpc>
            </a:pPr>
            <a:r>
              <a:rPr lang="nl-NL" altLang="nl-NL" sz="2400" dirty="0"/>
              <a:t>Eenzaamheid</a:t>
            </a:r>
          </a:p>
          <a:p>
            <a:pPr>
              <a:lnSpc>
                <a:spcPct val="80000"/>
              </a:lnSpc>
              <a:buFontTx/>
              <a:buNone/>
            </a:pPr>
            <a:endParaRPr lang="nl-NL" altLang="nl-NL" sz="2000" dirty="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478" y="4221842"/>
            <a:ext cx="2383367" cy="176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9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9171">
                                            <p:txEl>
                                              <p:pRg st="0" end="0"/>
                                            </p:txEl>
                                          </p:spTgt>
                                        </p:tgtEl>
                                        <p:attrNameLst>
                                          <p:attrName>style.visibility</p:attrName>
                                        </p:attrNameLst>
                                      </p:cBhvr>
                                      <p:to>
                                        <p:strVal val="visible"/>
                                      </p:to>
                                    </p:set>
                                    <p:animEffect transition="in" filter="fade">
                                      <p:cBhvr>
                                        <p:cTn id="7" dur="1000"/>
                                        <p:tgtEl>
                                          <p:spTgt spid="519171">
                                            <p:txEl>
                                              <p:pRg st="0" end="0"/>
                                            </p:txEl>
                                          </p:spTgt>
                                        </p:tgtEl>
                                      </p:cBhvr>
                                    </p:animEffect>
                                    <p:anim calcmode="lin" valueType="num">
                                      <p:cBhvr>
                                        <p:cTn id="8" dur="1000" fill="hold"/>
                                        <p:tgtEl>
                                          <p:spTgt spid="519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917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9171">
                                            <p:txEl>
                                              <p:pRg st="1" end="1"/>
                                            </p:txEl>
                                          </p:spTgt>
                                        </p:tgtEl>
                                        <p:attrNameLst>
                                          <p:attrName>style.visibility</p:attrName>
                                        </p:attrNameLst>
                                      </p:cBhvr>
                                      <p:to>
                                        <p:strVal val="visible"/>
                                      </p:to>
                                    </p:set>
                                    <p:animEffect transition="in" filter="fade">
                                      <p:cBhvr>
                                        <p:cTn id="12" dur="1000"/>
                                        <p:tgtEl>
                                          <p:spTgt spid="519171">
                                            <p:txEl>
                                              <p:pRg st="1" end="1"/>
                                            </p:txEl>
                                          </p:spTgt>
                                        </p:tgtEl>
                                      </p:cBhvr>
                                    </p:animEffect>
                                    <p:anim calcmode="lin" valueType="num">
                                      <p:cBhvr>
                                        <p:cTn id="13" dur="1000" fill="hold"/>
                                        <p:tgtEl>
                                          <p:spTgt spid="51917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1917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9171">
                                            <p:txEl>
                                              <p:pRg st="2" end="2"/>
                                            </p:txEl>
                                          </p:spTgt>
                                        </p:tgtEl>
                                        <p:attrNameLst>
                                          <p:attrName>style.visibility</p:attrName>
                                        </p:attrNameLst>
                                      </p:cBhvr>
                                      <p:to>
                                        <p:strVal val="visible"/>
                                      </p:to>
                                    </p:set>
                                    <p:animEffect transition="in" filter="fade">
                                      <p:cBhvr>
                                        <p:cTn id="17" dur="1000"/>
                                        <p:tgtEl>
                                          <p:spTgt spid="519171">
                                            <p:txEl>
                                              <p:pRg st="2" end="2"/>
                                            </p:txEl>
                                          </p:spTgt>
                                        </p:tgtEl>
                                      </p:cBhvr>
                                    </p:animEffect>
                                    <p:anim calcmode="lin" valueType="num">
                                      <p:cBhvr>
                                        <p:cTn id="18" dur="1000" fill="hold"/>
                                        <p:tgtEl>
                                          <p:spTgt spid="51917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1917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19171">
                                            <p:txEl>
                                              <p:pRg st="3" end="3"/>
                                            </p:txEl>
                                          </p:spTgt>
                                        </p:tgtEl>
                                        <p:attrNameLst>
                                          <p:attrName>style.visibility</p:attrName>
                                        </p:attrNameLst>
                                      </p:cBhvr>
                                      <p:to>
                                        <p:strVal val="visible"/>
                                      </p:to>
                                    </p:set>
                                    <p:animEffect transition="in" filter="fade">
                                      <p:cBhvr>
                                        <p:cTn id="22" dur="1000"/>
                                        <p:tgtEl>
                                          <p:spTgt spid="519171">
                                            <p:txEl>
                                              <p:pRg st="3" end="3"/>
                                            </p:txEl>
                                          </p:spTgt>
                                        </p:tgtEl>
                                      </p:cBhvr>
                                    </p:animEffect>
                                    <p:anim calcmode="lin" valueType="num">
                                      <p:cBhvr>
                                        <p:cTn id="23" dur="1000" fill="hold"/>
                                        <p:tgtEl>
                                          <p:spTgt spid="51917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1917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9171">
                                            <p:txEl>
                                              <p:pRg st="4" end="4"/>
                                            </p:txEl>
                                          </p:spTgt>
                                        </p:tgtEl>
                                        <p:attrNameLst>
                                          <p:attrName>style.visibility</p:attrName>
                                        </p:attrNameLst>
                                      </p:cBhvr>
                                      <p:to>
                                        <p:strVal val="visible"/>
                                      </p:to>
                                    </p:set>
                                    <p:animEffect transition="in" filter="fade">
                                      <p:cBhvr>
                                        <p:cTn id="27" dur="1000"/>
                                        <p:tgtEl>
                                          <p:spTgt spid="519171">
                                            <p:txEl>
                                              <p:pRg st="4" end="4"/>
                                            </p:txEl>
                                          </p:spTgt>
                                        </p:tgtEl>
                                      </p:cBhvr>
                                    </p:animEffect>
                                    <p:anim calcmode="lin" valueType="num">
                                      <p:cBhvr>
                                        <p:cTn id="28" dur="1000" fill="hold"/>
                                        <p:tgtEl>
                                          <p:spTgt spid="51917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19171">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9171">
                                            <p:txEl>
                                              <p:pRg st="5" end="5"/>
                                            </p:txEl>
                                          </p:spTgt>
                                        </p:tgtEl>
                                        <p:attrNameLst>
                                          <p:attrName>style.visibility</p:attrName>
                                        </p:attrNameLst>
                                      </p:cBhvr>
                                      <p:to>
                                        <p:strVal val="visible"/>
                                      </p:to>
                                    </p:set>
                                    <p:animEffect transition="in" filter="fade">
                                      <p:cBhvr>
                                        <p:cTn id="32" dur="1000"/>
                                        <p:tgtEl>
                                          <p:spTgt spid="519171">
                                            <p:txEl>
                                              <p:pRg st="5" end="5"/>
                                            </p:txEl>
                                          </p:spTgt>
                                        </p:tgtEl>
                                      </p:cBhvr>
                                    </p:animEffect>
                                    <p:anim calcmode="lin" valueType="num">
                                      <p:cBhvr>
                                        <p:cTn id="33" dur="1000" fill="hold"/>
                                        <p:tgtEl>
                                          <p:spTgt spid="519171">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19171">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9171">
                                            <p:txEl>
                                              <p:pRg st="6" end="6"/>
                                            </p:txEl>
                                          </p:spTgt>
                                        </p:tgtEl>
                                        <p:attrNameLst>
                                          <p:attrName>style.visibility</p:attrName>
                                        </p:attrNameLst>
                                      </p:cBhvr>
                                      <p:to>
                                        <p:strVal val="visible"/>
                                      </p:to>
                                    </p:set>
                                    <p:animEffect transition="in" filter="fade">
                                      <p:cBhvr>
                                        <p:cTn id="37" dur="1000"/>
                                        <p:tgtEl>
                                          <p:spTgt spid="519171">
                                            <p:txEl>
                                              <p:pRg st="6" end="6"/>
                                            </p:txEl>
                                          </p:spTgt>
                                        </p:tgtEl>
                                      </p:cBhvr>
                                    </p:animEffect>
                                    <p:anim calcmode="lin" valueType="num">
                                      <p:cBhvr>
                                        <p:cTn id="38" dur="1000" fill="hold"/>
                                        <p:tgtEl>
                                          <p:spTgt spid="519171">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519171">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9171">
                                            <p:txEl>
                                              <p:pRg st="7" end="7"/>
                                            </p:txEl>
                                          </p:spTgt>
                                        </p:tgtEl>
                                        <p:attrNameLst>
                                          <p:attrName>style.visibility</p:attrName>
                                        </p:attrNameLst>
                                      </p:cBhvr>
                                      <p:to>
                                        <p:strVal val="visible"/>
                                      </p:to>
                                    </p:set>
                                    <p:animEffect transition="in" filter="fade">
                                      <p:cBhvr>
                                        <p:cTn id="42" dur="1000"/>
                                        <p:tgtEl>
                                          <p:spTgt spid="519171">
                                            <p:txEl>
                                              <p:pRg st="7" end="7"/>
                                            </p:txEl>
                                          </p:spTgt>
                                        </p:tgtEl>
                                      </p:cBhvr>
                                    </p:animEffect>
                                    <p:anim calcmode="lin" valueType="num">
                                      <p:cBhvr>
                                        <p:cTn id="43" dur="1000" fill="hold"/>
                                        <p:tgtEl>
                                          <p:spTgt spid="519171">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519171">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19171">
                                            <p:txEl>
                                              <p:pRg st="8" end="8"/>
                                            </p:txEl>
                                          </p:spTgt>
                                        </p:tgtEl>
                                        <p:attrNameLst>
                                          <p:attrName>style.visibility</p:attrName>
                                        </p:attrNameLst>
                                      </p:cBhvr>
                                      <p:to>
                                        <p:strVal val="visible"/>
                                      </p:to>
                                    </p:set>
                                    <p:animEffect transition="in" filter="fade">
                                      <p:cBhvr>
                                        <p:cTn id="47" dur="1000"/>
                                        <p:tgtEl>
                                          <p:spTgt spid="519171">
                                            <p:txEl>
                                              <p:pRg st="8" end="8"/>
                                            </p:txEl>
                                          </p:spTgt>
                                        </p:tgtEl>
                                      </p:cBhvr>
                                    </p:animEffect>
                                    <p:anim calcmode="lin" valueType="num">
                                      <p:cBhvr>
                                        <p:cTn id="48" dur="1000" fill="hold"/>
                                        <p:tgtEl>
                                          <p:spTgt spid="519171">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519171">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19171">
                                            <p:txEl>
                                              <p:pRg st="9" end="9"/>
                                            </p:txEl>
                                          </p:spTgt>
                                        </p:tgtEl>
                                        <p:attrNameLst>
                                          <p:attrName>style.visibility</p:attrName>
                                        </p:attrNameLst>
                                      </p:cBhvr>
                                      <p:to>
                                        <p:strVal val="visible"/>
                                      </p:to>
                                    </p:set>
                                    <p:animEffect transition="in" filter="fade">
                                      <p:cBhvr>
                                        <p:cTn id="52" dur="1000"/>
                                        <p:tgtEl>
                                          <p:spTgt spid="519171">
                                            <p:txEl>
                                              <p:pRg st="9" end="9"/>
                                            </p:txEl>
                                          </p:spTgt>
                                        </p:tgtEl>
                                      </p:cBhvr>
                                    </p:animEffect>
                                    <p:anim calcmode="lin" valueType="num">
                                      <p:cBhvr>
                                        <p:cTn id="53" dur="1000" fill="hold"/>
                                        <p:tgtEl>
                                          <p:spTgt spid="519171">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519171">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19171">
                                            <p:txEl>
                                              <p:pRg st="10" end="10"/>
                                            </p:txEl>
                                          </p:spTgt>
                                        </p:tgtEl>
                                        <p:attrNameLst>
                                          <p:attrName>style.visibility</p:attrName>
                                        </p:attrNameLst>
                                      </p:cBhvr>
                                      <p:to>
                                        <p:strVal val="visible"/>
                                      </p:to>
                                    </p:set>
                                    <p:animEffect transition="in" filter="fade">
                                      <p:cBhvr>
                                        <p:cTn id="57" dur="1000"/>
                                        <p:tgtEl>
                                          <p:spTgt spid="519171">
                                            <p:txEl>
                                              <p:pRg st="10" end="10"/>
                                            </p:txEl>
                                          </p:spTgt>
                                        </p:tgtEl>
                                      </p:cBhvr>
                                    </p:animEffect>
                                    <p:anim calcmode="lin" valueType="num">
                                      <p:cBhvr>
                                        <p:cTn id="58" dur="1000" fill="hold"/>
                                        <p:tgtEl>
                                          <p:spTgt spid="519171">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519171">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Adviezen bij </a:t>
            </a:r>
            <a:r>
              <a:rPr lang="nl-NL" b="1" u="sng" dirty="0"/>
              <a:t>risico op ondervoeding (1)</a:t>
            </a:r>
            <a:endParaRPr lang="nl-NL" dirty="0"/>
          </a:p>
        </p:txBody>
      </p:sp>
      <p:sp>
        <p:nvSpPr>
          <p:cNvPr id="3" name="Tijdelijke aanduiding voor inhoud 2"/>
          <p:cNvSpPr>
            <a:spLocks noGrp="1"/>
          </p:cNvSpPr>
          <p:nvPr>
            <p:ph idx="1"/>
          </p:nvPr>
        </p:nvSpPr>
        <p:spPr>
          <a:xfrm>
            <a:off x="995362" y="1500884"/>
            <a:ext cx="9782175" cy="4031815"/>
          </a:xfrm>
        </p:spPr>
        <p:txBody>
          <a:bodyPr>
            <a:normAutofit/>
          </a:bodyPr>
          <a:lstStyle/>
          <a:p>
            <a:r>
              <a:rPr lang="nl-NL" sz="2400" dirty="0"/>
              <a:t>Gebruik 3 hoofdmaaltijden en 3-4 tussenmaaltijden; neem om de twee uren wat te eten</a:t>
            </a:r>
          </a:p>
          <a:p>
            <a:r>
              <a:rPr lang="nl-NL" sz="2400" dirty="0"/>
              <a:t>Kies voor ‘volle’ en eiwitrijke voedingsmiddelen</a:t>
            </a:r>
          </a:p>
          <a:p>
            <a:r>
              <a:rPr lang="nl-NL" sz="2400" dirty="0"/>
              <a:t>Neem op brood royaal boter en royaal hartig broodbeleg</a:t>
            </a:r>
          </a:p>
          <a:p>
            <a:r>
              <a:rPr lang="nl-NL" sz="2400" dirty="0"/>
              <a:t>Bereid de warme maaltijd met extra boter, olie of room </a:t>
            </a:r>
          </a:p>
          <a:p>
            <a:r>
              <a:rPr lang="nl-NL" sz="2400" dirty="0"/>
              <a:t>Neem tussendoor een cracker/beschuit met boter én hartig beleg (i.p.v. koek, koekjes)</a:t>
            </a:r>
            <a:endParaRPr lang="nl-NL" dirty="0"/>
          </a:p>
        </p:txBody>
      </p:sp>
      <p:pic>
        <p:nvPicPr>
          <p:cNvPr id="4" name="Afbeelding 3"/>
          <p:cNvPicPr>
            <a:picLocks noChangeAspect="1"/>
          </p:cNvPicPr>
          <p:nvPr/>
        </p:nvPicPr>
        <p:blipFill>
          <a:blip r:embed="rId3"/>
          <a:stretch>
            <a:fillRect/>
          </a:stretch>
        </p:blipFill>
        <p:spPr>
          <a:xfrm>
            <a:off x="6927628" y="4613153"/>
            <a:ext cx="3165496" cy="2106494"/>
          </a:xfrm>
          <a:prstGeom prst="rect">
            <a:avLst/>
          </a:prstGeom>
        </p:spPr>
      </p:pic>
    </p:spTree>
    <p:extLst>
      <p:ext uri="{BB962C8B-B14F-4D97-AF65-F5344CB8AC3E}">
        <p14:creationId xmlns:p14="http://schemas.microsoft.com/office/powerpoint/2010/main" val="33209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3" y="204205"/>
            <a:ext cx="10075547" cy="752669"/>
          </a:xfrm>
        </p:spPr>
        <p:txBody>
          <a:bodyPr>
            <a:normAutofit/>
          </a:bodyPr>
          <a:lstStyle/>
          <a:p>
            <a:r>
              <a:rPr lang="nl-NL" b="1" dirty="0"/>
              <a:t>Adviezen bij </a:t>
            </a:r>
            <a:r>
              <a:rPr lang="nl-NL" b="1" u="sng" dirty="0"/>
              <a:t>risico op ondervoeding (2)</a:t>
            </a:r>
            <a:endParaRPr lang="nl-NL" dirty="0"/>
          </a:p>
        </p:txBody>
      </p:sp>
      <p:sp>
        <p:nvSpPr>
          <p:cNvPr id="3" name="Tijdelijke aanduiding voor inhoud 2"/>
          <p:cNvSpPr>
            <a:spLocks noGrp="1"/>
          </p:cNvSpPr>
          <p:nvPr>
            <p:ph idx="1"/>
          </p:nvPr>
        </p:nvSpPr>
        <p:spPr>
          <a:xfrm>
            <a:off x="929591" y="1323552"/>
            <a:ext cx="10506197" cy="3924106"/>
          </a:xfrm>
        </p:spPr>
        <p:txBody>
          <a:bodyPr>
            <a:normAutofit/>
          </a:bodyPr>
          <a:lstStyle/>
          <a:p>
            <a:endParaRPr lang="nl-NL" sz="2400" dirty="0"/>
          </a:p>
          <a:p>
            <a:r>
              <a:rPr lang="nl-NL" sz="2400" dirty="0"/>
              <a:t>Kies voor calorierijke dranken: vruchtensap, limonade, frisdrank, chocolademelk en drinkyoghurt</a:t>
            </a:r>
          </a:p>
          <a:p>
            <a:r>
              <a:rPr lang="nl-NL" sz="2400" dirty="0"/>
              <a:t>Eet rustig en kauw goed</a:t>
            </a:r>
          </a:p>
          <a:p>
            <a:r>
              <a:rPr lang="nl-NL" sz="2400" dirty="0"/>
              <a:t>Probeer samen met anderen te eten</a:t>
            </a:r>
          </a:p>
          <a:p>
            <a:r>
              <a:rPr lang="nl-NL" sz="2400" dirty="0"/>
              <a:t>Zorg voor lichaamsbeweging; dit bevordert de eetlust </a:t>
            </a:r>
          </a:p>
          <a:p>
            <a:pPr marL="0" indent="0">
              <a:buNone/>
            </a:pPr>
            <a:endParaRPr lang="nl-NL" dirty="0"/>
          </a:p>
        </p:txBody>
      </p:sp>
      <p:pic>
        <p:nvPicPr>
          <p:cNvPr id="4" name="Afbeelding 3"/>
          <p:cNvPicPr>
            <a:picLocks noChangeAspect="1"/>
          </p:cNvPicPr>
          <p:nvPr/>
        </p:nvPicPr>
        <p:blipFill>
          <a:blip r:embed="rId3"/>
          <a:stretch>
            <a:fillRect/>
          </a:stretch>
        </p:blipFill>
        <p:spPr>
          <a:xfrm>
            <a:off x="6580388" y="4236334"/>
            <a:ext cx="3676148" cy="2446309"/>
          </a:xfrm>
          <a:prstGeom prst="rect">
            <a:avLst/>
          </a:prstGeom>
        </p:spPr>
      </p:pic>
    </p:spTree>
    <p:extLst>
      <p:ext uri="{BB962C8B-B14F-4D97-AF65-F5344CB8AC3E}">
        <p14:creationId xmlns:p14="http://schemas.microsoft.com/office/powerpoint/2010/main" val="197790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0080" y="240217"/>
            <a:ext cx="11692531" cy="752669"/>
          </a:xfrm>
        </p:spPr>
        <p:txBody>
          <a:bodyPr>
            <a:normAutofit/>
          </a:bodyPr>
          <a:lstStyle/>
          <a:p>
            <a:r>
              <a:rPr lang="nl-NL" b="1" dirty="0"/>
              <a:t>Eiwitrijke voeding uit de Schijf van Vijf</a:t>
            </a:r>
          </a:p>
        </p:txBody>
      </p:sp>
      <p:sp>
        <p:nvSpPr>
          <p:cNvPr id="3" name="Tijdelijke aanduiding voor inhoud 2"/>
          <p:cNvSpPr>
            <a:spLocks noGrp="1"/>
          </p:cNvSpPr>
          <p:nvPr>
            <p:ph idx="1"/>
          </p:nvPr>
        </p:nvSpPr>
        <p:spPr>
          <a:xfrm>
            <a:off x="895645" y="1539145"/>
            <a:ext cx="11201399" cy="4641254"/>
          </a:xfrm>
        </p:spPr>
        <p:txBody>
          <a:bodyPr>
            <a:normAutofit/>
          </a:bodyPr>
          <a:lstStyle/>
          <a:p>
            <a:pPr marL="0" indent="0">
              <a:buNone/>
            </a:pPr>
            <a:r>
              <a:rPr lang="nl-NL" sz="3600" dirty="0"/>
              <a:t>		</a:t>
            </a:r>
            <a:r>
              <a:rPr lang="nl-NL" sz="2400" dirty="0">
                <a:latin typeface="+mj-lt"/>
              </a:rPr>
              <a:t>Melk en melkproducten zoals (</a:t>
            </a:r>
            <a:r>
              <a:rPr lang="nl-NL" sz="2400" dirty="0" err="1">
                <a:latin typeface="+mj-lt"/>
              </a:rPr>
              <a:t>karne</a:t>
            </a:r>
            <a:r>
              <a:rPr lang="nl-NL" sz="2400" dirty="0">
                <a:latin typeface="+mj-lt"/>
              </a:rPr>
              <a:t>)melk, (drink)yoghurt, vla 		</a:t>
            </a:r>
          </a:p>
          <a:p>
            <a:pPr marL="0" indent="0">
              <a:buNone/>
            </a:pPr>
            <a:r>
              <a:rPr lang="nl-NL" sz="2400" b="1" dirty="0">
                <a:latin typeface="+mj-lt"/>
                <a:cs typeface="Calibri"/>
              </a:rPr>
              <a:t>		→</a:t>
            </a:r>
            <a:r>
              <a:rPr lang="nl-NL" sz="2400" dirty="0">
                <a:latin typeface="+mj-lt"/>
                <a:cs typeface="Calibri"/>
              </a:rPr>
              <a:t> </a:t>
            </a:r>
            <a:r>
              <a:rPr lang="nl-NL" sz="2400" b="1" dirty="0">
                <a:latin typeface="+mj-lt"/>
              </a:rPr>
              <a:t>extra veel eiwit zit in kwark en </a:t>
            </a:r>
            <a:r>
              <a:rPr lang="nl-NL" sz="2400" b="1" dirty="0" err="1">
                <a:latin typeface="+mj-lt"/>
              </a:rPr>
              <a:t>Skyr</a:t>
            </a:r>
            <a:endParaRPr lang="nl-NL" sz="2400" b="1" dirty="0">
              <a:latin typeface="+mj-lt"/>
            </a:endParaRPr>
          </a:p>
          <a:p>
            <a:endParaRPr lang="nl-NL" sz="2200" b="1" dirty="0"/>
          </a:p>
          <a:p>
            <a:pPr marL="0" indent="0">
              <a:buNone/>
            </a:pPr>
            <a:r>
              <a:rPr lang="nl-NL" sz="2200" dirty="0"/>
              <a:t>		</a:t>
            </a:r>
            <a:r>
              <a:rPr lang="nl-NL" sz="2400" dirty="0"/>
              <a:t>Alle soorten kaas</a:t>
            </a:r>
            <a:endParaRPr lang="nl-NL" sz="2200" dirty="0"/>
          </a:p>
          <a:p>
            <a:endParaRPr lang="nl-NL" sz="2200" dirty="0"/>
          </a:p>
          <a:p>
            <a:pPr marL="0" indent="0">
              <a:buNone/>
            </a:pPr>
            <a:r>
              <a:rPr lang="nl-NL" sz="2200" dirty="0"/>
              <a:t>		</a:t>
            </a:r>
            <a:r>
              <a:rPr lang="nl-NL" sz="2400" dirty="0"/>
              <a:t>Vlees (waren), vis, kip, kalkoen, ei, peulvruchten</a:t>
            </a:r>
          </a:p>
          <a:p>
            <a:endParaRPr lang="nl-NL" sz="2200" dirty="0"/>
          </a:p>
          <a:p>
            <a:pPr marL="457200" lvl="1" indent="0">
              <a:buNone/>
            </a:pPr>
            <a:r>
              <a:rPr lang="nl-NL" sz="2400" dirty="0"/>
              <a:t>      </a:t>
            </a:r>
            <a:r>
              <a:rPr lang="nl-NL" sz="2400" dirty="0">
                <a:solidFill>
                  <a:srgbClr val="005D89"/>
                </a:solidFill>
              </a:rPr>
              <a:t>Noten en pinda’s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125" y="1822046"/>
            <a:ext cx="554037"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25" y="2773932"/>
            <a:ext cx="1049337"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206" y="3904924"/>
            <a:ext cx="73183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475" y="4213562"/>
            <a:ext cx="4206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18" y="5192154"/>
            <a:ext cx="79851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7"/>
          <a:stretch>
            <a:fillRect/>
          </a:stretch>
        </p:blipFill>
        <p:spPr>
          <a:xfrm>
            <a:off x="5894215" y="4625538"/>
            <a:ext cx="4465126" cy="2149875"/>
          </a:xfrm>
          <a:prstGeom prst="rect">
            <a:avLst/>
          </a:prstGeom>
        </p:spPr>
      </p:pic>
    </p:spTree>
    <p:extLst>
      <p:ext uri="{BB962C8B-B14F-4D97-AF65-F5344CB8AC3E}">
        <p14:creationId xmlns:p14="http://schemas.microsoft.com/office/powerpoint/2010/main" val="10243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ChangeArrowheads="1"/>
          </p:cNvSpPr>
          <p:nvPr/>
        </p:nvSpPr>
        <p:spPr bwMode="auto">
          <a:xfrm>
            <a:off x="9097701" y="5232058"/>
            <a:ext cx="3099375" cy="1200971"/>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pPr algn="ctr" eaLnBrk="0" hangingPunct="0">
              <a:spcBef>
                <a:spcPct val="50000"/>
              </a:spcBef>
            </a:pPr>
            <a:r>
              <a:rPr lang="en-US" altLang="nl-NL" b="1" dirty="0" err="1">
                <a:solidFill>
                  <a:srgbClr val="1F497D"/>
                </a:solidFill>
              </a:rPr>
              <a:t>Voedingsondersteuning</a:t>
            </a:r>
            <a:r>
              <a:rPr lang="en-US" altLang="nl-NL" b="1" dirty="0">
                <a:solidFill>
                  <a:srgbClr val="1F497D"/>
                </a:solidFill>
              </a:rPr>
              <a:t> </a:t>
            </a:r>
          </a:p>
          <a:p>
            <a:pPr algn="ctr" eaLnBrk="0" hangingPunct="0">
              <a:spcBef>
                <a:spcPct val="50000"/>
              </a:spcBef>
            </a:pPr>
            <a:r>
              <a:rPr lang="en-US" altLang="nl-NL" b="1" dirty="0" err="1">
                <a:solidFill>
                  <a:srgbClr val="1F497D"/>
                </a:solidFill>
              </a:rPr>
              <a:t>Wie</a:t>
            </a:r>
            <a:r>
              <a:rPr lang="en-US" altLang="nl-NL" b="1" dirty="0">
                <a:solidFill>
                  <a:srgbClr val="1F497D"/>
                </a:solidFill>
              </a:rPr>
              <a:t> </a:t>
            </a:r>
            <a:r>
              <a:rPr lang="en-US" altLang="nl-NL" b="1" dirty="0" err="1">
                <a:solidFill>
                  <a:srgbClr val="1F497D"/>
                </a:solidFill>
              </a:rPr>
              <a:t>beter</a:t>
            </a:r>
            <a:r>
              <a:rPr lang="en-US" altLang="nl-NL" b="1" dirty="0">
                <a:solidFill>
                  <a:srgbClr val="1F497D"/>
                </a:solidFill>
              </a:rPr>
              <a:t> </a:t>
            </a:r>
            <a:r>
              <a:rPr lang="en-US" altLang="nl-NL" b="1" dirty="0" err="1">
                <a:solidFill>
                  <a:srgbClr val="1F497D"/>
                </a:solidFill>
              </a:rPr>
              <a:t>eet</a:t>
            </a:r>
            <a:r>
              <a:rPr lang="en-US" altLang="nl-NL" b="1" dirty="0">
                <a:solidFill>
                  <a:srgbClr val="1F497D"/>
                </a:solidFill>
              </a:rPr>
              <a:t>, </a:t>
            </a:r>
          </a:p>
          <a:p>
            <a:pPr algn="ctr" eaLnBrk="0" hangingPunct="0">
              <a:spcBef>
                <a:spcPct val="50000"/>
              </a:spcBef>
            </a:pPr>
            <a:r>
              <a:rPr lang="en-US" altLang="nl-NL" b="1" dirty="0" err="1">
                <a:solidFill>
                  <a:srgbClr val="1F497D"/>
                </a:solidFill>
              </a:rPr>
              <a:t>voelt</a:t>
            </a:r>
            <a:r>
              <a:rPr lang="en-US" altLang="nl-NL" b="1" dirty="0">
                <a:solidFill>
                  <a:srgbClr val="1F497D"/>
                </a:solidFill>
              </a:rPr>
              <a:t> </a:t>
            </a:r>
            <a:r>
              <a:rPr lang="en-US" altLang="nl-NL" b="1" dirty="0" err="1">
                <a:solidFill>
                  <a:srgbClr val="1F497D"/>
                </a:solidFill>
              </a:rPr>
              <a:t>zich</a:t>
            </a:r>
            <a:r>
              <a:rPr lang="en-US" altLang="nl-NL" b="1" dirty="0">
                <a:solidFill>
                  <a:srgbClr val="1F497D"/>
                </a:solidFill>
              </a:rPr>
              <a:t> </a:t>
            </a:r>
            <a:r>
              <a:rPr lang="en-US" altLang="nl-NL" b="1" dirty="0" err="1">
                <a:solidFill>
                  <a:srgbClr val="1F497D"/>
                </a:solidFill>
              </a:rPr>
              <a:t>beter</a:t>
            </a:r>
            <a:r>
              <a:rPr lang="en-US" altLang="nl-NL" b="1" dirty="0">
                <a:solidFill>
                  <a:srgbClr val="1F497D"/>
                </a:solidFill>
              </a:rPr>
              <a:t>!</a:t>
            </a:r>
          </a:p>
        </p:txBody>
      </p:sp>
      <p:sp>
        <p:nvSpPr>
          <p:cNvPr id="533507" name="Rectangle 3"/>
          <p:cNvSpPr>
            <a:spLocks noGrp="1" noChangeArrowheads="1"/>
          </p:cNvSpPr>
          <p:nvPr>
            <p:ph type="title"/>
          </p:nvPr>
        </p:nvSpPr>
        <p:spPr>
          <a:xfrm>
            <a:off x="643640" y="239176"/>
            <a:ext cx="10433331" cy="879736"/>
          </a:xfrm>
          <a:noFill/>
          <a:ln/>
        </p:spPr>
        <p:txBody>
          <a:bodyPr lIns="92075" tIns="46038" rIns="92075" bIns="46038">
            <a:normAutofit/>
          </a:bodyPr>
          <a:lstStyle/>
          <a:p>
            <a:r>
              <a:rPr lang="nl-NL" altLang="nl-NL" b="1" dirty="0"/>
              <a:t>Voorkom de vicieuze cirkel van ondervoeding</a:t>
            </a:r>
            <a:endParaRPr lang="nl-NL" altLang="nl-NL" sz="2400" b="1" dirty="0"/>
          </a:p>
        </p:txBody>
      </p:sp>
      <p:sp>
        <p:nvSpPr>
          <p:cNvPr id="533508" name="Rectangle 4"/>
          <p:cNvSpPr>
            <a:spLocks noChangeArrowheads="1"/>
          </p:cNvSpPr>
          <p:nvPr/>
        </p:nvSpPr>
        <p:spPr bwMode="auto">
          <a:xfrm>
            <a:off x="3348601" y="1556792"/>
            <a:ext cx="4089400" cy="1808830"/>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endParaRPr lang="en-US" altLang="nl-NL" sz="800" dirty="0">
              <a:latin typeface="Times New Roman" pitchFamily="18" charset="0"/>
            </a:endParaRPr>
          </a:p>
          <a:p>
            <a:pPr algn="ctr" eaLnBrk="0" hangingPunct="0">
              <a:spcBef>
                <a:spcPct val="50000"/>
              </a:spcBef>
            </a:pPr>
            <a:r>
              <a:rPr lang="en-US" altLang="nl-NL" sz="2000" b="1" dirty="0" err="1">
                <a:solidFill>
                  <a:srgbClr val="1F497D"/>
                </a:solidFill>
              </a:rPr>
              <a:t>Vermoeidheid</a:t>
            </a:r>
            <a:endParaRPr lang="en-US" altLang="nl-NL" sz="2000" b="1" dirty="0">
              <a:solidFill>
                <a:srgbClr val="1F497D"/>
              </a:solidFill>
            </a:endParaRPr>
          </a:p>
          <a:p>
            <a:pPr algn="ctr" eaLnBrk="0" hangingPunct="0">
              <a:spcBef>
                <a:spcPct val="50000"/>
              </a:spcBef>
            </a:pPr>
            <a:r>
              <a:rPr lang="en-US" altLang="nl-NL" sz="2000" b="1" dirty="0" err="1">
                <a:solidFill>
                  <a:srgbClr val="1F497D"/>
                </a:solidFill>
              </a:rPr>
              <a:t>Ziekte</a:t>
            </a:r>
            <a:endParaRPr lang="en-US" altLang="nl-NL" sz="2000" b="1" dirty="0">
              <a:solidFill>
                <a:srgbClr val="1F497D"/>
              </a:solidFill>
            </a:endParaRPr>
          </a:p>
          <a:p>
            <a:pPr algn="ctr" eaLnBrk="0" hangingPunct="0">
              <a:spcBef>
                <a:spcPct val="50000"/>
              </a:spcBef>
            </a:pPr>
            <a:r>
              <a:rPr lang="en-US" altLang="nl-NL" sz="2000" b="1" dirty="0">
                <a:solidFill>
                  <a:srgbClr val="1F497D"/>
                </a:solidFill>
              </a:rPr>
              <a:t>Minder </a:t>
            </a:r>
            <a:r>
              <a:rPr lang="en-US" altLang="nl-NL" sz="2000" b="1" dirty="0" err="1">
                <a:solidFill>
                  <a:srgbClr val="1F497D"/>
                </a:solidFill>
              </a:rPr>
              <a:t>eetlust</a:t>
            </a:r>
            <a:endParaRPr lang="en-US" altLang="nl-NL" sz="2000" b="1" dirty="0">
              <a:solidFill>
                <a:srgbClr val="1F497D"/>
              </a:solidFill>
            </a:endParaRPr>
          </a:p>
          <a:p>
            <a:pPr algn="ctr" eaLnBrk="0" hangingPunct="0">
              <a:spcBef>
                <a:spcPct val="50000"/>
              </a:spcBef>
            </a:pPr>
            <a:endParaRPr lang="en-US" altLang="nl-NL" sz="900" b="1" dirty="0"/>
          </a:p>
        </p:txBody>
      </p:sp>
      <p:sp>
        <p:nvSpPr>
          <p:cNvPr id="533509" name="Freeform 5"/>
          <p:cNvSpPr>
            <a:spLocks/>
          </p:cNvSpPr>
          <p:nvPr/>
        </p:nvSpPr>
        <p:spPr bwMode="auto">
          <a:xfrm>
            <a:off x="129153" y="2181535"/>
            <a:ext cx="3219449" cy="2767013"/>
          </a:xfrm>
          <a:custGeom>
            <a:avLst/>
            <a:gdLst>
              <a:gd name="T0" fmla="*/ 1505 w 1676"/>
              <a:gd name="T1" fmla="*/ 2001 h 2007"/>
              <a:gd name="T2" fmla="*/ 1177 w 1676"/>
              <a:gd name="T3" fmla="*/ 1976 h 2007"/>
              <a:gd name="T4" fmla="*/ 877 w 1676"/>
              <a:gd name="T5" fmla="*/ 1921 h 2007"/>
              <a:gd name="T6" fmla="*/ 609 w 1676"/>
              <a:gd name="T7" fmla="*/ 1841 h 2007"/>
              <a:gd name="T8" fmla="*/ 383 w 1676"/>
              <a:gd name="T9" fmla="*/ 1746 h 2007"/>
              <a:gd name="T10" fmla="*/ 287 w 1676"/>
              <a:gd name="T11" fmla="*/ 1691 h 2007"/>
              <a:gd name="T12" fmla="*/ 204 w 1676"/>
              <a:gd name="T13" fmla="*/ 1631 h 2007"/>
              <a:gd name="T14" fmla="*/ 132 w 1676"/>
              <a:gd name="T15" fmla="*/ 1571 h 2007"/>
              <a:gd name="T16" fmla="*/ 74 w 1676"/>
              <a:gd name="T17" fmla="*/ 1506 h 2007"/>
              <a:gd name="T18" fmla="*/ 34 w 1676"/>
              <a:gd name="T19" fmla="*/ 1436 h 2007"/>
              <a:gd name="T20" fmla="*/ 9 w 1676"/>
              <a:gd name="T21" fmla="*/ 1366 h 2007"/>
              <a:gd name="T22" fmla="*/ 0 w 1676"/>
              <a:gd name="T23" fmla="*/ 1291 h 2007"/>
              <a:gd name="T24" fmla="*/ 3 w 1676"/>
              <a:gd name="T25" fmla="*/ 871 h 2007"/>
              <a:gd name="T26" fmla="*/ 15 w 1676"/>
              <a:gd name="T27" fmla="*/ 806 h 2007"/>
              <a:gd name="T28" fmla="*/ 55 w 1676"/>
              <a:gd name="T29" fmla="*/ 716 h 2007"/>
              <a:gd name="T30" fmla="*/ 154 w 1676"/>
              <a:gd name="T31" fmla="*/ 606 h 2007"/>
              <a:gd name="T32" fmla="*/ 293 w 1676"/>
              <a:gd name="T33" fmla="*/ 501 h 2007"/>
              <a:gd name="T34" fmla="*/ 469 w 1676"/>
              <a:gd name="T35" fmla="*/ 405 h 2007"/>
              <a:gd name="T36" fmla="*/ 683 w 1676"/>
              <a:gd name="T37" fmla="*/ 330 h 2007"/>
              <a:gd name="T38" fmla="*/ 924 w 1676"/>
              <a:gd name="T39" fmla="*/ 265 h 2007"/>
              <a:gd name="T40" fmla="*/ 1193 w 1676"/>
              <a:gd name="T41" fmla="*/ 220 h 2007"/>
              <a:gd name="T42" fmla="*/ 1335 w 1676"/>
              <a:gd name="T43" fmla="*/ 0 h 2007"/>
              <a:gd name="T44" fmla="*/ 1335 w 1676"/>
              <a:gd name="T45" fmla="*/ 796 h 2007"/>
              <a:gd name="T46" fmla="*/ 1221 w 1676"/>
              <a:gd name="T47" fmla="*/ 601 h 2007"/>
              <a:gd name="T48" fmla="*/ 1004 w 1676"/>
              <a:gd name="T49" fmla="*/ 636 h 2007"/>
              <a:gd name="T50" fmla="*/ 803 w 1676"/>
              <a:gd name="T51" fmla="*/ 681 h 2007"/>
              <a:gd name="T52" fmla="*/ 618 w 1676"/>
              <a:gd name="T53" fmla="*/ 736 h 2007"/>
              <a:gd name="T54" fmla="*/ 454 w 1676"/>
              <a:gd name="T55" fmla="*/ 801 h 2007"/>
              <a:gd name="T56" fmla="*/ 312 w 1676"/>
              <a:gd name="T57" fmla="*/ 876 h 2007"/>
              <a:gd name="T58" fmla="*/ 191 w 1676"/>
              <a:gd name="T59" fmla="*/ 961 h 2007"/>
              <a:gd name="T60" fmla="*/ 102 w 1676"/>
              <a:gd name="T61" fmla="*/ 1051 h 2007"/>
              <a:gd name="T62" fmla="*/ 108 w 1676"/>
              <a:gd name="T63" fmla="*/ 1151 h 2007"/>
              <a:gd name="T64" fmla="*/ 225 w 1676"/>
              <a:gd name="T65" fmla="*/ 1261 h 2007"/>
              <a:gd name="T66" fmla="*/ 377 w 1676"/>
              <a:gd name="T67" fmla="*/ 1356 h 2007"/>
              <a:gd name="T68" fmla="*/ 562 w 1676"/>
              <a:gd name="T69" fmla="*/ 1436 h 2007"/>
              <a:gd name="T70" fmla="*/ 775 w 1676"/>
              <a:gd name="T71" fmla="*/ 1506 h 2007"/>
              <a:gd name="T72" fmla="*/ 1010 w 1676"/>
              <a:gd name="T73" fmla="*/ 1556 h 2007"/>
              <a:gd name="T74" fmla="*/ 1264 w 1676"/>
              <a:gd name="T75" fmla="*/ 1596 h 2007"/>
              <a:gd name="T76" fmla="*/ 1536 w 1676"/>
              <a:gd name="T77" fmla="*/ 1616 h 2007"/>
              <a:gd name="T78" fmla="*/ 1675 w 1676"/>
              <a:gd name="T79" fmla="*/ 2006 h 2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76" h="2007">
                <a:moveTo>
                  <a:pt x="1675" y="2006"/>
                </a:moveTo>
                <a:lnTo>
                  <a:pt x="1505" y="2001"/>
                </a:lnTo>
                <a:lnTo>
                  <a:pt x="1338" y="1991"/>
                </a:lnTo>
                <a:lnTo>
                  <a:pt x="1177" y="1976"/>
                </a:lnTo>
                <a:lnTo>
                  <a:pt x="1023" y="1951"/>
                </a:lnTo>
                <a:lnTo>
                  <a:pt x="877" y="1921"/>
                </a:lnTo>
                <a:lnTo>
                  <a:pt x="738" y="1886"/>
                </a:lnTo>
                <a:lnTo>
                  <a:pt x="609" y="1841"/>
                </a:lnTo>
                <a:lnTo>
                  <a:pt x="491" y="1796"/>
                </a:lnTo>
                <a:lnTo>
                  <a:pt x="383" y="1746"/>
                </a:lnTo>
                <a:lnTo>
                  <a:pt x="333" y="1721"/>
                </a:lnTo>
                <a:lnTo>
                  <a:pt x="287" y="1691"/>
                </a:lnTo>
                <a:lnTo>
                  <a:pt x="244" y="1661"/>
                </a:lnTo>
                <a:lnTo>
                  <a:pt x="204" y="1631"/>
                </a:lnTo>
                <a:lnTo>
                  <a:pt x="166" y="1601"/>
                </a:lnTo>
                <a:lnTo>
                  <a:pt x="132" y="1571"/>
                </a:lnTo>
                <a:lnTo>
                  <a:pt x="102" y="1536"/>
                </a:lnTo>
                <a:lnTo>
                  <a:pt x="74" y="1506"/>
                </a:lnTo>
                <a:lnTo>
                  <a:pt x="52" y="1471"/>
                </a:lnTo>
                <a:lnTo>
                  <a:pt x="34" y="1436"/>
                </a:lnTo>
                <a:lnTo>
                  <a:pt x="18" y="1401"/>
                </a:lnTo>
                <a:lnTo>
                  <a:pt x="9" y="1366"/>
                </a:lnTo>
                <a:lnTo>
                  <a:pt x="3" y="1326"/>
                </a:lnTo>
                <a:lnTo>
                  <a:pt x="0" y="1291"/>
                </a:lnTo>
                <a:lnTo>
                  <a:pt x="0" y="901"/>
                </a:lnTo>
                <a:lnTo>
                  <a:pt x="3" y="871"/>
                </a:lnTo>
                <a:lnTo>
                  <a:pt x="6" y="841"/>
                </a:lnTo>
                <a:lnTo>
                  <a:pt x="15" y="806"/>
                </a:lnTo>
                <a:lnTo>
                  <a:pt x="24" y="776"/>
                </a:lnTo>
                <a:lnTo>
                  <a:pt x="55" y="716"/>
                </a:lnTo>
                <a:lnTo>
                  <a:pt x="98" y="661"/>
                </a:lnTo>
                <a:lnTo>
                  <a:pt x="154" y="606"/>
                </a:lnTo>
                <a:lnTo>
                  <a:pt x="219" y="551"/>
                </a:lnTo>
                <a:lnTo>
                  <a:pt x="293" y="501"/>
                </a:lnTo>
                <a:lnTo>
                  <a:pt x="377" y="451"/>
                </a:lnTo>
                <a:lnTo>
                  <a:pt x="469" y="405"/>
                </a:lnTo>
                <a:lnTo>
                  <a:pt x="571" y="365"/>
                </a:lnTo>
                <a:lnTo>
                  <a:pt x="683" y="330"/>
                </a:lnTo>
                <a:lnTo>
                  <a:pt x="800" y="295"/>
                </a:lnTo>
                <a:lnTo>
                  <a:pt x="924" y="265"/>
                </a:lnTo>
                <a:lnTo>
                  <a:pt x="1054" y="240"/>
                </a:lnTo>
                <a:lnTo>
                  <a:pt x="1193" y="220"/>
                </a:lnTo>
                <a:lnTo>
                  <a:pt x="1335" y="205"/>
                </a:lnTo>
                <a:lnTo>
                  <a:pt x="1335" y="0"/>
                </a:lnTo>
                <a:lnTo>
                  <a:pt x="1675" y="380"/>
                </a:lnTo>
                <a:lnTo>
                  <a:pt x="1335" y="796"/>
                </a:lnTo>
                <a:lnTo>
                  <a:pt x="1335" y="591"/>
                </a:lnTo>
                <a:lnTo>
                  <a:pt x="1221" y="601"/>
                </a:lnTo>
                <a:lnTo>
                  <a:pt x="1112" y="616"/>
                </a:lnTo>
                <a:lnTo>
                  <a:pt x="1004" y="636"/>
                </a:lnTo>
                <a:lnTo>
                  <a:pt x="902" y="656"/>
                </a:lnTo>
                <a:lnTo>
                  <a:pt x="803" y="681"/>
                </a:lnTo>
                <a:lnTo>
                  <a:pt x="707" y="706"/>
                </a:lnTo>
                <a:lnTo>
                  <a:pt x="618" y="736"/>
                </a:lnTo>
                <a:lnTo>
                  <a:pt x="534" y="771"/>
                </a:lnTo>
                <a:lnTo>
                  <a:pt x="454" y="801"/>
                </a:lnTo>
                <a:lnTo>
                  <a:pt x="380" y="841"/>
                </a:lnTo>
                <a:lnTo>
                  <a:pt x="312" y="876"/>
                </a:lnTo>
                <a:lnTo>
                  <a:pt x="250" y="916"/>
                </a:lnTo>
                <a:lnTo>
                  <a:pt x="191" y="961"/>
                </a:lnTo>
                <a:lnTo>
                  <a:pt x="142" y="1006"/>
                </a:lnTo>
                <a:lnTo>
                  <a:pt x="102" y="1051"/>
                </a:lnTo>
                <a:lnTo>
                  <a:pt x="64" y="1096"/>
                </a:lnTo>
                <a:lnTo>
                  <a:pt x="108" y="1151"/>
                </a:lnTo>
                <a:lnTo>
                  <a:pt x="160" y="1206"/>
                </a:lnTo>
                <a:lnTo>
                  <a:pt x="225" y="1261"/>
                </a:lnTo>
                <a:lnTo>
                  <a:pt x="296" y="1306"/>
                </a:lnTo>
                <a:lnTo>
                  <a:pt x="377" y="1356"/>
                </a:lnTo>
                <a:lnTo>
                  <a:pt x="466" y="1396"/>
                </a:lnTo>
                <a:lnTo>
                  <a:pt x="562" y="1436"/>
                </a:lnTo>
                <a:lnTo>
                  <a:pt x="664" y="1471"/>
                </a:lnTo>
                <a:lnTo>
                  <a:pt x="775" y="1506"/>
                </a:lnTo>
                <a:lnTo>
                  <a:pt x="890" y="1531"/>
                </a:lnTo>
                <a:lnTo>
                  <a:pt x="1010" y="1556"/>
                </a:lnTo>
                <a:lnTo>
                  <a:pt x="1134" y="1581"/>
                </a:lnTo>
                <a:lnTo>
                  <a:pt x="1264" y="1596"/>
                </a:lnTo>
                <a:lnTo>
                  <a:pt x="1400" y="1606"/>
                </a:lnTo>
                <a:lnTo>
                  <a:pt x="1536" y="1616"/>
                </a:lnTo>
                <a:lnTo>
                  <a:pt x="1675" y="1616"/>
                </a:lnTo>
                <a:lnTo>
                  <a:pt x="1675" y="2006"/>
                </a:lnTo>
              </a:path>
            </a:pathLst>
          </a:custGeom>
          <a:solidFill>
            <a:srgbClr val="FFCC66"/>
          </a:solidFill>
          <a:ln w="12700" cap="rnd" cmpd="sng">
            <a:solidFill>
              <a:srgbClr val="9933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533510" name="Rectangle 6"/>
          <p:cNvSpPr>
            <a:spLocks noChangeArrowheads="1"/>
          </p:cNvSpPr>
          <p:nvPr/>
        </p:nvSpPr>
        <p:spPr bwMode="auto">
          <a:xfrm>
            <a:off x="3354245" y="4321275"/>
            <a:ext cx="4370916" cy="831639"/>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endParaRPr lang="en-US" altLang="nl-NL" sz="600" dirty="0">
              <a:latin typeface="Times New Roman" pitchFamily="18" charset="0"/>
            </a:endParaRPr>
          </a:p>
          <a:p>
            <a:pPr algn="ctr" eaLnBrk="0" hangingPunct="0">
              <a:spcBef>
                <a:spcPct val="50000"/>
              </a:spcBef>
            </a:pPr>
            <a:r>
              <a:rPr lang="en-US" altLang="nl-NL" sz="2000" b="1" dirty="0">
                <a:solidFill>
                  <a:srgbClr val="1F497D"/>
                </a:solidFill>
              </a:rPr>
              <a:t>Ondervoeding</a:t>
            </a:r>
            <a:endParaRPr lang="en-US" altLang="nl-NL" sz="2000" b="1" dirty="0">
              <a:solidFill>
                <a:srgbClr val="1F497D"/>
              </a:solidFill>
              <a:latin typeface="Times New Roman" pitchFamily="18" charset="0"/>
            </a:endParaRPr>
          </a:p>
          <a:p>
            <a:pPr algn="ctr" eaLnBrk="0" hangingPunct="0">
              <a:spcBef>
                <a:spcPct val="50000"/>
              </a:spcBef>
            </a:pPr>
            <a:endParaRPr lang="en-US" altLang="nl-NL" sz="800" dirty="0">
              <a:latin typeface="Times New Roman" pitchFamily="18" charset="0"/>
            </a:endParaRPr>
          </a:p>
        </p:txBody>
      </p:sp>
      <p:sp>
        <p:nvSpPr>
          <p:cNvPr id="533511" name="Freeform 7"/>
          <p:cNvSpPr>
            <a:spLocks/>
          </p:cNvSpPr>
          <p:nvPr/>
        </p:nvSpPr>
        <p:spPr bwMode="auto">
          <a:xfrm>
            <a:off x="6923618" y="2254250"/>
            <a:ext cx="2959100" cy="3022600"/>
          </a:xfrm>
          <a:custGeom>
            <a:avLst/>
            <a:gdLst>
              <a:gd name="T0" fmla="*/ 0 w 1398"/>
              <a:gd name="T1" fmla="*/ 0 h 1904"/>
              <a:gd name="T2" fmla="*/ 142 w 1398"/>
              <a:gd name="T3" fmla="*/ 5 h 1904"/>
              <a:gd name="T4" fmla="*/ 284 w 1398"/>
              <a:gd name="T5" fmla="*/ 16 h 1904"/>
              <a:gd name="T6" fmla="*/ 419 w 1398"/>
              <a:gd name="T7" fmla="*/ 31 h 1904"/>
              <a:gd name="T8" fmla="*/ 546 w 1398"/>
              <a:gd name="T9" fmla="*/ 53 h 1904"/>
              <a:gd name="T10" fmla="*/ 665 w 1398"/>
              <a:gd name="T11" fmla="*/ 79 h 1904"/>
              <a:gd name="T12" fmla="*/ 777 w 1398"/>
              <a:gd name="T13" fmla="*/ 117 h 1904"/>
              <a:gd name="T14" fmla="*/ 889 w 1398"/>
              <a:gd name="T15" fmla="*/ 154 h 1904"/>
              <a:gd name="T16" fmla="*/ 986 w 1398"/>
              <a:gd name="T17" fmla="*/ 196 h 1904"/>
              <a:gd name="T18" fmla="*/ 1076 w 1398"/>
              <a:gd name="T19" fmla="*/ 244 h 1904"/>
              <a:gd name="T20" fmla="*/ 1158 w 1398"/>
              <a:gd name="T21" fmla="*/ 297 h 1904"/>
              <a:gd name="T22" fmla="*/ 1225 w 1398"/>
              <a:gd name="T23" fmla="*/ 356 h 1904"/>
              <a:gd name="T24" fmla="*/ 1285 w 1398"/>
              <a:gd name="T25" fmla="*/ 414 h 1904"/>
              <a:gd name="T26" fmla="*/ 1337 w 1398"/>
              <a:gd name="T27" fmla="*/ 473 h 1904"/>
              <a:gd name="T28" fmla="*/ 1367 w 1398"/>
              <a:gd name="T29" fmla="*/ 537 h 1904"/>
              <a:gd name="T30" fmla="*/ 1390 w 1398"/>
              <a:gd name="T31" fmla="*/ 606 h 1904"/>
              <a:gd name="T32" fmla="*/ 1397 w 1398"/>
              <a:gd name="T33" fmla="*/ 675 h 1904"/>
              <a:gd name="T34" fmla="*/ 1397 w 1398"/>
              <a:gd name="T35" fmla="*/ 1068 h 1904"/>
              <a:gd name="T36" fmla="*/ 1390 w 1398"/>
              <a:gd name="T37" fmla="*/ 1121 h 1904"/>
              <a:gd name="T38" fmla="*/ 1382 w 1398"/>
              <a:gd name="T39" fmla="*/ 1175 h 1904"/>
              <a:gd name="T40" fmla="*/ 1360 w 1398"/>
              <a:gd name="T41" fmla="*/ 1228 h 1904"/>
              <a:gd name="T42" fmla="*/ 1330 w 1398"/>
              <a:gd name="T43" fmla="*/ 1276 h 1904"/>
              <a:gd name="T44" fmla="*/ 1292 w 1398"/>
              <a:gd name="T45" fmla="*/ 1323 h 1904"/>
              <a:gd name="T46" fmla="*/ 1248 w 1398"/>
              <a:gd name="T47" fmla="*/ 1371 h 1904"/>
              <a:gd name="T48" fmla="*/ 1143 w 1398"/>
              <a:gd name="T49" fmla="*/ 1462 h 1904"/>
              <a:gd name="T50" fmla="*/ 1009 w 1398"/>
              <a:gd name="T51" fmla="*/ 1536 h 1904"/>
              <a:gd name="T52" fmla="*/ 844 w 1398"/>
              <a:gd name="T53" fmla="*/ 1605 h 1904"/>
              <a:gd name="T54" fmla="*/ 665 w 1398"/>
              <a:gd name="T55" fmla="*/ 1664 h 1904"/>
              <a:gd name="T56" fmla="*/ 463 w 1398"/>
              <a:gd name="T57" fmla="*/ 1706 h 1904"/>
              <a:gd name="T58" fmla="*/ 463 w 1398"/>
              <a:gd name="T59" fmla="*/ 1903 h 1904"/>
              <a:gd name="T60" fmla="*/ 0 w 1398"/>
              <a:gd name="T61" fmla="*/ 1552 h 1904"/>
              <a:gd name="T62" fmla="*/ 463 w 1398"/>
              <a:gd name="T63" fmla="*/ 1121 h 1904"/>
              <a:gd name="T64" fmla="*/ 463 w 1398"/>
              <a:gd name="T65" fmla="*/ 1318 h 1904"/>
              <a:gd name="T66" fmla="*/ 613 w 1398"/>
              <a:gd name="T67" fmla="*/ 1286 h 1904"/>
              <a:gd name="T68" fmla="*/ 762 w 1398"/>
              <a:gd name="T69" fmla="*/ 1244 h 1904"/>
              <a:gd name="T70" fmla="*/ 889 w 1398"/>
              <a:gd name="T71" fmla="*/ 1201 h 1904"/>
              <a:gd name="T72" fmla="*/ 1009 w 1398"/>
              <a:gd name="T73" fmla="*/ 1143 h 1904"/>
              <a:gd name="T74" fmla="*/ 1113 w 1398"/>
              <a:gd name="T75" fmla="*/ 1084 h 1904"/>
              <a:gd name="T76" fmla="*/ 1203 w 1398"/>
              <a:gd name="T77" fmla="*/ 1020 h 1904"/>
              <a:gd name="T78" fmla="*/ 1277 w 1398"/>
              <a:gd name="T79" fmla="*/ 946 h 1904"/>
              <a:gd name="T80" fmla="*/ 1337 w 1398"/>
              <a:gd name="T81" fmla="*/ 872 h 1904"/>
              <a:gd name="T82" fmla="*/ 1300 w 1398"/>
              <a:gd name="T83" fmla="*/ 818 h 1904"/>
              <a:gd name="T84" fmla="*/ 1255 w 1398"/>
              <a:gd name="T85" fmla="*/ 771 h 1904"/>
              <a:gd name="T86" fmla="*/ 1203 w 1398"/>
              <a:gd name="T87" fmla="*/ 723 h 1904"/>
              <a:gd name="T88" fmla="*/ 1136 w 1398"/>
              <a:gd name="T89" fmla="*/ 675 h 1904"/>
              <a:gd name="T90" fmla="*/ 994 w 1398"/>
              <a:gd name="T91" fmla="*/ 595 h 1904"/>
              <a:gd name="T92" fmla="*/ 829 w 1398"/>
              <a:gd name="T93" fmla="*/ 521 h 1904"/>
              <a:gd name="T94" fmla="*/ 643 w 1398"/>
              <a:gd name="T95" fmla="*/ 467 h 1904"/>
              <a:gd name="T96" fmla="*/ 441 w 1398"/>
              <a:gd name="T97" fmla="*/ 425 h 1904"/>
              <a:gd name="T98" fmla="*/ 224 w 1398"/>
              <a:gd name="T99" fmla="*/ 398 h 1904"/>
              <a:gd name="T100" fmla="*/ 0 w 1398"/>
              <a:gd name="T101" fmla="*/ 388 h 1904"/>
              <a:gd name="T102" fmla="*/ 0 w 1398"/>
              <a:gd name="T103" fmla="*/ 0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98" h="1904">
                <a:moveTo>
                  <a:pt x="0" y="0"/>
                </a:moveTo>
                <a:lnTo>
                  <a:pt x="142" y="5"/>
                </a:lnTo>
                <a:lnTo>
                  <a:pt x="284" y="16"/>
                </a:lnTo>
                <a:lnTo>
                  <a:pt x="419" y="31"/>
                </a:lnTo>
                <a:lnTo>
                  <a:pt x="546" y="53"/>
                </a:lnTo>
                <a:lnTo>
                  <a:pt x="665" y="79"/>
                </a:lnTo>
                <a:lnTo>
                  <a:pt x="777" y="117"/>
                </a:lnTo>
                <a:lnTo>
                  <a:pt x="889" y="154"/>
                </a:lnTo>
                <a:lnTo>
                  <a:pt x="986" y="196"/>
                </a:lnTo>
                <a:lnTo>
                  <a:pt x="1076" y="244"/>
                </a:lnTo>
                <a:lnTo>
                  <a:pt x="1158" y="297"/>
                </a:lnTo>
                <a:lnTo>
                  <a:pt x="1225" y="356"/>
                </a:lnTo>
                <a:lnTo>
                  <a:pt x="1285" y="414"/>
                </a:lnTo>
                <a:lnTo>
                  <a:pt x="1337" y="473"/>
                </a:lnTo>
                <a:lnTo>
                  <a:pt x="1367" y="537"/>
                </a:lnTo>
                <a:lnTo>
                  <a:pt x="1390" y="606"/>
                </a:lnTo>
                <a:lnTo>
                  <a:pt x="1397" y="675"/>
                </a:lnTo>
                <a:lnTo>
                  <a:pt x="1397" y="1068"/>
                </a:lnTo>
                <a:lnTo>
                  <a:pt x="1390" y="1121"/>
                </a:lnTo>
                <a:lnTo>
                  <a:pt x="1382" y="1175"/>
                </a:lnTo>
                <a:lnTo>
                  <a:pt x="1360" y="1228"/>
                </a:lnTo>
                <a:lnTo>
                  <a:pt x="1330" y="1276"/>
                </a:lnTo>
                <a:lnTo>
                  <a:pt x="1292" y="1323"/>
                </a:lnTo>
                <a:lnTo>
                  <a:pt x="1248" y="1371"/>
                </a:lnTo>
                <a:lnTo>
                  <a:pt x="1143" y="1462"/>
                </a:lnTo>
                <a:lnTo>
                  <a:pt x="1009" y="1536"/>
                </a:lnTo>
                <a:lnTo>
                  <a:pt x="844" y="1605"/>
                </a:lnTo>
                <a:lnTo>
                  <a:pt x="665" y="1664"/>
                </a:lnTo>
                <a:lnTo>
                  <a:pt x="463" y="1706"/>
                </a:lnTo>
                <a:lnTo>
                  <a:pt x="463" y="1903"/>
                </a:lnTo>
                <a:lnTo>
                  <a:pt x="0" y="1552"/>
                </a:lnTo>
                <a:lnTo>
                  <a:pt x="463" y="1121"/>
                </a:lnTo>
                <a:lnTo>
                  <a:pt x="463" y="1318"/>
                </a:lnTo>
                <a:lnTo>
                  <a:pt x="613" y="1286"/>
                </a:lnTo>
                <a:lnTo>
                  <a:pt x="762" y="1244"/>
                </a:lnTo>
                <a:lnTo>
                  <a:pt x="889" y="1201"/>
                </a:lnTo>
                <a:lnTo>
                  <a:pt x="1009" y="1143"/>
                </a:lnTo>
                <a:lnTo>
                  <a:pt x="1113" y="1084"/>
                </a:lnTo>
                <a:lnTo>
                  <a:pt x="1203" y="1020"/>
                </a:lnTo>
                <a:lnTo>
                  <a:pt x="1277" y="946"/>
                </a:lnTo>
                <a:lnTo>
                  <a:pt x="1337" y="872"/>
                </a:lnTo>
                <a:lnTo>
                  <a:pt x="1300" y="818"/>
                </a:lnTo>
                <a:lnTo>
                  <a:pt x="1255" y="771"/>
                </a:lnTo>
                <a:lnTo>
                  <a:pt x="1203" y="723"/>
                </a:lnTo>
                <a:lnTo>
                  <a:pt x="1136" y="675"/>
                </a:lnTo>
                <a:lnTo>
                  <a:pt x="994" y="595"/>
                </a:lnTo>
                <a:lnTo>
                  <a:pt x="829" y="521"/>
                </a:lnTo>
                <a:lnTo>
                  <a:pt x="643" y="467"/>
                </a:lnTo>
                <a:lnTo>
                  <a:pt x="441" y="425"/>
                </a:lnTo>
                <a:lnTo>
                  <a:pt x="224" y="398"/>
                </a:lnTo>
                <a:lnTo>
                  <a:pt x="0" y="388"/>
                </a:lnTo>
                <a:lnTo>
                  <a:pt x="0"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533512" name="Rectangle 8"/>
          <p:cNvSpPr>
            <a:spLocks noChangeArrowheads="1"/>
          </p:cNvSpPr>
          <p:nvPr/>
        </p:nvSpPr>
        <p:spPr bwMode="auto">
          <a:xfrm>
            <a:off x="26155" y="3189857"/>
            <a:ext cx="2855383" cy="814388"/>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endParaRPr lang="en-US" altLang="nl-NL" sz="600" dirty="0">
              <a:latin typeface="Times New Roman" pitchFamily="18" charset="0"/>
            </a:endParaRPr>
          </a:p>
          <a:p>
            <a:pPr algn="ctr" eaLnBrk="0" hangingPunct="0">
              <a:spcBef>
                <a:spcPct val="50000"/>
              </a:spcBef>
            </a:pPr>
            <a:r>
              <a:rPr lang="en-US" altLang="nl-NL" sz="2000" b="1" dirty="0" err="1">
                <a:solidFill>
                  <a:srgbClr val="1F497D"/>
                </a:solidFill>
              </a:rPr>
              <a:t>Complicaties</a:t>
            </a:r>
            <a:endParaRPr lang="en-US" altLang="nl-NL" sz="2000" b="1" dirty="0">
              <a:solidFill>
                <a:srgbClr val="1F497D"/>
              </a:solidFill>
            </a:endParaRPr>
          </a:p>
          <a:p>
            <a:pPr algn="ctr" eaLnBrk="0" hangingPunct="0">
              <a:spcBef>
                <a:spcPct val="50000"/>
              </a:spcBef>
            </a:pPr>
            <a:endParaRPr lang="en-US" altLang="nl-NL" sz="700" dirty="0">
              <a:latin typeface="Times New Roman" pitchFamily="18" charset="0"/>
            </a:endParaRPr>
          </a:p>
        </p:txBody>
      </p:sp>
      <p:sp>
        <p:nvSpPr>
          <p:cNvPr id="533513" name="AutoShape 9"/>
          <p:cNvSpPr>
            <a:spLocks noChangeArrowheads="1"/>
          </p:cNvSpPr>
          <p:nvPr/>
        </p:nvSpPr>
        <p:spPr bwMode="auto">
          <a:xfrm>
            <a:off x="7959303" y="4274344"/>
            <a:ext cx="1576917" cy="2005013"/>
          </a:xfrm>
          <a:prstGeom prst="curvedRightArrow">
            <a:avLst>
              <a:gd name="adj1" fmla="val 33906"/>
              <a:gd name="adj2" fmla="val 67812"/>
              <a:gd name="adj3" fmla="val 33333"/>
            </a:avLst>
          </a:prstGeom>
          <a:solidFill>
            <a:srgbClr val="FF6600"/>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nl-NL" altLang="nl-NL" sz="2400">
              <a:latin typeface="Times New Roman" pitchFamily="18" charset="0"/>
            </a:endParaRPr>
          </a:p>
        </p:txBody>
      </p:sp>
      <p:sp>
        <p:nvSpPr>
          <p:cNvPr id="533514" name="Freeform 10"/>
          <p:cNvSpPr>
            <a:spLocks/>
          </p:cNvSpPr>
          <p:nvPr/>
        </p:nvSpPr>
        <p:spPr bwMode="auto">
          <a:xfrm>
            <a:off x="7438001" y="2242170"/>
            <a:ext cx="3770435" cy="2892916"/>
          </a:xfrm>
          <a:custGeom>
            <a:avLst/>
            <a:gdLst>
              <a:gd name="T0" fmla="*/ 0 w 1671"/>
              <a:gd name="T1" fmla="*/ 0 h 1989"/>
              <a:gd name="T2" fmla="*/ 167 w 1671"/>
              <a:gd name="T3" fmla="*/ 5 h 1989"/>
              <a:gd name="T4" fmla="*/ 334 w 1671"/>
              <a:gd name="T5" fmla="*/ 15 h 1989"/>
              <a:gd name="T6" fmla="*/ 493 w 1671"/>
              <a:gd name="T7" fmla="*/ 31 h 1989"/>
              <a:gd name="T8" fmla="*/ 651 w 1671"/>
              <a:gd name="T9" fmla="*/ 57 h 1989"/>
              <a:gd name="T10" fmla="*/ 793 w 1671"/>
              <a:gd name="T11" fmla="*/ 88 h 1989"/>
              <a:gd name="T12" fmla="*/ 935 w 1671"/>
              <a:gd name="T13" fmla="*/ 125 h 1989"/>
              <a:gd name="T14" fmla="*/ 1060 w 1671"/>
              <a:gd name="T15" fmla="*/ 172 h 1989"/>
              <a:gd name="T16" fmla="*/ 1177 w 1671"/>
              <a:gd name="T17" fmla="*/ 218 h 1989"/>
              <a:gd name="T18" fmla="*/ 1286 w 1671"/>
              <a:gd name="T19" fmla="*/ 270 h 1989"/>
              <a:gd name="T20" fmla="*/ 1386 w 1671"/>
              <a:gd name="T21" fmla="*/ 328 h 1989"/>
              <a:gd name="T22" fmla="*/ 1470 w 1671"/>
              <a:gd name="T23" fmla="*/ 390 h 1989"/>
              <a:gd name="T24" fmla="*/ 1536 w 1671"/>
              <a:gd name="T25" fmla="*/ 453 h 1989"/>
              <a:gd name="T26" fmla="*/ 1595 w 1671"/>
              <a:gd name="T27" fmla="*/ 520 h 1989"/>
              <a:gd name="T28" fmla="*/ 1637 w 1671"/>
              <a:gd name="T29" fmla="*/ 593 h 1989"/>
              <a:gd name="T30" fmla="*/ 1662 w 1671"/>
              <a:gd name="T31" fmla="*/ 666 h 1989"/>
              <a:gd name="T32" fmla="*/ 1670 w 1671"/>
              <a:gd name="T33" fmla="*/ 744 h 1989"/>
              <a:gd name="T34" fmla="*/ 1670 w 1671"/>
              <a:gd name="T35" fmla="*/ 1062 h 1989"/>
              <a:gd name="T36" fmla="*/ 1662 w 1671"/>
              <a:gd name="T37" fmla="*/ 1124 h 1989"/>
              <a:gd name="T38" fmla="*/ 1645 w 1671"/>
              <a:gd name="T39" fmla="*/ 1192 h 1989"/>
              <a:gd name="T40" fmla="*/ 1612 w 1671"/>
              <a:gd name="T41" fmla="*/ 1254 h 1989"/>
              <a:gd name="T42" fmla="*/ 1570 w 1671"/>
              <a:gd name="T43" fmla="*/ 1311 h 1989"/>
              <a:gd name="T44" fmla="*/ 1520 w 1671"/>
              <a:gd name="T45" fmla="*/ 1369 h 1989"/>
              <a:gd name="T46" fmla="*/ 1453 w 1671"/>
              <a:gd name="T47" fmla="*/ 1426 h 1989"/>
              <a:gd name="T48" fmla="*/ 1378 w 1671"/>
              <a:gd name="T49" fmla="*/ 1478 h 1989"/>
              <a:gd name="T50" fmla="*/ 1294 w 1671"/>
              <a:gd name="T51" fmla="*/ 1525 h 1989"/>
              <a:gd name="T52" fmla="*/ 1202 w 1671"/>
              <a:gd name="T53" fmla="*/ 1572 h 1989"/>
              <a:gd name="T54" fmla="*/ 1102 w 1671"/>
              <a:gd name="T55" fmla="*/ 1618 h 1989"/>
              <a:gd name="T56" fmla="*/ 868 w 1671"/>
              <a:gd name="T57" fmla="*/ 1691 h 1989"/>
              <a:gd name="T58" fmla="*/ 618 w 1671"/>
              <a:gd name="T59" fmla="*/ 1749 h 1989"/>
              <a:gd name="T60" fmla="*/ 476 w 1671"/>
              <a:gd name="T61" fmla="*/ 1769 h 1989"/>
              <a:gd name="T62" fmla="*/ 334 w 1671"/>
              <a:gd name="T63" fmla="*/ 1785 h 1989"/>
              <a:gd name="T64" fmla="*/ 334 w 1671"/>
              <a:gd name="T65" fmla="*/ 1988 h 1989"/>
              <a:gd name="T66" fmla="*/ 0 w 1671"/>
              <a:gd name="T67" fmla="*/ 1639 h 1989"/>
              <a:gd name="T68" fmla="*/ 334 w 1671"/>
              <a:gd name="T69" fmla="*/ 1265 h 1989"/>
              <a:gd name="T70" fmla="*/ 334 w 1671"/>
              <a:gd name="T71" fmla="*/ 1468 h 1989"/>
              <a:gd name="T72" fmla="*/ 568 w 1671"/>
              <a:gd name="T73" fmla="*/ 1436 h 1989"/>
              <a:gd name="T74" fmla="*/ 785 w 1671"/>
              <a:gd name="T75" fmla="*/ 1395 h 1989"/>
              <a:gd name="T76" fmla="*/ 985 w 1671"/>
              <a:gd name="T77" fmla="*/ 1337 h 1989"/>
              <a:gd name="T78" fmla="*/ 1169 w 1671"/>
              <a:gd name="T79" fmla="*/ 1270 h 1989"/>
              <a:gd name="T80" fmla="*/ 1328 w 1671"/>
              <a:gd name="T81" fmla="*/ 1192 h 1989"/>
              <a:gd name="T82" fmla="*/ 1453 w 1671"/>
              <a:gd name="T83" fmla="*/ 1103 h 1989"/>
              <a:gd name="T84" fmla="*/ 1561 w 1671"/>
              <a:gd name="T85" fmla="*/ 1004 h 1989"/>
              <a:gd name="T86" fmla="*/ 1595 w 1671"/>
              <a:gd name="T87" fmla="*/ 952 h 1989"/>
              <a:gd name="T88" fmla="*/ 1628 w 1671"/>
              <a:gd name="T89" fmla="*/ 900 h 1989"/>
              <a:gd name="T90" fmla="*/ 1595 w 1671"/>
              <a:gd name="T91" fmla="*/ 838 h 1989"/>
              <a:gd name="T92" fmla="*/ 1545 w 1671"/>
              <a:gd name="T93" fmla="*/ 780 h 1989"/>
              <a:gd name="T94" fmla="*/ 1486 w 1671"/>
              <a:gd name="T95" fmla="*/ 723 h 1989"/>
              <a:gd name="T96" fmla="*/ 1411 w 1671"/>
              <a:gd name="T97" fmla="*/ 666 h 1989"/>
              <a:gd name="T98" fmla="*/ 1336 w 1671"/>
              <a:gd name="T99" fmla="*/ 614 h 1989"/>
              <a:gd name="T100" fmla="*/ 1244 w 1671"/>
              <a:gd name="T101" fmla="*/ 567 h 1989"/>
              <a:gd name="T102" fmla="*/ 1152 w 1671"/>
              <a:gd name="T103" fmla="*/ 520 h 1989"/>
              <a:gd name="T104" fmla="*/ 1044 w 1671"/>
              <a:gd name="T105" fmla="*/ 484 h 1989"/>
              <a:gd name="T106" fmla="*/ 818 w 1671"/>
              <a:gd name="T107" fmla="*/ 411 h 1989"/>
              <a:gd name="T108" fmla="*/ 559 w 1671"/>
              <a:gd name="T109" fmla="*/ 359 h 1989"/>
              <a:gd name="T110" fmla="*/ 426 w 1671"/>
              <a:gd name="T111" fmla="*/ 343 h 1989"/>
              <a:gd name="T112" fmla="*/ 292 w 1671"/>
              <a:gd name="T113" fmla="*/ 328 h 1989"/>
              <a:gd name="T114" fmla="*/ 142 w 1671"/>
              <a:gd name="T115" fmla="*/ 322 h 1989"/>
              <a:gd name="T116" fmla="*/ 0 w 1671"/>
              <a:gd name="T117" fmla="*/ 317 h 1989"/>
              <a:gd name="T118" fmla="*/ 0 w 1671"/>
              <a:gd name="T119" fmla="*/ 0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1" h="1989">
                <a:moveTo>
                  <a:pt x="0" y="0"/>
                </a:moveTo>
                <a:lnTo>
                  <a:pt x="167" y="5"/>
                </a:lnTo>
                <a:lnTo>
                  <a:pt x="334" y="15"/>
                </a:lnTo>
                <a:lnTo>
                  <a:pt x="493" y="31"/>
                </a:lnTo>
                <a:lnTo>
                  <a:pt x="651" y="57"/>
                </a:lnTo>
                <a:lnTo>
                  <a:pt x="793" y="88"/>
                </a:lnTo>
                <a:lnTo>
                  <a:pt x="935" y="125"/>
                </a:lnTo>
                <a:lnTo>
                  <a:pt x="1060" y="172"/>
                </a:lnTo>
                <a:lnTo>
                  <a:pt x="1177" y="218"/>
                </a:lnTo>
                <a:lnTo>
                  <a:pt x="1286" y="270"/>
                </a:lnTo>
                <a:lnTo>
                  <a:pt x="1386" y="328"/>
                </a:lnTo>
                <a:lnTo>
                  <a:pt x="1470" y="390"/>
                </a:lnTo>
                <a:lnTo>
                  <a:pt x="1536" y="453"/>
                </a:lnTo>
                <a:lnTo>
                  <a:pt x="1595" y="520"/>
                </a:lnTo>
                <a:lnTo>
                  <a:pt x="1637" y="593"/>
                </a:lnTo>
                <a:lnTo>
                  <a:pt x="1662" y="666"/>
                </a:lnTo>
                <a:lnTo>
                  <a:pt x="1670" y="744"/>
                </a:lnTo>
                <a:lnTo>
                  <a:pt x="1670" y="1062"/>
                </a:lnTo>
                <a:lnTo>
                  <a:pt x="1662" y="1124"/>
                </a:lnTo>
                <a:lnTo>
                  <a:pt x="1645" y="1192"/>
                </a:lnTo>
                <a:lnTo>
                  <a:pt x="1612" y="1254"/>
                </a:lnTo>
                <a:lnTo>
                  <a:pt x="1570" y="1311"/>
                </a:lnTo>
                <a:lnTo>
                  <a:pt x="1520" y="1369"/>
                </a:lnTo>
                <a:lnTo>
                  <a:pt x="1453" y="1426"/>
                </a:lnTo>
                <a:lnTo>
                  <a:pt x="1378" y="1478"/>
                </a:lnTo>
                <a:lnTo>
                  <a:pt x="1294" y="1525"/>
                </a:lnTo>
                <a:lnTo>
                  <a:pt x="1202" y="1572"/>
                </a:lnTo>
                <a:lnTo>
                  <a:pt x="1102" y="1618"/>
                </a:lnTo>
                <a:lnTo>
                  <a:pt x="868" y="1691"/>
                </a:lnTo>
                <a:lnTo>
                  <a:pt x="618" y="1749"/>
                </a:lnTo>
                <a:lnTo>
                  <a:pt x="476" y="1769"/>
                </a:lnTo>
                <a:lnTo>
                  <a:pt x="334" y="1785"/>
                </a:lnTo>
                <a:lnTo>
                  <a:pt x="334" y="1988"/>
                </a:lnTo>
                <a:lnTo>
                  <a:pt x="0" y="1639"/>
                </a:lnTo>
                <a:lnTo>
                  <a:pt x="334" y="1265"/>
                </a:lnTo>
                <a:lnTo>
                  <a:pt x="334" y="1468"/>
                </a:lnTo>
                <a:lnTo>
                  <a:pt x="568" y="1436"/>
                </a:lnTo>
                <a:lnTo>
                  <a:pt x="785" y="1395"/>
                </a:lnTo>
                <a:lnTo>
                  <a:pt x="985" y="1337"/>
                </a:lnTo>
                <a:lnTo>
                  <a:pt x="1169" y="1270"/>
                </a:lnTo>
                <a:lnTo>
                  <a:pt x="1328" y="1192"/>
                </a:lnTo>
                <a:lnTo>
                  <a:pt x="1453" y="1103"/>
                </a:lnTo>
                <a:lnTo>
                  <a:pt x="1561" y="1004"/>
                </a:lnTo>
                <a:lnTo>
                  <a:pt x="1595" y="952"/>
                </a:lnTo>
                <a:lnTo>
                  <a:pt x="1628" y="900"/>
                </a:lnTo>
                <a:lnTo>
                  <a:pt x="1595" y="838"/>
                </a:lnTo>
                <a:lnTo>
                  <a:pt x="1545" y="780"/>
                </a:lnTo>
                <a:lnTo>
                  <a:pt x="1486" y="723"/>
                </a:lnTo>
                <a:lnTo>
                  <a:pt x="1411" y="666"/>
                </a:lnTo>
                <a:lnTo>
                  <a:pt x="1336" y="614"/>
                </a:lnTo>
                <a:lnTo>
                  <a:pt x="1244" y="567"/>
                </a:lnTo>
                <a:lnTo>
                  <a:pt x="1152" y="520"/>
                </a:lnTo>
                <a:lnTo>
                  <a:pt x="1044" y="484"/>
                </a:lnTo>
                <a:lnTo>
                  <a:pt x="818" y="411"/>
                </a:lnTo>
                <a:lnTo>
                  <a:pt x="559" y="359"/>
                </a:lnTo>
                <a:lnTo>
                  <a:pt x="426" y="343"/>
                </a:lnTo>
                <a:lnTo>
                  <a:pt x="292" y="328"/>
                </a:lnTo>
                <a:lnTo>
                  <a:pt x="142" y="322"/>
                </a:lnTo>
                <a:lnTo>
                  <a:pt x="0" y="317"/>
                </a:lnTo>
                <a:lnTo>
                  <a:pt x="0" y="0"/>
                </a:lnTo>
              </a:path>
            </a:pathLst>
          </a:custGeom>
          <a:solidFill>
            <a:srgbClr val="FFCC66"/>
          </a:solidFill>
          <a:ln w="12700" cap="rnd" cmpd="sng">
            <a:solidFill>
              <a:srgbClr val="9933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533515" name="Rectangle 11"/>
          <p:cNvSpPr>
            <a:spLocks noChangeArrowheads="1"/>
          </p:cNvSpPr>
          <p:nvPr/>
        </p:nvSpPr>
        <p:spPr bwMode="auto">
          <a:xfrm>
            <a:off x="8304246" y="2400122"/>
            <a:ext cx="3738033" cy="1016305"/>
          </a:xfrm>
          <a:prstGeom prst="rect">
            <a:avLst/>
          </a:prstGeom>
          <a:solidFill>
            <a:srgbClr val="FFFF99"/>
          </a:solidFill>
          <a:ln w="12700">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nl-NL" altLang="nl-NL" sz="2000" b="1" dirty="0">
                <a:solidFill>
                  <a:srgbClr val="1F497D"/>
                </a:solidFill>
              </a:rPr>
              <a:t>Verminderde inname en/of toegenomen behoefte aan voedingsstoffen</a:t>
            </a:r>
            <a:r>
              <a:rPr lang="en-US" altLang="nl-NL" sz="2000" b="1" dirty="0">
                <a:solidFill>
                  <a:srgbClr val="1F497D"/>
                </a:solidFill>
              </a:rPr>
              <a:t> </a:t>
            </a:r>
          </a:p>
        </p:txBody>
      </p:sp>
      <p:grpSp>
        <p:nvGrpSpPr>
          <p:cNvPr id="533516" name="Group 12"/>
          <p:cNvGrpSpPr>
            <a:grpSpLocks/>
          </p:cNvGrpSpPr>
          <p:nvPr/>
        </p:nvGrpSpPr>
        <p:grpSpPr bwMode="auto">
          <a:xfrm rot="-3063520">
            <a:off x="8643819" y="3666255"/>
            <a:ext cx="1371600" cy="1568449"/>
            <a:chOff x="2572" y="1787"/>
            <a:chExt cx="617" cy="741"/>
          </a:xfrm>
        </p:grpSpPr>
        <p:sp>
          <p:nvSpPr>
            <p:cNvPr id="533517" name="Freeform 13"/>
            <p:cNvSpPr>
              <a:spLocks/>
            </p:cNvSpPr>
            <p:nvPr/>
          </p:nvSpPr>
          <p:spPr bwMode="auto">
            <a:xfrm>
              <a:off x="2572" y="1995"/>
              <a:ext cx="617" cy="186"/>
            </a:xfrm>
            <a:custGeom>
              <a:avLst/>
              <a:gdLst>
                <a:gd name="T0" fmla="*/ 497 w 1235"/>
                <a:gd name="T1" fmla="*/ 6 h 372"/>
                <a:gd name="T2" fmla="*/ 579 w 1235"/>
                <a:gd name="T3" fmla="*/ 6 h 372"/>
                <a:gd name="T4" fmla="*/ 653 w 1235"/>
                <a:gd name="T5" fmla="*/ 7 h 372"/>
                <a:gd name="T6" fmla="*/ 710 w 1235"/>
                <a:gd name="T7" fmla="*/ 11 h 372"/>
                <a:gd name="T8" fmla="*/ 779 w 1235"/>
                <a:gd name="T9" fmla="*/ 13 h 372"/>
                <a:gd name="T10" fmla="*/ 824 w 1235"/>
                <a:gd name="T11" fmla="*/ 20 h 372"/>
                <a:gd name="T12" fmla="*/ 961 w 1235"/>
                <a:gd name="T13" fmla="*/ 30 h 372"/>
                <a:gd name="T14" fmla="*/ 1030 w 1235"/>
                <a:gd name="T15" fmla="*/ 60 h 372"/>
                <a:gd name="T16" fmla="*/ 1064 w 1235"/>
                <a:gd name="T17" fmla="*/ 91 h 372"/>
                <a:gd name="T18" fmla="*/ 1053 w 1235"/>
                <a:gd name="T19" fmla="*/ 110 h 372"/>
                <a:gd name="T20" fmla="*/ 1085 w 1235"/>
                <a:gd name="T21" fmla="*/ 136 h 372"/>
                <a:gd name="T22" fmla="*/ 1096 w 1235"/>
                <a:gd name="T23" fmla="*/ 162 h 372"/>
                <a:gd name="T24" fmla="*/ 1045 w 1235"/>
                <a:gd name="T25" fmla="*/ 176 h 372"/>
                <a:gd name="T26" fmla="*/ 1076 w 1235"/>
                <a:gd name="T27" fmla="*/ 187 h 372"/>
                <a:gd name="T28" fmla="*/ 1099 w 1235"/>
                <a:gd name="T29" fmla="*/ 198 h 372"/>
                <a:gd name="T30" fmla="*/ 1135 w 1235"/>
                <a:gd name="T31" fmla="*/ 209 h 372"/>
                <a:gd name="T32" fmla="*/ 1151 w 1235"/>
                <a:gd name="T33" fmla="*/ 229 h 372"/>
                <a:gd name="T34" fmla="*/ 1142 w 1235"/>
                <a:gd name="T35" fmla="*/ 243 h 372"/>
                <a:gd name="T36" fmla="*/ 1141 w 1235"/>
                <a:gd name="T37" fmla="*/ 252 h 372"/>
                <a:gd name="T38" fmla="*/ 1176 w 1235"/>
                <a:gd name="T39" fmla="*/ 263 h 372"/>
                <a:gd name="T40" fmla="*/ 1189 w 1235"/>
                <a:gd name="T41" fmla="*/ 278 h 372"/>
                <a:gd name="T42" fmla="*/ 1220 w 1235"/>
                <a:gd name="T43" fmla="*/ 283 h 372"/>
                <a:gd name="T44" fmla="*/ 1218 w 1235"/>
                <a:gd name="T45" fmla="*/ 300 h 372"/>
                <a:gd name="T46" fmla="*/ 1175 w 1235"/>
                <a:gd name="T47" fmla="*/ 290 h 372"/>
                <a:gd name="T48" fmla="*/ 1138 w 1235"/>
                <a:gd name="T49" fmla="*/ 296 h 372"/>
                <a:gd name="T50" fmla="*/ 1059 w 1235"/>
                <a:gd name="T51" fmla="*/ 288 h 372"/>
                <a:gd name="T52" fmla="*/ 982 w 1235"/>
                <a:gd name="T53" fmla="*/ 286 h 372"/>
                <a:gd name="T54" fmla="*/ 906 w 1235"/>
                <a:gd name="T55" fmla="*/ 282 h 372"/>
                <a:gd name="T56" fmla="*/ 826 w 1235"/>
                <a:gd name="T57" fmla="*/ 275 h 372"/>
                <a:gd name="T58" fmla="*/ 733 w 1235"/>
                <a:gd name="T59" fmla="*/ 274 h 372"/>
                <a:gd name="T60" fmla="*/ 677 w 1235"/>
                <a:gd name="T61" fmla="*/ 273 h 372"/>
                <a:gd name="T62" fmla="*/ 616 w 1235"/>
                <a:gd name="T63" fmla="*/ 273 h 372"/>
                <a:gd name="T64" fmla="*/ 546 w 1235"/>
                <a:gd name="T65" fmla="*/ 277 h 372"/>
                <a:gd name="T66" fmla="*/ 475 w 1235"/>
                <a:gd name="T67" fmla="*/ 288 h 372"/>
                <a:gd name="T68" fmla="*/ 416 w 1235"/>
                <a:gd name="T69" fmla="*/ 299 h 372"/>
                <a:gd name="T70" fmla="*/ 364 w 1235"/>
                <a:gd name="T71" fmla="*/ 292 h 372"/>
                <a:gd name="T72" fmla="*/ 295 w 1235"/>
                <a:gd name="T73" fmla="*/ 298 h 372"/>
                <a:gd name="T74" fmla="*/ 222 w 1235"/>
                <a:gd name="T75" fmla="*/ 309 h 372"/>
                <a:gd name="T76" fmla="*/ 149 w 1235"/>
                <a:gd name="T77" fmla="*/ 323 h 372"/>
                <a:gd name="T78" fmla="*/ 84 w 1235"/>
                <a:gd name="T79" fmla="*/ 338 h 372"/>
                <a:gd name="T80" fmla="*/ 36 w 1235"/>
                <a:gd name="T81" fmla="*/ 372 h 372"/>
                <a:gd name="T82" fmla="*/ 7 w 1235"/>
                <a:gd name="T83" fmla="*/ 154 h 372"/>
                <a:gd name="T84" fmla="*/ 15 w 1235"/>
                <a:gd name="T85" fmla="*/ 61 h 372"/>
                <a:gd name="T86" fmla="*/ 46 w 1235"/>
                <a:gd name="T87" fmla="*/ 39 h 372"/>
                <a:gd name="T88" fmla="*/ 88 w 1235"/>
                <a:gd name="T89" fmla="*/ 25 h 372"/>
                <a:gd name="T90" fmla="*/ 160 w 1235"/>
                <a:gd name="T91" fmla="*/ 14 h 372"/>
                <a:gd name="T92" fmla="*/ 233 w 1235"/>
                <a:gd name="T93" fmla="*/ 8 h 372"/>
                <a:gd name="T94" fmla="*/ 304 w 1235"/>
                <a:gd name="T95" fmla="*/ 7 h 372"/>
                <a:gd name="T96" fmla="*/ 356 w 1235"/>
                <a:gd name="T97" fmla="*/ 3 h 372"/>
                <a:gd name="T98" fmla="*/ 401 w 1235"/>
                <a:gd name="T99" fmla="*/ 5 h 372"/>
                <a:gd name="T100" fmla="*/ 433 w 1235"/>
                <a:gd name="T101" fmla="*/ 1 h 372"/>
                <a:gd name="T102" fmla="*/ 454 w 1235"/>
                <a:gd name="T103"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5" h="372">
                  <a:moveTo>
                    <a:pt x="459" y="6"/>
                  </a:moveTo>
                  <a:lnTo>
                    <a:pt x="465" y="6"/>
                  </a:lnTo>
                  <a:lnTo>
                    <a:pt x="473" y="6"/>
                  </a:lnTo>
                  <a:lnTo>
                    <a:pt x="484" y="6"/>
                  </a:lnTo>
                  <a:lnTo>
                    <a:pt x="497" y="6"/>
                  </a:lnTo>
                  <a:lnTo>
                    <a:pt x="511" y="6"/>
                  </a:lnTo>
                  <a:lnTo>
                    <a:pt x="527" y="6"/>
                  </a:lnTo>
                  <a:lnTo>
                    <a:pt x="544" y="6"/>
                  </a:lnTo>
                  <a:lnTo>
                    <a:pt x="562" y="6"/>
                  </a:lnTo>
                  <a:lnTo>
                    <a:pt x="579" y="6"/>
                  </a:lnTo>
                  <a:lnTo>
                    <a:pt x="596" y="6"/>
                  </a:lnTo>
                  <a:lnTo>
                    <a:pt x="612" y="6"/>
                  </a:lnTo>
                  <a:lnTo>
                    <a:pt x="627" y="7"/>
                  </a:lnTo>
                  <a:lnTo>
                    <a:pt x="641" y="7"/>
                  </a:lnTo>
                  <a:lnTo>
                    <a:pt x="653" y="7"/>
                  </a:lnTo>
                  <a:lnTo>
                    <a:pt x="662" y="8"/>
                  </a:lnTo>
                  <a:lnTo>
                    <a:pt x="669" y="8"/>
                  </a:lnTo>
                  <a:lnTo>
                    <a:pt x="683" y="9"/>
                  </a:lnTo>
                  <a:lnTo>
                    <a:pt x="696" y="10"/>
                  </a:lnTo>
                  <a:lnTo>
                    <a:pt x="710" y="11"/>
                  </a:lnTo>
                  <a:lnTo>
                    <a:pt x="724" y="11"/>
                  </a:lnTo>
                  <a:lnTo>
                    <a:pt x="738" y="13"/>
                  </a:lnTo>
                  <a:lnTo>
                    <a:pt x="752" y="13"/>
                  </a:lnTo>
                  <a:lnTo>
                    <a:pt x="765" y="13"/>
                  </a:lnTo>
                  <a:lnTo>
                    <a:pt x="779" y="13"/>
                  </a:lnTo>
                  <a:lnTo>
                    <a:pt x="779" y="16"/>
                  </a:lnTo>
                  <a:lnTo>
                    <a:pt x="780" y="18"/>
                  </a:lnTo>
                  <a:lnTo>
                    <a:pt x="783" y="20"/>
                  </a:lnTo>
                  <a:lnTo>
                    <a:pt x="785" y="22"/>
                  </a:lnTo>
                  <a:lnTo>
                    <a:pt x="824" y="20"/>
                  </a:lnTo>
                  <a:lnTo>
                    <a:pt x="859" y="20"/>
                  </a:lnTo>
                  <a:lnTo>
                    <a:pt x="890" y="21"/>
                  </a:lnTo>
                  <a:lnTo>
                    <a:pt x="916" y="23"/>
                  </a:lnTo>
                  <a:lnTo>
                    <a:pt x="940" y="26"/>
                  </a:lnTo>
                  <a:lnTo>
                    <a:pt x="961" y="30"/>
                  </a:lnTo>
                  <a:lnTo>
                    <a:pt x="980" y="36"/>
                  </a:lnTo>
                  <a:lnTo>
                    <a:pt x="996" y="40"/>
                  </a:lnTo>
                  <a:lnTo>
                    <a:pt x="1009" y="47"/>
                  </a:lnTo>
                  <a:lnTo>
                    <a:pt x="1021" y="53"/>
                  </a:lnTo>
                  <a:lnTo>
                    <a:pt x="1030" y="60"/>
                  </a:lnTo>
                  <a:lnTo>
                    <a:pt x="1038" y="67"/>
                  </a:lnTo>
                  <a:lnTo>
                    <a:pt x="1046" y="74"/>
                  </a:lnTo>
                  <a:lnTo>
                    <a:pt x="1052" y="79"/>
                  </a:lnTo>
                  <a:lnTo>
                    <a:pt x="1058" y="85"/>
                  </a:lnTo>
                  <a:lnTo>
                    <a:pt x="1064" y="91"/>
                  </a:lnTo>
                  <a:lnTo>
                    <a:pt x="1065" y="98"/>
                  </a:lnTo>
                  <a:lnTo>
                    <a:pt x="1058" y="100"/>
                  </a:lnTo>
                  <a:lnTo>
                    <a:pt x="1050" y="100"/>
                  </a:lnTo>
                  <a:lnTo>
                    <a:pt x="1047" y="103"/>
                  </a:lnTo>
                  <a:lnTo>
                    <a:pt x="1053" y="110"/>
                  </a:lnTo>
                  <a:lnTo>
                    <a:pt x="1059" y="117"/>
                  </a:lnTo>
                  <a:lnTo>
                    <a:pt x="1066" y="122"/>
                  </a:lnTo>
                  <a:lnTo>
                    <a:pt x="1073" y="127"/>
                  </a:lnTo>
                  <a:lnTo>
                    <a:pt x="1078" y="131"/>
                  </a:lnTo>
                  <a:lnTo>
                    <a:pt x="1085" y="136"/>
                  </a:lnTo>
                  <a:lnTo>
                    <a:pt x="1091" y="140"/>
                  </a:lnTo>
                  <a:lnTo>
                    <a:pt x="1097" y="145"/>
                  </a:lnTo>
                  <a:lnTo>
                    <a:pt x="1102" y="153"/>
                  </a:lnTo>
                  <a:lnTo>
                    <a:pt x="1100" y="159"/>
                  </a:lnTo>
                  <a:lnTo>
                    <a:pt x="1096" y="162"/>
                  </a:lnTo>
                  <a:lnTo>
                    <a:pt x="1087" y="166"/>
                  </a:lnTo>
                  <a:lnTo>
                    <a:pt x="1076" y="168"/>
                  </a:lnTo>
                  <a:lnTo>
                    <a:pt x="1066" y="170"/>
                  </a:lnTo>
                  <a:lnTo>
                    <a:pt x="1054" y="173"/>
                  </a:lnTo>
                  <a:lnTo>
                    <a:pt x="1045" y="176"/>
                  </a:lnTo>
                  <a:lnTo>
                    <a:pt x="1053" y="181"/>
                  </a:lnTo>
                  <a:lnTo>
                    <a:pt x="1061" y="181"/>
                  </a:lnTo>
                  <a:lnTo>
                    <a:pt x="1069" y="181"/>
                  </a:lnTo>
                  <a:lnTo>
                    <a:pt x="1075" y="183"/>
                  </a:lnTo>
                  <a:lnTo>
                    <a:pt x="1076" y="187"/>
                  </a:lnTo>
                  <a:lnTo>
                    <a:pt x="1078" y="191"/>
                  </a:lnTo>
                  <a:lnTo>
                    <a:pt x="1082" y="193"/>
                  </a:lnTo>
                  <a:lnTo>
                    <a:pt x="1088" y="196"/>
                  </a:lnTo>
                  <a:lnTo>
                    <a:pt x="1093" y="198"/>
                  </a:lnTo>
                  <a:lnTo>
                    <a:pt x="1099" y="198"/>
                  </a:lnTo>
                  <a:lnTo>
                    <a:pt x="1106" y="198"/>
                  </a:lnTo>
                  <a:lnTo>
                    <a:pt x="1112" y="198"/>
                  </a:lnTo>
                  <a:lnTo>
                    <a:pt x="1119" y="204"/>
                  </a:lnTo>
                  <a:lnTo>
                    <a:pt x="1127" y="206"/>
                  </a:lnTo>
                  <a:lnTo>
                    <a:pt x="1135" y="209"/>
                  </a:lnTo>
                  <a:lnTo>
                    <a:pt x="1142" y="213"/>
                  </a:lnTo>
                  <a:lnTo>
                    <a:pt x="1139" y="219"/>
                  </a:lnTo>
                  <a:lnTo>
                    <a:pt x="1142" y="224"/>
                  </a:lnTo>
                  <a:lnTo>
                    <a:pt x="1145" y="228"/>
                  </a:lnTo>
                  <a:lnTo>
                    <a:pt x="1151" y="229"/>
                  </a:lnTo>
                  <a:lnTo>
                    <a:pt x="1153" y="235"/>
                  </a:lnTo>
                  <a:lnTo>
                    <a:pt x="1153" y="238"/>
                  </a:lnTo>
                  <a:lnTo>
                    <a:pt x="1150" y="240"/>
                  </a:lnTo>
                  <a:lnTo>
                    <a:pt x="1146" y="242"/>
                  </a:lnTo>
                  <a:lnTo>
                    <a:pt x="1142" y="243"/>
                  </a:lnTo>
                  <a:lnTo>
                    <a:pt x="1136" y="244"/>
                  </a:lnTo>
                  <a:lnTo>
                    <a:pt x="1131" y="245"/>
                  </a:lnTo>
                  <a:lnTo>
                    <a:pt x="1127" y="248"/>
                  </a:lnTo>
                  <a:lnTo>
                    <a:pt x="1134" y="251"/>
                  </a:lnTo>
                  <a:lnTo>
                    <a:pt x="1141" y="252"/>
                  </a:lnTo>
                  <a:lnTo>
                    <a:pt x="1148" y="254"/>
                  </a:lnTo>
                  <a:lnTo>
                    <a:pt x="1156" y="257"/>
                  </a:lnTo>
                  <a:lnTo>
                    <a:pt x="1162" y="259"/>
                  </a:lnTo>
                  <a:lnTo>
                    <a:pt x="1169" y="261"/>
                  </a:lnTo>
                  <a:lnTo>
                    <a:pt x="1176" y="263"/>
                  </a:lnTo>
                  <a:lnTo>
                    <a:pt x="1183" y="266"/>
                  </a:lnTo>
                  <a:lnTo>
                    <a:pt x="1184" y="268"/>
                  </a:lnTo>
                  <a:lnTo>
                    <a:pt x="1184" y="271"/>
                  </a:lnTo>
                  <a:lnTo>
                    <a:pt x="1186" y="276"/>
                  </a:lnTo>
                  <a:lnTo>
                    <a:pt x="1189" y="278"/>
                  </a:lnTo>
                  <a:lnTo>
                    <a:pt x="1196" y="278"/>
                  </a:lnTo>
                  <a:lnTo>
                    <a:pt x="1202" y="280"/>
                  </a:lnTo>
                  <a:lnTo>
                    <a:pt x="1209" y="280"/>
                  </a:lnTo>
                  <a:lnTo>
                    <a:pt x="1214" y="281"/>
                  </a:lnTo>
                  <a:lnTo>
                    <a:pt x="1220" y="283"/>
                  </a:lnTo>
                  <a:lnTo>
                    <a:pt x="1226" y="285"/>
                  </a:lnTo>
                  <a:lnTo>
                    <a:pt x="1230" y="290"/>
                  </a:lnTo>
                  <a:lnTo>
                    <a:pt x="1235" y="294"/>
                  </a:lnTo>
                  <a:lnTo>
                    <a:pt x="1227" y="298"/>
                  </a:lnTo>
                  <a:lnTo>
                    <a:pt x="1218" y="300"/>
                  </a:lnTo>
                  <a:lnTo>
                    <a:pt x="1210" y="300"/>
                  </a:lnTo>
                  <a:lnTo>
                    <a:pt x="1200" y="299"/>
                  </a:lnTo>
                  <a:lnTo>
                    <a:pt x="1192" y="297"/>
                  </a:lnTo>
                  <a:lnTo>
                    <a:pt x="1183" y="293"/>
                  </a:lnTo>
                  <a:lnTo>
                    <a:pt x="1175" y="290"/>
                  </a:lnTo>
                  <a:lnTo>
                    <a:pt x="1167" y="286"/>
                  </a:lnTo>
                  <a:lnTo>
                    <a:pt x="1160" y="285"/>
                  </a:lnTo>
                  <a:lnTo>
                    <a:pt x="1152" y="289"/>
                  </a:lnTo>
                  <a:lnTo>
                    <a:pt x="1144" y="294"/>
                  </a:lnTo>
                  <a:lnTo>
                    <a:pt x="1138" y="296"/>
                  </a:lnTo>
                  <a:lnTo>
                    <a:pt x="1122" y="293"/>
                  </a:lnTo>
                  <a:lnTo>
                    <a:pt x="1106" y="291"/>
                  </a:lnTo>
                  <a:lnTo>
                    <a:pt x="1090" y="290"/>
                  </a:lnTo>
                  <a:lnTo>
                    <a:pt x="1075" y="289"/>
                  </a:lnTo>
                  <a:lnTo>
                    <a:pt x="1059" y="288"/>
                  </a:lnTo>
                  <a:lnTo>
                    <a:pt x="1044" y="288"/>
                  </a:lnTo>
                  <a:lnTo>
                    <a:pt x="1028" y="286"/>
                  </a:lnTo>
                  <a:lnTo>
                    <a:pt x="1013" y="286"/>
                  </a:lnTo>
                  <a:lnTo>
                    <a:pt x="998" y="286"/>
                  </a:lnTo>
                  <a:lnTo>
                    <a:pt x="982" y="286"/>
                  </a:lnTo>
                  <a:lnTo>
                    <a:pt x="967" y="286"/>
                  </a:lnTo>
                  <a:lnTo>
                    <a:pt x="952" y="285"/>
                  </a:lnTo>
                  <a:lnTo>
                    <a:pt x="937" y="285"/>
                  </a:lnTo>
                  <a:lnTo>
                    <a:pt x="922" y="283"/>
                  </a:lnTo>
                  <a:lnTo>
                    <a:pt x="906" y="282"/>
                  </a:lnTo>
                  <a:lnTo>
                    <a:pt x="891" y="280"/>
                  </a:lnTo>
                  <a:lnTo>
                    <a:pt x="878" y="278"/>
                  </a:lnTo>
                  <a:lnTo>
                    <a:pt x="863" y="277"/>
                  </a:lnTo>
                  <a:lnTo>
                    <a:pt x="845" y="276"/>
                  </a:lnTo>
                  <a:lnTo>
                    <a:pt x="826" y="275"/>
                  </a:lnTo>
                  <a:lnTo>
                    <a:pt x="806" y="275"/>
                  </a:lnTo>
                  <a:lnTo>
                    <a:pt x="785" y="274"/>
                  </a:lnTo>
                  <a:lnTo>
                    <a:pt x="764" y="274"/>
                  </a:lnTo>
                  <a:lnTo>
                    <a:pt x="744" y="274"/>
                  </a:lnTo>
                  <a:lnTo>
                    <a:pt x="733" y="274"/>
                  </a:lnTo>
                  <a:lnTo>
                    <a:pt x="723" y="274"/>
                  </a:lnTo>
                  <a:lnTo>
                    <a:pt x="711" y="274"/>
                  </a:lnTo>
                  <a:lnTo>
                    <a:pt x="700" y="273"/>
                  </a:lnTo>
                  <a:lnTo>
                    <a:pt x="688" y="273"/>
                  </a:lnTo>
                  <a:lnTo>
                    <a:pt x="677" y="273"/>
                  </a:lnTo>
                  <a:lnTo>
                    <a:pt x="666" y="273"/>
                  </a:lnTo>
                  <a:lnTo>
                    <a:pt x="656" y="273"/>
                  </a:lnTo>
                  <a:lnTo>
                    <a:pt x="642" y="273"/>
                  </a:lnTo>
                  <a:lnTo>
                    <a:pt x="629" y="273"/>
                  </a:lnTo>
                  <a:lnTo>
                    <a:pt x="616" y="273"/>
                  </a:lnTo>
                  <a:lnTo>
                    <a:pt x="602" y="274"/>
                  </a:lnTo>
                  <a:lnTo>
                    <a:pt x="587" y="274"/>
                  </a:lnTo>
                  <a:lnTo>
                    <a:pt x="573" y="275"/>
                  </a:lnTo>
                  <a:lnTo>
                    <a:pt x="559" y="276"/>
                  </a:lnTo>
                  <a:lnTo>
                    <a:pt x="546" y="277"/>
                  </a:lnTo>
                  <a:lnTo>
                    <a:pt x="532" y="278"/>
                  </a:lnTo>
                  <a:lnTo>
                    <a:pt x="518" y="281"/>
                  </a:lnTo>
                  <a:lnTo>
                    <a:pt x="504" y="283"/>
                  </a:lnTo>
                  <a:lnTo>
                    <a:pt x="489" y="285"/>
                  </a:lnTo>
                  <a:lnTo>
                    <a:pt x="475" y="288"/>
                  </a:lnTo>
                  <a:lnTo>
                    <a:pt x="463" y="290"/>
                  </a:lnTo>
                  <a:lnTo>
                    <a:pt x="449" y="293"/>
                  </a:lnTo>
                  <a:lnTo>
                    <a:pt x="435" y="297"/>
                  </a:lnTo>
                  <a:lnTo>
                    <a:pt x="425" y="299"/>
                  </a:lnTo>
                  <a:lnTo>
                    <a:pt x="416" y="299"/>
                  </a:lnTo>
                  <a:lnTo>
                    <a:pt x="405" y="298"/>
                  </a:lnTo>
                  <a:lnTo>
                    <a:pt x="395" y="297"/>
                  </a:lnTo>
                  <a:lnTo>
                    <a:pt x="385" y="294"/>
                  </a:lnTo>
                  <a:lnTo>
                    <a:pt x="374" y="293"/>
                  </a:lnTo>
                  <a:lnTo>
                    <a:pt x="364" y="292"/>
                  </a:lnTo>
                  <a:lnTo>
                    <a:pt x="353" y="292"/>
                  </a:lnTo>
                  <a:lnTo>
                    <a:pt x="338" y="293"/>
                  </a:lnTo>
                  <a:lnTo>
                    <a:pt x="324" y="294"/>
                  </a:lnTo>
                  <a:lnTo>
                    <a:pt x="310" y="297"/>
                  </a:lnTo>
                  <a:lnTo>
                    <a:pt x="295" y="298"/>
                  </a:lnTo>
                  <a:lnTo>
                    <a:pt x="280" y="300"/>
                  </a:lnTo>
                  <a:lnTo>
                    <a:pt x="266" y="303"/>
                  </a:lnTo>
                  <a:lnTo>
                    <a:pt x="251" y="305"/>
                  </a:lnTo>
                  <a:lnTo>
                    <a:pt x="236" y="307"/>
                  </a:lnTo>
                  <a:lnTo>
                    <a:pt x="222" y="309"/>
                  </a:lnTo>
                  <a:lnTo>
                    <a:pt x="207" y="312"/>
                  </a:lnTo>
                  <a:lnTo>
                    <a:pt x="192" y="314"/>
                  </a:lnTo>
                  <a:lnTo>
                    <a:pt x="179" y="317"/>
                  </a:lnTo>
                  <a:lnTo>
                    <a:pt x="164" y="320"/>
                  </a:lnTo>
                  <a:lnTo>
                    <a:pt x="149" y="323"/>
                  </a:lnTo>
                  <a:lnTo>
                    <a:pt x="134" y="326"/>
                  </a:lnTo>
                  <a:lnTo>
                    <a:pt x="119" y="329"/>
                  </a:lnTo>
                  <a:lnTo>
                    <a:pt x="107" y="331"/>
                  </a:lnTo>
                  <a:lnTo>
                    <a:pt x="96" y="335"/>
                  </a:lnTo>
                  <a:lnTo>
                    <a:pt x="84" y="338"/>
                  </a:lnTo>
                  <a:lnTo>
                    <a:pt x="74" y="343"/>
                  </a:lnTo>
                  <a:lnTo>
                    <a:pt x="63" y="349"/>
                  </a:lnTo>
                  <a:lnTo>
                    <a:pt x="53" y="354"/>
                  </a:lnTo>
                  <a:lnTo>
                    <a:pt x="44" y="362"/>
                  </a:lnTo>
                  <a:lnTo>
                    <a:pt x="36" y="372"/>
                  </a:lnTo>
                  <a:lnTo>
                    <a:pt x="30" y="344"/>
                  </a:lnTo>
                  <a:lnTo>
                    <a:pt x="24" y="304"/>
                  </a:lnTo>
                  <a:lnTo>
                    <a:pt x="19" y="257"/>
                  </a:lnTo>
                  <a:lnTo>
                    <a:pt x="13" y="205"/>
                  </a:lnTo>
                  <a:lnTo>
                    <a:pt x="7" y="154"/>
                  </a:lnTo>
                  <a:lnTo>
                    <a:pt x="4" y="109"/>
                  </a:lnTo>
                  <a:lnTo>
                    <a:pt x="1" y="74"/>
                  </a:lnTo>
                  <a:lnTo>
                    <a:pt x="0" y="51"/>
                  </a:lnTo>
                  <a:lnTo>
                    <a:pt x="6" y="51"/>
                  </a:lnTo>
                  <a:lnTo>
                    <a:pt x="15" y="61"/>
                  </a:lnTo>
                  <a:lnTo>
                    <a:pt x="24" y="69"/>
                  </a:lnTo>
                  <a:lnTo>
                    <a:pt x="31" y="62"/>
                  </a:lnTo>
                  <a:lnTo>
                    <a:pt x="36" y="53"/>
                  </a:lnTo>
                  <a:lnTo>
                    <a:pt x="40" y="45"/>
                  </a:lnTo>
                  <a:lnTo>
                    <a:pt x="46" y="39"/>
                  </a:lnTo>
                  <a:lnTo>
                    <a:pt x="54" y="34"/>
                  </a:lnTo>
                  <a:lnTo>
                    <a:pt x="61" y="31"/>
                  </a:lnTo>
                  <a:lnTo>
                    <a:pt x="70" y="29"/>
                  </a:lnTo>
                  <a:lnTo>
                    <a:pt x="78" y="26"/>
                  </a:lnTo>
                  <a:lnTo>
                    <a:pt x="88" y="25"/>
                  </a:lnTo>
                  <a:lnTo>
                    <a:pt x="103" y="23"/>
                  </a:lnTo>
                  <a:lnTo>
                    <a:pt x="116" y="21"/>
                  </a:lnTo>
                  <a:lnTo>
                    <a:pt x="131" y="18"/>
                  </a:lnTo>
                  <a:lnTo>
                    <a:pt x="146" y="16"/>
                  </a:lnTo>
                  <a:lnTo>
                    <a:pt x="160" y="14"/>
                  </a:lnTo>
                  <a:lnTo>
                    <a:pt x="175" y="13"/>
                  </a:lnTo>
                  <a:lnTo>
                    <a:pt x="189" y="11"/>
                  </a:lnTo>
                  <a:lnTo>
                    <a:pt x="204" y="9"/>
                  </a:lnTo>
                  <a:lnTo>
                    <a:pt x="218" y="9"/>
                  </a:lnTo>
                  <a:lnTo>
                    <a:pt x="233" y="8"/>
                  </a:lnTo>
                  <a:lnTo>
                    <a:pt x="246" y="7"/>
                  </a:lnTo>
                  <a:lnTo>
                    <a:pt x="260" y="7"/>
                  </a:lnTo>
                  <a:lnTo>
                    <a:pt x="275" y="7"/>
                  </a:lnTo>
                  <a:lnTo>
                    <a:pt x="289" y="7"/>
                  </a:lnTo>
                  <a:lnTo>
                    <a:pt x="304" y="7"/>
                  </a:lnTo>
                  <a:lnTo>
                    <a:pt x="318" y="8"/>
                  </a:lnTo>
                  <a:lnTo>
                    <a:pt x="327" y="8"/>
                  </a:lnTo>
                  <a:lnTo>
                    <a:pt x="336" y="7"/>
                  </a:lnTo>
                  <a:lnTo>
                    <a:pt x="347" y="6"/>
                  </a:lnTo>
                  <a:lnTo>
                    <a:pt x="356" y="3"/>
                  </a:lnTo>
                  <a:lnTo>
                    <a:pt x="365" y="2"/>
                  </a:lnTo>
                  <a:lnTo>
                    <a:pt x="375" y="2"/>
                  </a:lnTo>
                  <a:lnTo>
                    <a:pt x="386" y="2"/>
                  </a:lnTo>
                  <a:lnTo>
                    <a:pt x="396" y="3"/>
                  </a:lnTo>
                  <a:lnTo>
                    <a:pt x="401" y="5"/>
                  </a:lnTo>
                  <a:lnTo>
                    <a:pt x="406" y="5"/>
                  </a:lnTo>
                  <a:lnTo>
                    <a:pt x="413" y="5"/>
                  </a:lnTo>
                  <a:lnTo>
                    <a:pt x="420" y="3"/>
                  </a:lnTo>
                  <a:lnTo>
                    <a:pt x="426" y="2"/>
                  </a:lnTo>
                  <a:lnTo>
                    <a:pt x="433" y="1"/>
                  </a:lnTo>
                  <a:lnTo>
                    <a:pt x="440" y="1"/>
                  </a:lnTo>
                  <a:lnTo>
                    <a:pt x="447" y="0"/>
                  </a:lnTo>
                  <a:lnTo>
                    <a:pt x="449" y="1"/>
                  </a:lnTo>
                  <a:lnTo>
                    <a:pt x="451" y="3"/>
                  </a:lnTo>
                  <a:lnTo>
                    <a:pt x="454" y="6"/>
                  </a:lnTo>
                  <a:lnTo>
                    <a:pt x="456" y="6"/>
                  </a:lnTo>
                  <a:lnTo>
                    <a:pt x="459" y="6"/>
                  </a:lnTo>
                  <a:close/>
                </a:path>
              </a:pathLst>
            </a:custGeom>
            <a:solidFill>
              <a:srgbClr val="FF0000"/>
            </a:solidFill>
            <a:ln w="9525">
              <a:solidFill>
                <a:srgbClr val="FF0000"/>
              </a:solidFill>
              <a:round/>
              <a:headEnd/>
              <a:tailEnd/>
            </a:ln>
          </p:spPr>
          <p:txBody>
            <a:bodyPr/>
            <a:lstStyle/>
            <a:p>
              <a:endParaRPr lang="nl-NL"/>
            </a:p>
          </p:txBody>
        </p:sp>
        <p:sp>
          <p:nvSpPr>
            <p:cNvPr id="533518" name="Freeform 14"/>
            <p:cNvSpPr>
              <a:spLocks/>
            </p:cNvSpPr>
            <p:nvPr/>
          </p:nvSpPr>
          <p:spPr bwMode="auto">
            <a:xfrm>
              <a:off x="2728" y="1787"/>
              <a:ext cx="192" cy="741"/>
            </a:xfrm>
            <a:custGeom>
              <a:avLst/>
              <a:gdLst>
                <a:gd name="T0" fmla="*/ 50 w 383"/>
                <a:gd name="T1" fmla="*/ 1473 h 1480"/>
                <a:gd name="T2" fmla="*/ 62 w 383"/>
                <a:gd name="T3" fmla="*/ 1480 h 1480"/>
                <a:gd name="T4" fmla="*/ 81 w 383"/>
                <a:gd name="T5" fmla="*/ 1477 h 1480"/>
                <a:gd name="T6" fmla="*/ 106 w 383"/>
                <a:gd name="T7" fmla="*/ 1458 h 1480"/>
                <a:gd name="T8" fmla="*/ 134 w 383"/>
                <a:gd name="T9" fmla="*/ 1448 h 1480"/>
                <a:gd name="T10" fmla="*/ 157 w 383"/>
                <a:gd name="T11" fmla="*/ 1452 h 1480"/>
                <a:gd name="T12" fmla="*/ 180 w 383"/>
                <a:gd name="T13" fmla="*/ 1449 h 1480"/>
                <a:gd name="T14" fmla="*/ 196 w 383"/>
                <a:gd name="T15" fmla="*/ 1441 h 1480"/>
                <a:gd name="T16" fmla="*/ 205 w 383"/>
                <a:gd name="T17" fmla="*/ 1430 h 1480"/>
                <a:gd name="T18" fmla="*/ 218 w 383"/>
                <a:gd name="T19" fmla="*/ 1423 h 1480"/>
                <a:gd name="T20" fmla="*/ 233 w 383"/>
                <a:gd name="T21" fmla="*/ 1419 h 1480"/>
                <a:gd name="T22" fmla="*/ 246 w 383"/>
                <a:gd name="T23" fmla="*/ 1414 h 1480"/>
                <a:gd name="T24" fmla="*/ 263 w 383"/>
                <a:gd name="T25" fmla="*/ 1403 h 1480"/>
                <a:gd name="T26" fmla="*/ 288 w 383"/>
                <a:gd name="T27" fmla="*/ 1389 h 1480"/>
                <a:gd name="T28" fmla="*/ 313 w 383"/>
                <a:gd name="T29" fmla="*/ 1366 h 1480"/>
                <a:gd name="T30" fmla="*/ 334 w 383"/>
                <a:gd name="T31" fmla="*/ 1342 h 1480"/>
                <a:gd name="T32" fmla="*/ 353 w 383"/>
                <a:gd name="T33" fmla="*/ 1337 h 1480"/>
                <a:gd name="T34" fmla="*/ 372 w 383"/>
                <a:gd name="T35" fmla="*/ 1332 h 1480"/>
                <a:gd name="T36" fmla="*/ 383 w 383"/>
                <a:gd name="T37" fmla="*/ 1279 h 1480"/>
                <a:gd name="T38" fmla="*/ 375 w 383"/>
                <a:gd name="T39" fmla="*/ 1032 h 1480"/>
                <a:gd name="T40" fmla="*/ 350 w 383"/>
                <a:gd name="T41" fmla="*/ 693 h 1480"/>
                <a:gd name="T42" fmla="*/ 322 w 383"/>
                <a:gd name="T43" fmla="*/ 393 h 1480"/>
                <a:gd name="T44" fmla="*/ 325 w 383"/>
                <a:gd name="T45" fmla="*/ 265 h 1480"/>
                <a:gd name="T46" fmla="*/ 322 w 383"/>
                <a:gd name="T47" fmla="*/ 194 h 1480"/>
                <a:gd name="T48" fmla="*/ 304 w 383"/>
                <a:gd name="T49" fmla="*/ 148 h 1480"/>
                <a:gd name="T50" fmla="*/ 286 w 383"/>
                <a:gd name="T51" fmla="*/ 127 h 1480"/>
                <a:gd name="T52" fmla="*/ 271 w 383"/>
                <a:gd name="T53" fmla="*/ 110 h 1480"/>
                <a:gd name="T54" fmla="*/ 246 w 383"/>
                <a:gd name="T55" fmla="*/ 101 h 1480"/>
                <a:gd name="T56" fmla="*/ 210 w 383"/>
                <a:gd name="T57" fmla="*/ 99 h 1480"/>
                <a:gd name="T58" fmla="*/ 182 w 383"/>
                <a:gd name="T59" fmla="*/ 92 h 1480"/>
                <a:gd name="T60" fmla="*/ 159 w 383"/>
                <a:gd name="T61" fmla="*/ 78 h 1480"/>
                <a:gd name="T62" fmla="*/ 130 w 383"/>
                <a:gd name="T63" fmla="*/ 59 h 1480"/>
                <a:gd name="T64" fmla="*/ 90 w 383"/>
                <a:gd name="T65" fmla="*/ 38 h 1480"/>
                <a:gd name="T66" fmla="*/ 61 w 383"/>
                <a:gd name="T67" fmla="*/ 18 h 1480"/>
                <a:gd name="T68" fmla="*/ 40 w 383"/>
                <a:gd name="T69" fmla="*/ 5 h 1480"/>
                <a:gd name="T70" fmla="*/ 17 w 383"/>
                <a:gd name="T71" fmla="*/ 0 h 1480"/>
                <a:gd name="T72" fmla="*/ 8 w 383"/>
                <a:gd name="T73" fmla="*/ 66 h 1480"/>
                <a:gd name="T74" fmla="*/ 27 w 383"/>
                <a:gd name="T75" fmla="*/ 200 h 1480"/>
                <a:gd name="T76" fmla="*/ 28 w 383"/>
                <a:gd name="T77" fmla="*/ 269 h 1480"/>
                <a:gd name="T78" fmla="*/ 23 w 383"/>
                <a:gd name="T79" fmla="*/ 275 h 1480"/>
                <a:gd name="T80" fmla="*/ 21 w 383"/>
                <a:gd name="T81" fmla="*/ 287 h 1480"/>
                <a:gd name="T82" fmla="*/ 24 w 383"/>
                <a:gd name="T83" fmla="*/ 318 h 1480"/>
                <a:gd name="T84" fmla="*/ 30 w 383"/>
                <a:gd name="T85" fmla="*/ 360 h 1480"/>
                <a:gd name="T86" fmla="*/ 31 w 383"/>
                <a:gd name="T87" fmla="*/ 414 h 1480"/>
                <a:gd name="T88" fmla="*/ 43 w 383"/>
                <a:gd name="T89" fmla="*/ 446 h 1480"/>
                <a:gd name="T90" fmla="*/ 35 w 383"/>
                <a:gd name="T91" fmla="*/ 463 h 1480"/>
                <a:gd name="T92" fmla="*/ 32 w 383"/>
                <a:gd name="T93" fmla="*/ 481 h 1480"/>
                <a:gd name="T94" fmla="*/ 42 w 383"/>
                <a:gd name="T95" fmla="*/ 498 h 1480"/>
                <a:gd name="T96" fmla="*/ 36 w 383"/>
                <a:gd name="T97" fmla="*/ 529 h 1480"/>
                <a:gd name="T98" fmla="*/ 30 w 383"/>
                <a:gd name="T99" fmla="*/ 569 h 1480"/>
                <a:gd name="T100" fmla="*/ 29 w 383"/>
                <a:gd name="T101" fmla="*/ 631 h 1480"/>
                <a:gd name="T102" fmla="*/ 30 w 383"/>
                <a:gd name="T103" fmla="*/ 757 h 1480"/>
                <a:gd name="T104" fmla="*/ 39 w 383"/>
                <a:gd name="T105" fmla="*/ 815 h 1480"/>
                <a:gd name="T106" fmla="*/ 49 w 383"/>
                <a:gd name="T107" fmla="*/ 819 h 1480"/>
                <a:gd name="T108" fmla="*/ 45 w 383"/>
                <a:gd name="T109" fmla="*/ 894 h 1480"/>
                <a:gd name="T110" fmla="*/ 46 w 383"/>
                <a:gd name="T111" fmla="*/ 1118 h 1480"/>
                <a:gd name="T112" fmla="*/ 62 w 383"/>
                <a:gd name="T113" fmla="*/ 1200 h 1480"/>
                <a:gd name="T114" fmla="*/ 60 w 383"/>
                <a:gd name="T115" fmla="*/ 1254 h 1480"/>
                <a:gd name="T116" fmla="*/ 50 w 383"/>
                <a:gd name="T117" fmla="*/ 1330 h 1480"/>
                <a:gd name="T118" fmla="*/ 52 w 383"/>
                <a:gd name="T119" fmla="*/ 1422 h 1480"/>
                <a:gd name="T120" fmla="*/ 45 w 383"/>
                <a:gd name="T121" fmla="*/ 1469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3" h="1480">
                  <a:moveTo>
                    <a:pt x="45" y="1469"/>
                  </a:moveTo>
                  <a:lnTo>
                    <a:pt x="50" y="1473"/>
                  </a:lnTo>
                  <a:lnTo>
                    <a:pt x="55" y="1478"/>
                  </a:lnTo>
                  <a:lnTo>
                    <a:pt x="62" y="1480"/>
                  </a:lnTo>
                  <a:lnTo>
                    <a:pt x="70" y="1479"/>
                  </a:lnTo>
                  <a:lnTo>
                    <a:pt x="81" y="1477"/>
                  </a:lnTo>
                  <a:lnTo>
                    <a:pt x="92" y="1470"/>
                  </a:lnTo>
                  <a:lnTo>
                    <a:pt x="106" y="1458"/>
                  </a:lnTo>
                  <a:lnTo>
                    <a:pt x="123" y="1442"/>
                  </a:lnTo>
                  <a:lnTo>
                    <a:pt x="134" y="1448"/>
                  </a:lnTo>
                  <a:lnTo>
                    <a:pt x="145" y="1450"/>
                  </a:lnTo>
                  <a:lnTo>
                    <a:pt x="157" y="1452"/>
                  </a:lnTo>
                  <a:lnTo>
                    <a:pt x="168" y="1452"/>
                  </a:lnTo>
                  <a:lnTo>
                    <a:pt x="180" y="1449"/>
                  </a:lnTo>
                  <a:lnTo>
                    <a:pt x="189" y="1446"/>
                  </a:lnTo>
                  <a:lnTo>
                    <a:pt x="196" y="1441"/>
                  </a:lnTo>
                  <a:lnTo>
                    <a:pt x="202" y="1437"/>
                  </a:lnTo>
                  <a:lnTo>
                    <a:pt x="205" y="1430"/>
                  </a:lnTo>
                  <a:lnTo>
                    <a:pt x="211" y="1425"/>
                  </a:lnTo>
                  <a:lnTo>
                    <a:pt x="218" y="1423"/>
                  </a:lnTo>
                  <a:lnTo>
                    <a:pt x="226" y="1422"/>
                  </a:lnTo>
                  <a:lnTo>
                    <a:pt x="233" y="1419"/>
                  </a:lnTo>
                  <a:lnTo>
                    <a:pt x="240" y="1417"/>
                  </a:lnTo>
                  <a:lnTo>
                    <a:pt x="246" y="1414"/>
                  </a:lnTo>
                  <a:lnTo>
                    <a:pt x="251" y="1407"/>
                  </a:lnTo>
                  <a:lnTo>
                    <a:pt x="263" y="1403"/>
                  </a:lnTo>
                  <a:lnTo>
                    <a:pt x="275" y="1398"/>
                  </a:lnTo>
                  <a:lnTo>
                    <a:pt x="288" y="1389"/>
                  </a:lnTo>
                  <a:lnTo>
                    <a:pt x="301" y="1378"/>
                  </a:lnTo>
                  <a:lnTo>
                    <a:pt x="313" y="1366"/>
                  </a:lnTo>
                  <a:lnTo>
                    <a:pt x="325" y="1354"/>
                  </a:lnTo>
                  <a:lnTo>
                    <a:pt x="334" y="1342"/>
                  </a:lnTo>
                  <a:lnTo>
                    <a:pt x="343" y="1330"/>
                  </a:lnTo>
                  <a:lnTo>
                    <a:pt x="353" y="1337"/>
                  </a:lnTo>
                  <a:lnTo>
                    <a:pt x="364" y="1335"/>
                  </a:lnTo>
                  <a:lnTo>
                    <a:pt x="372" y="1332"/>
                  </a:lnTo>
                  <a:lnTo>
                    <a:pt x="377" y="1328"/>
                  </a:lnTo>
                  <a:lnTo>
                    <a:pt x="383" y="1279"/>
                  </a:lnTo>
                  <a:lnTo>
                    <a:pt x="382" y="1174"/>
                  </a:lnTo>
                  <a:lnTo>
                    <a:pt x="375" y="1032"/>
                  </a:lnTo>
                  <a:lnTo>
                    <a:pt x="364" y="866"/>
                  </a:lnTo>
                  <a:lnTo>
                    <a:pt x="350" y="693"/>
                  </a:lnTo>
                  <a:lnTo>
                    <a:pt x="335" y="531"/>
                  </a:lnTo>
                  <a:lnTo>
                    <a:pt x="322" y="393"/>
                  </a:lnTo>
                  <a:lnTo>
                    <a:pt x="313" y="298"/>
                  </a:lnTo>
                  <a:lnTo>
                    <a:pt x="325" y="265"/>
                  </a:lnTo>
                  <a:lnTo>
                    <a:pt x="326" y="230"/>
                  </a:lnTo>
                  <a:lnTo>
                    <a:pt x="322" y="194"/>
                  </a:lnTo>
                  <a:lnTo>
                    <a:pt x="318" y="160"/>
                  </a:lnTo>
                  <a:lnTo>
                    <a:pt x="304" y="148"/>
                  </a:lnTo>
                  <a:lnTo>
                    <a:pt x="295" y="137"/>
                  </a:lnTo>
                  <a:lnTo>
                    <a:pt x="286" y="127"/>
                  </a:lnTo>
                  <a:lnTo>
                    <a:pt x="279" y="118"/>
                  </a:lnTo>
                  <a:lnTo>
                    <a:pt x="271" y="110"/>
                  </a:lnTo>
                  <a:lnTo>
                    <a:pt x="260" y="104"/>
                  </a:lnTo>
                  <a:lnTo>
                    <a:pt x="246" y="101"/>
                  </a:lnTo>
                  <a:lnTo>
                    <a:pt x="228" y="100"/>
                  </a:lnTo>
                  <a:lnTo>
                    <a:pt x="210" y="99"/>
                  </a:lnTo>
                  <a:lnTo>
                    <a:pt x="195" y="96"/>
                  </a:lnTo>
                  <a:lnTo>
                    <a:pt x="182" y="92"/>
                  </a:lnTo>
                  <a:lnTo>
                    <a:pt x="171" y="86"/>
                  </a:lnTo>
                  <a:lnTo>
                    <a:pt x="159" y="78"/>
                  </a:lnTo>
                  <a:lnTo>
                    <a:pt x="146" y="70"/>
                  </a:lnTo>
                  <a:lnTo>
                    <a:pt x="130" y="59"/>
                  </a:lnTo>
                  <a:lnTo>
                    <a:pt x="110" y="49"/>
                  </a:lnTo>
                  <a:lnTo>
                    <a:pt x="90" y="38"/>
                  </a:lnTo>
                  <a:lnTo>
                    <a:pt x="74" y="27"/>
                  </a:lnTo>
                  <a:lnTo>
                    <a:pt x="61" y="18"/>
                  </a:lnTo>
                  <a:lnTo>
                    <a:pt x="51" y="11"/>
                  </a:lnTo>
                  <a:lnTo>
                    <a:pt x="40" y="5"/>
                  </a:lnTo>
                  <a:lnTo>
                    <a:pt x="30" y="1"/>
                  </a:lnTo>
                  <a:lnTo>
                    <a:pt x="17" y="0"/>
                  </a:lnTo>
                  <a:lnTo>
                    <a:pt x="0" y="0"/>
                  </a:lnTo>
                  <a:lnTo>
                    <a:pt x="8" y="66"/>
                  </a:lnTo>
                  <a:lnTo>
                    <a:pt x="19" y="133"/>
                  </a:lnTo>
                  <a:lnTo>
                    <a:pt x="27" y="200"/>
                  </a:lnTo>
                  <a:lnTo>
                    <a:pt x="29" y="267"/>
                  </a:lnTo>
                  <a:lnTo>
                    <a:pt x="28" y="269"/>
                  </a:lnTo>
                  <a:lnTo>
                    <a:pt x="25" y="271"/>
                  </a:lnTo>
                  <a:lnTo>
                    <a:pt x="23" y="275"/>
                  </a:lnTo>
                  <a:lnTo>
                    <a:pt x="21" y="277"/>
                  </a:lnTo>
                  <a:lnTo>
                    <a:pt x="21" y="287"/>
                  </a:lnTo>
                  <a:lnTo>
                    <a:pt x="22" y="302"/>
                  </a:lnTo>
                  <a:lnTo>
                    <a:pt x="24" y="318"/>
                  </a:lnTo>
                  <a:lnTo>
                    <a:pt x="25" y="333"/>
                  </a:lnTo>
                  <a:lnTo>
                    <a:pt x="30" y="360"/>
                  </a:lnTo>
                  <a:lnTo>
                    <a:pt x="29" y="387"/>
                  </a:lnTo>
                  <a:lnTo>
                    <a:pt x="31" y="414"/>
                  </a:lnTo>
                  <a:lnTo>
                    <a:pt x="46" y="438"/>
                  </a:lnTo>
                  <a:lnTo>
                    <a:pt x="43" y="446"/>
                  </a:lnTo>
                  <a:lnTo>
                    <a:pt x="38" y="455"/>
                  </a:lnTo>
                  <a:lnTo>
                    <a:pt x="35" y="463"/>
                  </a:lnTo>
                  <a:lnTo>
                    <a:pt x="32" y="472"/>
                  </a:lnTo>
                  <a:lnTo>
                    <a:pt x="32" y="481"/>
                  </a:lnTo>
                  <a:lnTo>
                    <a:pt x="35" y="490"/>
                  </a:lnTo>
                  <a:lnTo>
                    <a:pt x="42" y="498"/>
                  </a:lnTo>
                  <a:lnTo>
                    <a:pt x="53" y="507"/>
                  </a:lnTo>
                  <a:lnTo>
                    <a:pt x="36" y="529"/>
                  </a:lnTo>
                  <a:lnTo>
                    <a:pt x="29" y="548"/>
                  </a:lnTo>
                  <a:lnTo>
                    <a:pt x="30" y="569"/>
                  </a:lnTo>
                  <a:lnTo>
                    <a:pt x="37" y="593"/>
                  </a:lnTo>
                  <a:lnTo>
                    <a:pt x="29" y="631"/>
                  </a:lnTo>
                  <a:lnTo>
                    <a:pt x="28" y="691"/>
                  </a:lnTo>
                  <a:lnTo>
                    <a:pt x="30" y="757"/>
                  </a:lnTo>
                  <a:lnTo>
                    <a:pt x="36" y="812"/>
                  </a:lnTo>
                  <a:lnTo>
                    <a:pt x="39" y="815"/>
                  </a:lnTo>
                  <a:lnTo>
                    <a:pt x="44" y="816"/>
                  </a:lnTo>
                  <a:lnTo>
                    <a:pt x="49" y="819"/>
                  </a:lnTo>
                  <a:lnTo>
                    <a:pt x="50" y="822"/>
                  </a:lnTo>
                  <a:lnTo>
                    <a:pt x="45" y="894"/>
                  </a:lnTo>
                  <a:lnTo>
                    <a:pt x="44" y="1007"/>
                  </a:lnTo>
                  <a:lnTo>
                    <a:pt x="46" y="1118"/>
                  </a:lnTo>
                  <a:lnTo>
                    <a:pt x="50" y="1181"/>
                  </a:lnTo>
                  <a:lnTo>
                    <a:pt x="62" y="1200"/>
                  </a:lnTo>
                  <a:lnTo>
                    <a:pt x="66" y="1225"/>
                  </a:lnTo>
                  <a:lnTo>
                    <a:pt x="60" y="1254"/>
                  </a:lnTo>
                  <a:lnTo>
                    <a:pt x="51" y="1285"/>
                  </a:lnTo>
                  <a:lnTo>
                    <a:pt x="50" y="1330"/>
                  </a:lnTo>
                  <a:lnTo>
                    <a:pt x="51" y="1374"/>
                  </a:lnTo>
                  <a:lnTo>
                    <a:pt x="52" y="1422"/>
                  </a:lnTo>
                  <a:lnTo>
                    <a:pt x="47" y="1469"/>
                  </a:lnTo>
                  <a:lnTo>
                    <a:pt x="45" y="1469"/>
                  </a:lnTo>
                  <a:close/>
                </a:path>
              </a:pathLst>
            </a:custGeom>
            <a:solidFill>
              <a:srgbClr val="FF0000"/>
            </a:solidFill>
            <a:ln w="9525">
              <a:solidFill>
                <a:srgbClr val="FF0000"/>
              </a:solidFill>
              <a:round/>
              <a:headEnd/>
              <a:tailEnd/>
            </a:ln>
          </p:spPr>
          <p:txBody>
            <a:bodyPr/>
            <a:lstStyle/>
            <a:p>
              <a:endParaRPr lang="nl-NL"/>
            </a:p>
          </p:txBody>
        </p:sp>
      </p:grpSp>
    </p:spTree>
    <p:extLst>
      <p:ext uri="{BB962C8B-B14F-4D97-AF65-F5344CB8AC3E}">
        <p14:creationId xmlns:p14="http://schemas.microsoft.com/office/powerpoint/2010/main" val="4119029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7977" y="854348"/>
            <a:ext cx="9708833" cy="566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532437" y="212255"/>
            <a:ext cx="11382374" cy="752669"/>
          </a:xfrm>
        </p:spPr>
        <p:txBody>
          <a:bodyPr>
            <a:noAutofit/>
          </a:bodyPr>
          <a:lstStyle/>
          <a:p>
            <a:r>
              <a:rPr lang="nl-NL" b="1" dirty="0"/>
              <a:t>Zorg voor behoud van spiermassa en -kracht</a:t>
            </a:r>
          </a:p>
        </p:txBody>
      </p:sp>
      <p:sp>
        <p:nvSpPr>
          <p:cNvPr id="6" name="Ovaal 5"/>
          <p:cNvSpPr/>
          <p:nvPr/>
        </p:nvSpPr>
        <p:spPr>
          <a:xfrm>
            <a:off x="2438399" y="5140601"/>
            <a:ext cx="1914525" cy="752475"/>
          </a:xfrm>
          <a:prstGeom prst="ellipse">
            <a:avLst/>
          </a:prstGeom>
          <a:noFill/>
          <a:ln w="31750">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6878292" y="5151783"/>
            <a:ext cx="1914525" cy="752475"/>
          </a:xfrm>
          <a:prstGeom prst="ellipse">
            <a:avLst/>
          </a:prstGeom>
          <a:noFill/>
          <a:ln w="31750">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37256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BE200-4157-4768-9899-0AFCE2B18F96}"/>
              </a:ext>
            </a:extLst>
          </p:cNvPr>
          <p:cNvSpPr>
            <a:spLocks noGrp="1"/>
          </p:cNvSpPr>
          <p:nvPr>
            <p:ph type="title"/>
          </p:nvPr>
        </p:nvSpPr>
        <p:spPr>
          <a:xfrm>
            <a:off x="1234810" y="204205"/>
            <a:ext cx="8039191" cy="752669"/>
          </a:xfrm>
        </p:spPr>
        <p:txBody>
          <a:bodyPr>
            <a:normAutofit/>
          </a:bodyPr>
          <a:lstStyle/>
          <a:p>
            <a:r>
              <a:rPr lang="en-US" b="1" dirty="0"/>
              <a:t>Wat </a:t>
            </a:r>
            <a:r>
              <a:rPr lang="en-US" b="1" dirty="0" err="1"/>
              <a:t>kunt</a:t>
            </a:r>
            <a:r>
              <a:rPr lang="en-US" b="1" dirty="0"/>
              <a:t> u </a:t>
            </a:r>
            <a:r>
              <a:rPr lang="en-US" b="1" dirty="0" err="1"/>
              <a:t>zelf</a:t>
            </a:r>
            <a:r>
              <a:rPr lang="en-US" b="1" dirty="0"/>
              <a:t> </a:t>
            </a:r>
            <a:r>
              <a:rPr lang="en-US" b="1" dirty="0" err="1"/>
              <a:t>doen</a:t>
            </a:r>
            <a:r>
              <a:rPr lang="en-US" b="1" dirty="0"/>
              <a:t>?</a:t>
            </a:r>
          </a:p>
        </p:txBody>
      </p:sp>
      <p:pic>
        <p:nvPicPr>
          <p:cNvPr id="4" name="Afbeelding 3"/>
          <p:cNvPicPr>
            <a:picLocks noChangeAspect="1"/>
          </p:cNvPicPr>
          <p:nvPr/>
        </p:nvPicPr>
        <p:blipFill>
          <a:blip r:embed="rId2"/>
          <a:stretch>
            <a:fillRect/>
          </a:stretch>
        </p:blipFill>
        <p:spPr>
          <a:xfrm>
            <a:off x="1234811" y="1208496"/>
            <a:ext cx="9236241" cy="4834547"/>
          </a:xfrm>
          <a:prstGeom prst="rect">
            <a:avLst/>
          </a:prstGeom>
        </p:spPr>
      </p:pic>
    </p:spTree>
    <p:extLst>
      <p:ext uri="{BB962C8B-B14F-4D97-AF65-F5344CB8AC3E}">
        <p14:creationId xmlns:p14="http://schemas.microsoft.com/office/powerpoint/2010/main" val="9057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BE200-4157-4768-9899-0AFCE2B18F96}"/>
              </a:ext>
            </a:extLst>
          </p:cNvPr>
          <p:cNvSpPr>
            <a:spLocks noGrp="1"/>
          </p:cNvSpPr>
          <p:nvPr>
            <p:ph type="title"/>
          </p:nvPr>
        </p:nvSpPr>
        <p:spPr>
          <a:xfrm>
            <a:off x="1234810" y="204205"/>
            <a:ext cx="8039191" cy="752669"/>
          </a:xfrm>
        </p:spPr>
        <p:txBody>
          <a:bodyPr>
            <a:normAutofit/>
          </a:bodyPr>
          <a:lstStyle/>
          <a:p>
            <a:r>
              <a:rPr lang="en-US" b="1" dirty="0"/>
              <a:t>Wat </a:t>
            </a:r>
            <a:r>
              <a:rPr lang="en-US" b="1" dirty="0" err="1"/>
              <a:t>kunt</a:t>
            </a:r>
            <a:r>
              <a:rPr lang="en-US" b="1" dirty="0"/>
              <a:t> u </a:t>
            </a:r>
            <a:r>
              <a:rPr lang="en-US" b="1" dirty="0" err="1"/>
              <a:t>zelf</a:t>
            </a:r>
            <a:r>
              <a:rPr lang="en-US" b="1" dirty="0"/>
              <a:t> </a:t>
            </a:r>
            <a:r>
              <a:rPr lang="en-US" b="1" dirty="0" err="1"/>
              <a:t>doen</a:t>
            </a:r>
            <a:r>
              <a:rPr lang="en-US" b="1" dirty="0"/>
              <a:t>?</a:t>
            </a:r>
          </a:p>
        </p:txBody>
      </p:sp>
      <p:pic>
        <p:nvPicPr>
          <p:cNvPr id="3" name="Afbeelding 2"/>
          <p:cNvPicPr>
            <a:picLocks noChangeAspect="1"/>
          </p:cNvPicPr>
          <p:nvPr/>
        </p:nvPicPr>
        <p:blipFill>
          <a:blip r:embed="rId2"/>
          <a:stretch>
            <a:fillRect/>
          </a:stretch>
        </p:blipFill>
        <p:spPr>
          <a:xfrm>
            <a:off x="0" y="2540951"/>
            <a:ext cx="12192000" cy="3188208"/>
          </a:xfrm>
          <a:prstGeom prst="rect">
            <a:avLst/>
          </a:prstGeom>
        </p:spPr>
      </p:pic>
      <p:sp>
        <p:nvSpPr>
          <p:cNvPr id="6" name="Rechthoek 5"/>
          <p:cNvSpPr/>
          <p:nvPr/>
        </p:nvSpPr>
        <p:spPr>
          <a:xfrm>
            <a:off x="277793" y="1562582"/>
            <a:ext cx="6204030" cy="523220"/>
          </a:xfrm>
          <a:prstGeom prst="rect">
            <a:avLst/>
          </a:prstGeom>
        </p:spPr>
        <p:txBody>
          <a:bodyPr wrap="square">
            <a:spAutoFit/>
          </a:bodyPr>
          <a:lstStyle/>
          <a:p>
            <a:pPr>
              <a:spcBef>
                <a:spcPts val="900"/>
              </a:spcBef>
            </a:pPr>
            <a:r>
              <a:rPr lang="en-US" sz="2800" b="1" dirty="0">
                <a:hlinkClick r:id="rId3"/>
              </a:rPr>
              <a:t>www.goedgevoedouderworden.nl</a:t>
            </a:r>
            <a:endParaRPr lang="en-US" sz="2800" b="1" dirty="0"/>
          </a:p>
        </p:txBody>
      </p:sp>
    </p:spTree>
    <p:extLst>
      <p:ext uri="{BB962C8B-B14F-4D97-AF65-F5344CB8AC3E}">
        <p14:creationId xmlns:p14="http://schemas.microsoft.com/office/powerpoint/2010/main" val="3630152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3D5A1-67FC-4F24-BBD3-82F357BB4B03}"/>
              </a:ext>
            </a:extLst>
          </p:cNvPr>
          <p:cNvSpPr>
            <a:spLocks noGrp="1"/>
          </p:cNvSpPr>
          <p:nvPr>
            <p:ph type="title"/>
          </p:nvPr>
        </p:nvSpPr>
        <p:spPr>
          <a:xfrm>
            <a:off x="677333" y="179038"/>
            <a:ext cx="10656194" cy="752669"/>
          </a:xfrm>
        </p:spPr>
        <p:txBody>
          <a:bodyPr>
            <a:normAutofit/>
          </a:bodyPr>
          <a:lstStyle/>
          <a:p>
            <a:r>
              <a:rPr lang="nl-NL" b="1" dirty="0"/>
              <a:t>In beweging blijven: beweegrichtlijn</a:t>
            </a:r>
            <a:endParaRPr lang="en-US" b="1" dirty="0"/>
          </a:p>
        </p:txBody>
      </p:sp>
      <p:sp>
        <p:nvSpPr>
          <p:cNvPr id="3" name="Tijdelijke aanduiding voor inhoud 2">
            <a:extLst>
              <a:ext uri="{FF2B5EF4-FFF2-40B4-BE49-F238E27FC236}">
                <a16:creationId xmlns:a16="http://schemas.microsoft.com/office/drawing/2014/main" id="{50F3991C-7D93-4761-B954-E01BCD686230}"/>
              </a:ext>
            </a:extLst>
          </p:cNvPr>
          <p:cNvSpPr>
            <a:spLocks noGrp="1"/>
          </p:cNvSpPr>
          <p:nvPr>
            <p:ph idx="1"/>
          </p:nvPr>
        </p:nvSpPr>
        <p:spPr>
          <a:xfrm>
            <a:off x="677333" y="1054448"/>
            <a:ext cx="10471636" cy="2868966"/>
          </a:xfrm>
        </p:spPr>
        <p:txBody>
          <a:bodyPr>
            <a:normAutofit/>
          </a:bodyPr>
          <a:lstStyle/>
          <a:p>
            <a:pPr marL="0" lvl="0" indent="0" defTabSz="308063" fontAlgn="base">
              <a:spcBef>
                <a:spcPts val="2215"/>
              </a:spcBef>
              <a:spcAft>
                <a:spcPct val="0"/>
              </a:spcAft>
              <a:buClrTx/>
              <a:buSzPct val="75000"/>
              <a:buNone/>
            </a:pPr>
            <a:r>
              <a:rPr lang="nl-NL" sz="2800" b="1" dirty="0">
                <a:solidFill>
                  <a:srgbClr val="4CAD43"/>
                </a:solidFill>
                <a:ea typeface="ＭＳ Ｐゴシック" charset="0"/>
                <a:sym typeface="Helvetica Light" charset="0"/>
              </a:rPr>
              <a:t>Voor senioren geldt minstens</a:t>
            </a:r>
          </a:p>
          <a:p>
            <a:pPr marL="234396" lvl="0" indent="-234396" defTabSz="308063" fontAlgn="base">
              <a:spcBef>
                <a:spcPts val="900"/>
              </a:spcBef>
              <a:spcAft>
                <a:spcPct val="0"/>
              </a:spcAft>
              <a:buClr>
                <a:srgbClr val="575756"/>
              </a:buClr>
              <a:buSzPct val="100000"/>
              <a:buFont typeface="Arial" panose="020B0604020202020204" pitchFamily="34" charset="0"/>
              <a:buChar char="•"/>
              <a:tabLst>
                <a:tab pos="3322638" algn="l"/>
              </a:tabLst>
            </a:pPr>
            <a:r>
              <a:rPr lang="nl-NL" sz="2800" dirty="0">
                <a:ea typeface="ＭＳ Ｐゴシック" charset="0"/>
                <a:sym typeface="Helvetica Light" charset="0"/>
              </a:rPr>
              <a:t>150 min/week matig intensieve inspanning verspreid over diverse dagen </a:t>
            </a:r>
          </a:p>
          <a:p>
            <a:pPr marL="234396" lvl="0" indent="-234396" defTabSz="308063" fontAlgn="base">
              <a:spcBef>
                <a:spcPts val="900"/>
              </a:spcBef>
              <a:spcAft>
                <a:spcPct val="0"/>
              </a:spcAft>
              <a:buClr>
                <a:srgbClr val="575756"/>
              </a:buClr>
              <a:buSzPct val="100000"/>
              <a:buFont typeface="Arial" panose="020B0604020202020204" pitchFamily="34" charset="0"/>
              <a:buChar char="•"/>
              <a:tabLst>
                <a:tab pos="3322638" algn="l"/>
              </a:tabLst>
            </a:pPr>
            <a:r>
              <a:rPr lang="nl-NL" sz="2800" dirty="0">
                <a:ea typeface="ＭＳ Ｐゴシック" charset="0"/>
                <a:sym typeface="Helvetica Light" charset="0"/>
              </a:rPr>
              <a:t>2x per week spier- en botversterkende activiteiten </a:t>
            </a:r>
            <a:r>
              <a:rPr lang="nl-NL" sz="2800" dirty="0" err="1">
                <a:ea typeface="ＭＳ Ｐゴシック" charset="0"/>
                <a:sym typeface="Helvetica Light" charset="0"/>
              </a:rPr>
              <a:t>i.c.m</a:t>
            </a:r>
            <a:r>
              <a:rPr lang="nl-NL" sz="2800" dirty="0">
                <a:ea typeface="ＭＳ Ｐゴシック" charset="0"/>
                <a:sym typeface="Helvetica Light" charset="0"/>
              </a:rPr>
              <a:t> balansoefeningen</a:t>
            </a:r>
            <a:endParaRPr lang="en-US" dirty="0"/>
          </a:p>
        </p:txBody>
      </p:sp>
      <p:pic>
        <p:nvPicPr>
          <p:cNvPr id="5" name="Afbeelding 4"/>
          <p:cNvPicPr>
            <a:picLocks noChangeAspect="1"/>
          </p:cNvPicPr>
          <p:nvPr/>
        </p:nvPicPr>
        <p:blipFill>
          <a:blip r:embed="rId3"/>
          <a:stretch>
            <a:fillRect/>
          </a:stretch>
        </p:blipFill>
        <p:spPr>
          <a:xfrm>
            <a:off x="3993266" y="3402342"/>
            <a:ext cx="6490788" cy="3399361"/>
          </a:xfrm>
          <a:prstGeom prst="rect">
            <a:avLst/>
          </a:prstGeom>
        </p:spPr>
      </p:pic>
    </p:spTree>
    <p:extLst>
      <p:ext uri="{BB962C8B-B14F-4D97-AF65-F5344CB8AC3E}">
        <p14:creationId xmlns:p14="http://schemas.microsoft.com/office/powerpoint/2010/main" val="126205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25DDE8E-0E64-49E5-B054-9EDFBBA20366}"/>
              </a:ext>
            </a:extLst>
          </p:cNvPr>
          <p:cNvPicPr>
            <a:picLocks noChangeAspect="1"/>
          </p:cNvPicPr>
          <p:nvPr/>
        </p:nvPicPr>
        <p:blipFill>
          <a:blip r:embed="rId3"/>
          <a:stretch>
            <a:fillRect/>
          </a:stretch>
        </p:blipFill>
        <p:spPr>
          <a:xfrm>
            <a:off x="5702299" y="3962400"/>
            <a:ext cx="4343399" cy="2895600"/>
          </a:xfrm>
          <a:prstGeom prst="rect">
            <a:avLst/>
          </a:prstGeom>
        </p:spPr>
      </p:pic>
      <p:sp>
        <p:nvSpPr>
          <p:cNvPr id="4" name="Rectangle 2">
            <a:extLst>
              <a:ext uri="{FF2B5EF4-FFF2-40B4-BE49-F238E27FC236}">
                <a16:creationId xmlns:a16="http://schemas.microsoft.com/office/drawing/2014/main" id="{E467CF05-F7B4-42DF-B290-39D0279618DF}"/>
              </a:ext>
            </a:extLst>
          </p:cNvPr>
          <p:cNvSpPr>
            <a:spLocks noGrp="1" noChangeArrowheads="1"/>
          </p:cNvSpPr>
          <p:nvPr>
            <p:ph type="title"/>
          </p:nvPr>
        </p:nvSpPr>
        <p:spPr/>
        <p:txBody>
          <a:bodyPr>
            <a:normAutofit/>
          </a:bodyPr>
          <a:lstStyle/>
          <a:p>
            <a:r>
              <a:rPr lang="en-US" altLang="nl-NL" b="1" dirty="0" err="1"/>
              <a:t>Waar</a:t>
            </a:r>
            <a:r>
              <a:rPr lang="en-US" altLang="nl-NL" b="1" dirty="0"/>
              <a:t> </a:t>
            </a:r>
            <a:r>
              <a:rPr lang="en-US" altLang="nl-NL" b="1" dirty="0" err="1"/>
              <a:t>gaan</a:t>
            </a:r>
            <a:r>
              <a:rPr lang="en-US" altLang="nl-NL" b="1" dirty="0"/>
              <a:t> we het over </a:t>
            </a:r>
            <a:r>
              <a:rPr lang="en-US" altLang="nl-NL" b="1" dirty="0" err="1"/>
              <a:t>hebben</a:t>
            </a:r>
            <a:r>
              <a:rPr lang="en-US" altLang="nl-NL" b="1" dirty="0"/>
              <a:t>? </a:t>
            </a:r>
            <a:endParaRPr lang="en-US" altLang="nl-NL" sz="3600" b="1" dirty="0"/>
          </a:p>
        </p:txBody>
      </p:sp>
      <p:sp>
        <p:nvSpPr>
          <p:cNvPr id="5" name="Rectangle 3">
            <a:extLst>
              <a:ext uri="{FF2B5EF4-FFF2-40B4-BE49-F238E27FC236}">
                <a16:creationId xmlns:a16="http://schemas.microsoft.com/office/drawing/2014/main" id="{43C0F85A-6900-4D46-8CA7-F89FF2E350E7}"/>
              </a:ext>
            </a:extLst>
          </p:cNvPr>
          <p:cNvSpPr>
            <a:spLocks noGrp="1" noChangeArrowheads="1"/>
          </p:cNvSpPr>
          <p:nvPr>
            <p:ph idx="1"/>
          </p:nvPr>
        </p:nvSpPr>
        <p:spPr>
          <a:xfrm>
            <a:off x="677334" y="1162646"/>
            <a:ext cx="8596668" cy="3880773"/>
          </a:xfrm>
        </p:spPr>
        <p:txBody>
          <a:bodyPr/>
          <a:lstStyle/>
          <a:p>
            <a:pPr>
              <a:buFont typeface="Wingdings" pitchFamily="2" charset="2"/>
              <a:buNone/>
            </a:pPr>
            <a:endParaRPr lang="en-US" altLang="nl-NL" dirty="0"/>
          </a:p>
          <a:p>
            <a:r>
              <a:rPr lang="en-US" altLang="nl-NL" sz="3200" dirty="0" err="1"/>
              <a:t>Gezonde</a:t>
            </a:r>
            <a:r>
              <a:rPr lang="en-US" altLang="nl-NL" sz="3200" dirty="0"/>
              <a:t> </a:t>
            </a:r>
            <a:r>
              <a:rPr lang="en-US" altLang="nl-NL" sz="3200" dirty="0" err="1"/>
              <a:t>voeding</a:t>
            </a:r>
            <a:r>
              <a:rPr lang="en-US" altLang="nl-NL" sz="3200" dirty="0"/>
              <a:t> </a:t>
            </a:r>
            <a:r>
              <a:rPr lang="en-US" altLang="nl-NL" sz="3200" dirty="0" err="1"/>
              <a:t>voor</a:t>
            </a:r>
            <a:r>
              <a:rPr lang="en-US" altLang="nl-NL" sz="3200" dirty="0"/>
              <a:t> </a:t>
            </a:r>
            <a:r>
              <a:rPr lang="en-US" altLang="nl-NL" sz="3200" dirty="0" err="1"/>
              <a:t>ouderen</a:t>
            </a:r>
            <a:endParaRPr lang="en-US" altLang="nl-NL" sz="3200" dirty="0"/>
          </a:p>
          <a:p>
            <a:r>
              <a:rPr lang="en-US" altLang="nl-NL" sz="3200" dirty="0" err="1"/>
              <a:t>Ondervoeding</a:t>
            </a:r>
            <a:endParaRPr lang="en-US" altLang="nl-NL" sz="3200" dirty="0"/>
          </a:p>
          <a:p>
            <a:r>
              <a:rPr lang="en-US" altLang="nl-NL" sz="3200" dirty="0" err="1"/>
              <a:t>Gevolgen</a:t>
            </a:r>
            <a:r>
              <a:rPr lang="en-US" altLang="nl-NL" sz="3200" dirty="0"/>
              <a:t> van </a:t>
            </a:r>
            <a:r>
              <a:rPr lang="en-US" altLang="nl-NL" sz="3200" dirty="0" err="1"/>
              <a:t>ondervoeding</a:t>
            </a:r>
            <a:endParaRPr lang="en-US" altLang="nl-NL" sz="3200" dirty="0"/>
          </a:p>
          <a:p>
            <a:r>
              <a:rPr lang="en-US" altLang="nl-NL" sz="3200" dirty="0"/>
              <a:t>Wat </a:t>
            </a:r>
            <a:r>
              <a:rPr lang="en-US" altLang="nl-NL" sz="3200" dirty="0" err="1"/>
              <a:t>te</a:t>
            </a:r>
            <a:r>
              <a:rPr lang="en-US" altLang="nl-NL" sz="3200" dirty="0"/>
              <a:t> </a:t>
            </a:r>
            <a:r>
              <a:rPr lang="en-US" altLang="nl-NL" sz="3200" dirty="0" err="1"/>
              <a:t>doen</a:t>
            </a:r>
            <a:r>
              <a:rPr lang="en-US" altLang="nl-NL" sz="3200" dirty="0"/>
              <a:t> </a:t>
            </a:r>
            <a:r>
              <a:rPr lang="en-US" altLang="nl-NL" sz="3200" dirty="0" err="1"/>
              <a:t>bij</a:t>
            </a:r>
            <a:r>
              <a:rPr lang="en-US" altLang="nl-NL" sz="3200" dirty="0"/>
              <a:t> </a:t>
            </a:r>
            <a:r>
              <a:rPr lang="en-US" altLang="nl-NL" sz="3200" dirty="0" err="1"/>
              <a:t>een</a:t>
            </a:r>
            <a:r>
              <a:rPr lang="en-US" altLang="nl-NL" sz="3200" dirty="0"/>
              <a:t> </a:t>
            </a:r>
            <a:r>
              <a:rPr lang="en-US" altLang="nl-NL" sz="3200" dirty="0" err="1"/>
              <a:t>risico</a:t>
            </a:r>
            <a:r>
              <a:rPr lang="en-US" altLang="nl-NL" sz="3200" dirty="0"/>
              <a:t> op </a:t>
            </a:r>
            <a:r>
              <a:rPr lang="en-US" altLang="nl-NL" sz="3200" dirty="0" err="1"/>
              <a:t>ondervoeding</a:t>
            </a:r>
            <a:endParaRPr lang="en-US" altLang="nl-NL" sz="3200" dirty="0"/>
          </a:p>
          <a:p>
            <a:endParaRPr lang="en-US" altLang="nl-NL" sz="4000" dirty="0"/>
          </a:p>
        </p:txBody>
      </p:sp>
    </p:spTree>
    <p:extLst>
      <p:ext uri="{BB962C8B-B14F-4D97-AF65-F5344CB8AC3E}">
        <p14:creationId xmlns:p14="http://schemas.microsoft.com/office/powerpoint/2010/main" val="2409418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907" y="262078"/>
            <a:ext cx="8847414" cy="752669"/>
          </a:xfrm>
        </p:spPr>
        <p:txBody>
          <a:bodyPr>
            <a:normAutofit/>
          </a:bodyPr>
          <a:lstStyle/>
          <a:p>
            <a:r>
              <a:rPr lang="nl-NL" b="1" dirty="0"/>
              <a:t>Voor meer informatie</a:t>
            </a:r>
          </a:p>
        </p:txBody>
      </p:sp>
      <p:sp>
        <p:nvSpPr>
          <p:cNvPr id="3" name="Rechthoek 2">
            <a:extLst>
              <a:ext uri="{FF2B5EF4-FFF2-40B4-BE49-F238E27FC236}">
                <a16:creationId xmlns:a16="http://schemas.microsoft.com/office/drawing/2014/main" id="{3D719BE6-B345-4959-A86E-77F9693516A9}"/>
              </a:ext>
            </a:extLst>
          </p:cNvPr>
          <p:cNvSpPr/>
          <p:nvPr/>
        </p:nvSpPr>
        <p:spPr>
          <a:xfrm>
            <a:off x="554979" y="4267234"/>
            <a:ext cx="4779898" cy="461665"/>
          </a:xfrm>
          <a:prstGeom prst="rect">
            <a:avLst/>
          </a:prstGeom>
        </p:spPr>
        <p:txBody>
          <a:bodyPr wrap="none">
            <a:spAutoFit/>
          </a:bodyPr>
          <a:lstStyle/>
          <a:p>
            <a:r>
              <a:rPr lang="nl-NL" sz="2400" dirty="0">
                <a:solidFill>
                  <a:srgbClr val="4EAF48"/>
                </a:solidFill>
              </a:rPr>
              <a:t>www.goedgevoedouderworden.nl</a:t>
            </a:r>
            <a:endParaRPr lang="en-US" sz="2400" dirty="0">
              <a:solidFill>
                <a:srgbClr val="4EAF48"/>
              </a:solidFill>
            </a:endParaRPr>
          </a:p>
        </p:txBody>
      </p:sp>
      <p:pic>
        <p:nvPicPr>
          <p:cNvPr id="4" name="Afbeelding 3">
            <a:extLst>
              <a:ext uri="{FF2B5EF4-FFF2-40B4-BE49-F238E27FC236}">
                <a16:creationId xmlns:a16="http://schemas.microsoft.com/office/drawing/2014/main" id="{4A16B82B-597A-4A93-A24F-890A44BCA5A6}"/>
              </a:ext>
            </a:extLst>
          </p:cNvPr>
          <p:cNvPicPr>
            <a:picLocks noChangeAspect="1"/>
          </p:cNvPicPr>
          <p:nvPr/>
        </p:nvPicPr>
        <p:blipFill>
          <a:blip r:embed="rId3"/>
          <a:stretch>
            <a:fillRect/>
          </a:stretch>
        </p:blipFill>
        <p:spPr>
          <a:xfrm>
            <a:off x="6042796" y="1658760"/>
            <a:ext cx="4637287" cy="2608474"/>
          </a:xfrm>
          <a:prstGeom prst="rect">
            <a:avLst/>
          </a:prstGeom>
        </p:spPr>
      </p:pic>
      <p:sp>
        <p:nvSpPr>
          <p:cNvPr id="6" name="Rechthoek 5">
            <a:extLst>
              <a:ext uri="{FF2B5EF4-FFF2-40B4-BE49-F238E27FC236}">
                <a16:creationId xmlns:a16="http://schemas.microsoft.com/office/drawing/2014/main" id="{75A1CDB0-6DC6-4A5B-9F6A-0F7CDFE75C5D}"/>
              </a:ext>
            </a:extLst>
          </p:cNvPr>
          <p:cNvSpPr/>
          <p:nvPr/>
        </p:nvSpPr>
        <p:spPr>
          <a:xfrm>
            <a:off x="6305876" y="4320244"/>
            <a:ext cx="3672224" cy="461665"/>
          </a:xfrm>
          <a:prstGeom prst="rect">
            <a:avLst/>
          </a:prstGeom>
        </p:spPr>
        <p:txBody>
          <a:bodyPr wrap="none">
            <a:spAutoFit/>
          </a:bodyPr>
          <a:lstStyle/>
          <a:p>
            <a:r>
              <a:rPr lang="nl-NL" sz="2400" dirty="0">
                <a:solidFill>
                  <a:srgbClr val="4EAF48"/>
                </a:solidFill>
              </a:rPr>
              <a:t>www.voedingscentrum.nl</a:t>
            </a:r>
            <a:endParaRPr lang="en-US" sz="2400" dirty="0">
              <a:solidFill>
                <a:srgbClr val="4EAF48"/>
              </a:solidFill>
            </a:endParaRPr>
          </a:p>
        </p:txBody>
      </p:sp>
      <p:pic>
        <p:nvPicPr>
          <p:cNvPr id="7" name="Tijdelijke aanduiding voor inhoud 6"/>
          <p:cNvPicPr>
            <a:picLocks noGrp="1" noChangeAspect="1"/>
          </p:cNvPicPr>
          <p:nvPr>
            <p:ph idx="1"/>
          </p:nvPr>
        </p:nvPicPr>
        <p:blipFill>
          <a:blip r:embed="rId4"/>
          <a:stretch>
            <a:fillRect/>
          </a:stretch>
        </p:blipFill>
        <p:spPr>
          <a:xfrm>
            <a:off x="657011" y="1635934"/>
            <a:ext cx="4677866" cy="2631300"/>
          </a:xfrm>
          <a:prstGeom prst="rect">
            <a:avLst/>
          </a:prstGeom>
        </p:spPr>
      </p:pic>
    </p:spTree>
    <p:extLst>
      <p:ext uri="{BB962C8B-B14F-4D97-AF65-F5344CB8AC3E}">
        <p14:creationId xmlns:p14="http://schemas.microsoft.com/office/powerpoint/2010/main" val="2362653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Bedankt voor uw aandacht!</a:t>
            </a:r>
          </a:p>
        </p:txBody>
      </p:sp>
      <p:pic>
        <p:nvPicPr>
          <p:cNvPr id="5" name="Tijdelijke aanduiding voor inhou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0131" y="1583633"/>
            <a:ext cx="5515300" cy="4122686"/>
          </a:xfrm>
        </p:spPr>
      </p:pic>
    </p:spTree>
    <p:extLst>
      <p:ext uri="{BB962C8B-B14F-4D97-AF65-F5344CB8AC3E}">
        <p14:creationId xmlns:p14="http://schemas.microsoft.com/office/powerpoint/2010/main" val="496775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137" y="204205"/>
            <a:ext cx="10864528" cy="810228"/>
          </a:xfrm>
        </p:spPr>
        <p:txBody>
          <a:bodyPr>
            <a:normAutofit/>
          </a:bodyPr>
          <a:lstStyle/>
          <a:p>
            <a:r>
              <a:rPr lang="en-US" altLang="nl-NL" b="1" dirty="0" err="1"/>
              <a:t>Veranderingen</a:t>
            </a:r>
            <a:r>
              <a:rPr lang="en-US" altLang="nl-NL" b="1" dirty="0"/>
              <a:t> </a:t>
            </a:r>
            <a:r>
              <a:rPr lang="en-US" altLang="nl-NL" b="1" dirty="0" err="1"/>
              <a:t>bij</a:t>
            </a:r>
            <a:r>
              <a:rPr lang="en-US" altLang="nl-NL" b="1" dirty="0"/>
              <a:t> het </a:t>
            </a:r>
            <a:r>
              <a:rPr lang="en-US" altLang="nl-NL" b="1" dirty="0" err="1"/>
              <a:t>ouder</a:t>
            </a:r>
            <a:r>
              <a:rPr lang="en-US" altLang="nl-NL" b="1" dirty="0"/>
              <a:t> </a:t>
            </a:r>
            <a:r>
              <a:rPr lang="en-US" altLang="nl-NL" b="1" dirty="0" err="1"/>
              <a:t>worden</a:t>
            </a:r>
            <a:r>
              <a:rPr lang="en-US" altLang="nl-NL" b="1" dirty="0"/>
              <a:t> (1)</a:t>
            </a:r>
            <a:endParaRPr lang="nl-NL" dirty="0"/>
          </a:p>
        </p:txBody>
      </p:sp>
      <p:sp>
        <p:nvSpPr>
          <p:cNvPr id="3" name="Tijdelijke aanduiding voor inhoud 2"/>
          <p:cNvSpPr>
            <a:spLocks noGrp="1"/>
          </p:cNvSpPr>
          <p:nvPr>
            <p:ph idx="1"/>
          </p:nvPr>
        </p:nvSpPr>
        <p:spPr>
          <a:xfrm>
            <a:off x="138896" y="1726433"/>
            <a:ext cx="11061298" cy="5378775"/>
          </a:xfrm>
        </p:spPr>
        <p:txBody>
          <a:bodyPr>
            <a:noAutofit/>
          </a:bodyPr>
          <a:lstStyle/>
          <a:p>
            <a:r>
              <a:rPr lang="nl-NL" sz="2800" dirty="0"/>
              <a:t>de smaak- en geurzintuigen werken minder;</a:t>
            </a:r>
          </a:p>
          <a:p>
            <a:r>
              <a:rPr lang="nl-NL" sz="2800" dirty="0"/>
              <a:t>de eetlust neemt af;</a:t>
            </a:r>
          </a:p>
          <a:p>
            <a:r>
              <a:rPr lang="nl-NL" sz="2800" dirty="0"/>
              <a:t>het gevoel van verzadigd zijn wordt eerder bereikt;</a:t>
            </a:r>
          </a:p>
          <a:p>
            <a:r>
              <a:rPr lang="nl-NL" sz="2800" dirty="0"/>
              <a:t>ademen gaat moeilijker, de luchtwegen worden minder elastisch;</a:t>
            </a:r>
          </a:p>
          <a:p>
            <a:r>
              <a:rPr lang="nl-NL" sz="2800" dirty="0"/>
              <a:t>de botdichtheid neemt af (de botten worden broos);</a:t>
            </a:r>
          </a:p>
          <a:p>
            <a:r>
              <a:rPr lang="nl-NL" sz="2800" dirty="0"/>
              <a:t>gewrichten worden minder soepel;</a:t>
            </a:r>
          </a:p>
        </p:txBody>
      </p:sp>
    </p:spTree>
    <p:extLst>
      <p:ext uri="{BB962C8B-B14F-4D97-AF65-F5344CB8AC3E}">
        <p14:creationId xmlns:p14="http://schemas.microsoft.com/office/powerpoint/2010/main" val="31293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137" y="204205"/>
            <a:ext cx="10864528" cy="810228"/>
          </a:xfrm>
        </p:spPr>
        <p:txBody>
          <a:bodyPr>
            <a:normAutofit/>
          </a:bodyPr>
          <a:lstStyle/>
          <a:p>
            <a:r>
              <a:rPr lang="en-US" altLang="nl-NL" b="1" dirty="0" err="1"/>
              <a:t>Veranderingen</a:t>
            </a:r>
            <a:r>
              <a:rPr lang="en-US" altLang="nl-NL" b="1" dirty="0"/>
              <a:t> </a:t>
            </a:r>
            <a:r>
              <a:rPr lang="en-US" altLang="nl-NL" b="1" dirty="0" err="1"/>
              <a:t>bij</a:t>
            </a:r>
            <a:r>
              <a:rPr lang="en-US" altLang="nl-NL" b="1" dirty="0"/>
              <a:t> het </a:t>
            </a:r>
            <a:r>
              <a:rPr lang="en-US" altLang="nl-NL" b="1" dirty="0" err="1"/>
              <a:t>ouder</a:t>
            </a:r>
            <a:r>
              <a:rPr lang="en-US" altLang="nl-NL" b="1" dirty="0"/>
              <a:t> </a:t>
            </a:r>
            <a:r>
              <a:rPr lang="en-US" altLang="nl-NL" b="1" dirty="0" err="1"/>
              <a:t>worden</a:t>
            </a:r>
            <a:r>
              <a:rPr lang="en-US" altLang="nl-NL" b="1" dirty="0"/>
              <a:t> (2)</a:t>
            </a:r>
            <a:endParaRPr lang="nl-NL" dirty="0"/>
          </a:p>
        </p:txBody>
      </p:sp>
      <p:sp>
        <p:nvSpPr>
          <p:cNvPr id="3" name="Tijdelijke aanduiding voor inhoud 2"/>
          <p:cNvSpPr>
            <a:spLocks noGrp="1"/>
          </p:cNvSpPr>
          <p:nvPr>
            <p:ph idx="1"/>
          </p:nvPr>
        </p:nvSpPr>
        <p:spPr>
          <a:xfrm>
            <a:off x="208345" y="1680134"/>
            <a:ext cx="9017070" cy="2347856"/>
          </a:xfrm>
        </p:spPr>
        <p:txBody>
          <a:bodyPr>
            <a:noAutofit/>
          </a:bodyPr>
          <a:lstStyle/>
          <a:p>
            <a:r>
              <a:rPr lang="nl-NL" sz="2800" dirty="0"/>
              <a:t>het geheugen neemt af, de vergeetachtigheid kan toenemen;</a:t>
            </a:r>
          </a:p>
          <a:p>
            <a:r>
              <a:rPr lang="nl-NL" sz="2800" dirty="0"/>
              <a:t>de huid wordt dunner en slapper;</a:t>
            </a:r>
          </a:p>
          <a:p>
            <a:r>
              <a:rPr lang="nl-NL" sz="2800" dirty="0"/>
              <a:t>de kwaliteit van de nieren wordt minder;</a:t>
            </a:r>
          </a:p>
          <a:p>
            <a:r>
              <a:rPr lang="nl-NL" sz="2800" dirty="0"/>
              <a:t>de blaascapaciteit neemt af; </a:t>
            </a:r>
          </a:p>
          <a:p>
            <a:r>
              <a:rPr lang="nl-NL" sz="2800" dirty="0"/>
              <a:t>de spiermassa neemt af en de vetmassa neemt toe.</a:t>
            </a:r>
          </a:p>
        </p:txBody>
      </p:sp>
    </p:spTree>
    <p:extLst>
      <p:ext uri="{BB962C8B-B14F-4D97-AF65-F5344CB8AC3E}">
        <p14:creationId xmlns:p14="http://schemas.microsoft.com/office/powerpoint/2010/main" val="61336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946" y="259610"/>
            <a:ext cx="10019241" cy="752669"/>
          </a:xfrm>
        </p:spPr>
        <p:txBody>
          <a:bodyPr>
            <a:normAutofit/>
          </a:bodyPr>
          <a:lstStyle/>
          <a:p>
            <a:r>
              <a:rPr lang="nl-NL" b="1" dirty="0"/>
              <a:t>De behoefte aan brandstof neemt af doordat:</a:t>
            </a:r>
          </a:p>
        </p:txBody>
      </p:sp>
      <p:sp>
        <p:nvSpPr>
          <p:cNvPr id="3" name="Tijdelijke aanduiding voor inhoud 2"/>
          <p:cNvSpPr>
            <a:spLocks noGrp="1"/>
          </p:cNvSpPr>
          <p:nvPr>
            <p:ph idx="1"/>
          </p:nvPr>
        </p:nvSpPr>
        <p:spPr>
          <a:xfrm>
            <a:off x="624946" y="1723550"/>
            <a:ext cx="9914466" cy="4736504"/>
          </a:xfrm>
        </p:spPr>
        <p:txBody>
          <a:bodyPr>
            <a:normAutofit/>
          </a:bodyPr>
          <a:lstStyle/>
          <a:p>
            <a:r>
              <a:rPr lang="nl-NL" altLang="nl-NL" sz="3200" dirty="0"/>
              <a:t>de spiermassa afneemt</a:t>
            </a:r>
          </a:p>
          <a:p>
            <a:r>
              <a:rPr lang="nl-NL" altLang="nl-NL" sz="3200" dirty="0">
                <a:cs typeface="Arial" charset="0"/>
              </a:rPr>
              <a:t>de leefstijl verandert </a:t>
            </a:r>
          </a:p>
          <a:p>
            <a:r>
              <a:rPr lang="nl-NL" altLang="nl-NL" sz="3200" dirty="0">
                <a:cs typeface="Arial" charset="0"/>
              </a:rPr>
              <a:t>ziekte/handicaps leiden tot afname activiteiten</a:t>
            </a:r>
          </a:p>
          <a:p>
            <a:pPr marL="0" indent="0">
              <a:buNone/>
            </a:pPr>
            <a:endParaRPr lang="nl-NL" altLang="nl-NL" sz="3200" dirty="0">
              <a:cs typeface="Arial" charset="0"/>
            </a:endParaRPr>
          </a:p>
          <a:p>
            <a:pPr marL="0" indent="0">
              <a:buNone/>
            </a:pPr>
            <a:endParaRPr lang="nl-NL" altLang="nl-NL" sz="3200" b="1" dirty="0">
              <a:cs typeface="Arial" charset="0"/>
            </a:endParaRPr>
          </a:p>
          <a:p>
            <a:pPr marL="0" indent="0">
              <a:buNone/>
            </a:pPr>
            <a:r>
              <a:rPr lang="nl-NL" altLang="nl-NL" sz="3200" b="1" dirty="0">
                <a:cs typeface="Arial" charset="0"/>
              </a:rPr>
              <a:t>De eiwitbehoefte neemt juist toe!</a:t>
            </a:r>
            <a:endParaRPr lang="nl-NL" altLang="nl-NL" sz="3600" b="1" dirty="0">
              <a:cs typeface="Arial" charset="0"/>
            </a:endParaRPr>
          </a:p>
          <a:p>
            <a:pPr marL="0" indent="0">
              <a:buNone/>
            </a:pPr>
            <a:endParaRPr lang="nl-NL" altLang="nl-NL" sz="3600" dirty="0">
              <a:cs typeface="Arial" charset="0"/>
            </a:endParaRPr>
          </a:p>
          <a:p>
            <a:endParaRPr lang="nl-NL" altLang="nl-NL" dirty="0">
              <a:cs typeface="Arial" charset="0"/>
            </a:endParaRPr>
          </a:p>
          <a:p>
            <a:pPr marL="0" indent="0">
              <a:buNone/>
            </a:pPr>
            <a:endParaRPr lang="nl-NL" dirty="0"/>
          </a:p>
        </p:txBody>
      </p:sp>
      <p:pic>
        <p:nvPicPr>
          <p:cNvPr id="4" name="Afbeelding 3"/>
          <p:cNvPicPr>
            <a:picLocks noChangeAspect="1"/>
          </p:cNvPicPr>
          <p:nvPr/>
        </p:nvPicPr>
        <p:blipFill>
          <a:blip r:embed="rId3"/>
          <a:stretch>
            <a:fillRect/>
          </a:stretch>
        </p:blipFill>
        <p:spPr>
          <a:xfrm>
            <a:off x="7550456" y="1337805"/>
            <a:ext cx="3028950" cy="1514475"/>
          </a:xfrm>
          <a:prstGeom prst="rect">
            <a:avLst/>
          </a:prstGeom>
        </p:spPr>
      </p:pic>
      <p:pic>
        <p:nvPicPr>
          <p:cNvPr id="6" name="Afbeelding 5"/>
          <p:cNvPicPr>
            <a:picLocks noChangeAspect="1"/>
          </p:cNvPicPr>
          <p:nvPr/>
        </p:nvPicPr>
        <p:blipFill>
          <a:blip r:embed="rId4"/>
          <a:stretch>
            <a:fillRect/>
          </a:stretch>
        </p:blipFill>
        <p:spPr>
          <a:xfrm>
            <a:off x="7550456" y="3854369"/>
            <a:ext cx="2988957" cy="2605685"/>
          </a:xfrm>
          <a:prstGeom prst="rect">
            <a:avLst/>
          </a:prstGeom>
        </p:spPr>
      </p:pic>
    </p:spTree>
    <p:extLst>
      <p:ext uri="{BB962C8B-B14F-4D97-AF65-F5344CB8AC3E}">
        <p14:creationId xmlns:p14="http://schemas.microsoft.com/office/powerpoint/2010/main" val="301163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2615" y="191742"/>
            <a:ext cx="9624873" cy="752669"/>
          </a:xfrm>
        </p:spPr>
        <p:txBody>
          <a:bodyPr>
            <a:normAutofit/>
          </a:bodyPr>
          <a:lstStyle/>
          <a:p>
            <a:r>
              <a:rPr lang="nl-NL" b="1" dirty="0"/>
              <a:t>Oorzaken van afname spiermassa</a:t>
            </a:r>
          </a:p>
        </p:txBody>
      </p:sp>
      <p:pic>
        <p:nvPicPr>
          <p:cNvPr id="3584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44482" y="841096"/>
            <a:ext cx="9708833" cy="566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al 5"/>
          <p:cNvSpPr/>
          <p:nvPr/>
        </p:nvSpPr>
        <p:spPr>
          <a:xfrm>
            <a:off x="1298713" y="3313043"/>
            <a:ext cx="2002913" cy="784683"/>
          </a:xfrm>
          <a:prstGeom prst="ellipse">
            <a:avLst/>
          </a:prstGeom>
          <a:noFill/>
          <a:ln w="31750">
            <a:solidFill>
              <a:srgbClr val="4E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9637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b="1" dirty="0"/>
              <a:t>Afname spiermassa bij ouder worden</a:t>
            </a:r>
          </a:p>
        </p:txBody>
      </p:sp>
      <p:sp>
        <p:nvSpPr>
          <p:cNvPr id="5" name="Tijdelijke aanduiding voor inhoud 4"/>
          <p:cNvSpPr>
            <a:spLocks noGrp="1"/>
          </p:cNvSpPr>
          <p:nvPr>
            <p:ph idx="1"/>
          </p:nvPr>
        </p:nvSpPr>
        <p:spPr>
          <a:xfrm>
            <a:off x="610658" y="1540471"/>
            <a:ext cx="10076392" cy="4812704"/>
          </a:xfrm>
        </p:spPr>
        <p:txBody>
          <a:bodyPr>
            <a:normAutofit lnSpcReduction="10000"/>
          </a:bodyPr>
          <a:lstStyle/>
          <a:p>
            <a:pPr marL="0" indent="0">
              <a:buNone/>
            </a:pPr>
            <a:endParaRPr lang="nl-NL" dirty="0"/>
          </a:p>
          <a:p>
            <a:pPr marL="0" indent="0">
              <a:buNone/>
            </a:pPr>
            <a:endParaRPr lang="nl-NL" dirty="0"/>
          </a:p>
          <a:p>
            <a:pPr marL="0" indent="0">
              <a:buNone/>
            </a:pPr>
            <a:endParaRPr lang="nl-NL" dirty="0"/>
          </a:p>
          <a:p>
            <a:pPr marL="0" indent="0">
              <a:buNone/>
            </a:pPr>
            <a:r>
              <a:rPr lang="nl-NL" dirty="0"/>
              <a:t>         Spier														   Spier</a:t>
            </a:r>
          </a:p>
          <a:p>
            <a:pPr marL="0" indent="0">
              <a:buNone/>
            </a:pPr>
            <a:endParaRPr lang="nl-NL" dirty="0"/>
          </a:p>
          <a:p>
            <a:pPr marL="0" indent="0">
              <a:buNone/>
            </a:pPr>
            <a:endParaRPr lang="nl-NL" dirty="0"/>
          </a:p>
          <a:p>
            <a:pPr marL="0" indent="0">
              <a:buNone/>
            </a:pPr>
            <a:r>
              <a:rPr lang="nl-NL" dirty="0"/>
              <a:t>Vetweefsel														    Vetweefsel</a:t>
            </a:r>
          </a:p>
          <a:p>
            <a:pPr marL="0" indent="0">
              <a:buNone/>
            </a:pPr>
            <a:endParaRPr lang="nl-NL" dirty="0"/>
          </a:p>
          <a:p>
            <a:pPr marL="1257300" lvl="3" indent="0">
              <a:buNone/>
            </a:pPr>
            <a:endParaRPr lang="nl-NL" dirty="0"/>
          </a:p>
          <a:p>
            <a:pPr marL="1257300" lvl="3" indent="0">
              <a:buNone/>
            </a:pPr>
            <a:r>
              <a:rPr lang="en-US" sz="2000" dirty="0"/>
              <a:t> </a:t>
            </a:r>
            <a:r>
              <a:rPr lang="en-US" sz="2000" dirty="0" err="1"/>
              <a:t>Gezonde</a:t>
            </a:r>
            <a:r>
              <a:rPr lang="en-US" sz="2000" dirty="0"/>
              <a:t> man 25 </a:t>
            </a:r>
            <a:r>
              <a:rPr lang="en-US" sz="2000" dirty="0" err="1"/>
              <a:t>jaar</a:t>
            </a:r>
            <a:r>
              <a:rPr lang="en-US" sz="2000" dirty="0"/>
              <a:t>  		</a:t>
            </a:r>
            <a:r>
              <a:rPr lang="en-US" sz="2000" dirty="0" err="1"/>
              <a:t>Gezonde</a:t>
            </a:r>
            <a:r>
              <a:rPr lang="en-US" sz="2000" dirty="0"/>
              <a:t> man 81 </a:t>
            </a:r>
            <a:r>
              <a:rPr lang="en-US" sz="2000" dirty="0" err="1"/>
              <a:t>jaar</a:t>
            </a:r>
            <a:endParaRPr lang="en-US" sz="2000" dirty="0"/>
          </a:p>
          <a:p>
            <a:pPr marL="1257300" lvl="3" indent="0">
              <a:buNone/>
            </a:pPr>
            <a:r>
              <a:rPr lang="nl-NL" sz="1800" b="1" dirty="0"/>
              <a:t>                 </a:t>
            </a:r>
          </a:p>
          <a:p>
            <a:pPr marL="1257300" lvl="3" indent="0">
              <a:buNone/>
            </a:pPr>
            <a:r>
              <a:rPr lang="nl-NL" sz="1800" b="1" dirty="0"/>
              <a:t>			Met een zelfde gewicht en lengte</a:t>
            </a:r>
          </a:p>
          <a:p>
            <a:pPr marL="0" indent="0">
              <a:buNone/>
            </a:pPr>
            <a:endParaRPr lang="nl-NL" dirty="0"/>
          </a:p>
          <a:p>
            <a:pPr marL="0" indent="0" algn="ctr">
              <a:buNone/>
            </a:pPr>
            <a:endParaRPr lang="nl-NL" dirty="0"/>
          </a:p>
        </p:txBody>
      </p:sp>
      <p:pic>
        <p:nvPicPr>
          <p:cNvPr id="7" name="Picture 2" descr="hersenen"/>
          <p:cNvPicPr>
            <a:picLocks noChangeAspect="1" noChangeArrowheads="1"/>
          </p:cNvPicPr>
          <p:nvPr/>
        </p:nvPicPr>
        <p:blipFill>
          <a:blip r:embed="rId3"/>
          <a:stretch>
            <a:fillRect/>
          </a:stretch>
        </p:blipFill>
        <p:spPr bwMode="auto">
          <a:xfrm>
            <a:off x="2193734" y="2082366"/>
            <a:ext cx="5563868" cy="2654905"/>
          </a:xfrm>
          <a:prstGeom prst="rect">
            <a:avLst/>
          </a:prstGeom>
          <a:noFill/>
        </p:spPr>
      </p:pic>
      <p:sp>
        <p:nvSpPr>
          <p:cNvPr id="10" name="PIJL-RECHTS 9"/>
          <p:cNvSpPr/>
          <p:nvPr/>
        </p:nvSpPr>
        <p:spPr>
          <a:xfrm>
            <a:off x="1943099" y="2825115"/>
            <a:ext cx="806957"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dirty="0"/>
          </a:p>
        </p:txBody>
      </p:sp>
      <p:sp>
        <p:nvSpPr>
          <p:cNvPr id="11" name="PIJL-RECHTS 10"/>
          <p:cNvSpPr/>
          <p:nvPr/>
        </p:nvSpPr>
        <p:spPr>
          <a:xfrm>
            <a:off x="1943100" y="4026408"/>
            <a:ext cx="708185" cy="212217"/>
          </a:xfrm>
          <a:prstGeom prst="rightArrow">
            <a:avLst>
              <a:gd name="adj1" fmla="val 578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JL-LINKS 15"/>
          <p:cNvSpPr/>
          <p:nvPr/>
        </p:nvSpPr>
        <p:spPr>
          <a:xfrm>
            <a:off x="6896100" y="2854452"/>
            <a:ext cx="1255044" cy="2423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PIJL-LINKS 16"/>
          <p:cNvSpPr/>
          <p:nvPr/>
        </p:nvSpPr>
        <p:spPr>
          <a:xfrm>
            <a:off x="7267575" y="4026408"/>
            <a:ext cx="942975" cy="2423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0513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8D2A6A-9234-0E95-7C1D-07D96370BAA6}"/>
              </a:ext>
            </a:extLst>
          </p:cNvPr>
          <p:cNvPicPr>
            <a:picLocks noChangeAspect="1"/>
          </p:cNvPicPr>
          <p:nvPr/>
        </p:nvPicPr>
        <p:blipFill>
          <a:blip r:embed="rId3"/>
          <a:stretch>
            <a:fillRect/>
          </a:stretch>
        </p:blipFill>
        <p:spPr>
          <a:xfrm>
            <a:off x="221278" y="1076356"/>
            <a:ext cx="6818687" cy="4770991"/>
          </a:xfrm>
          <a:prstGeom prst="rect">
            <a:avLst/>
          </a:prstGeom>
        </p:spPr>
      </p:pic>
      <p:sp>
        <p:nvSpPr>
          <p:cNvPr id="5" name="Titel 1">
            <a:extLst>
              <a:ext uri="{FF2B5EF4-FFF2-40B4-BE49-F238E27FC236}">
                <a16:creationId xmlns:a16="http://schemas.microsoft.com/office/drawing/2014/main" id="{48222719-014A-4367-AADF-9984EF0875DF}"/>
              </a:ext>
            </a:extLst>
          </p:cNvPr>
          <p:cNvSpPr>
            <a:spLocks noGrp="1"/>
          </p:cNvSpPr>
          <p:nvPr>
            <p:ph type="title"/>
          </p:nvPr>
        </p:nvSpPr>
        <p:spPr>
          <a:xfrm>
            <a:off x="677333" y="204205"/>
            <a:ext cx="10018629" cy="752669"/>
          </a:xfrm>
        </p:spPr>
        <p:txBody>
          <a:bodyPr>
            <a:normAutofit/>
          </a:bodyPr>
          <a:lstStyle/>
          <a:p>
            <a:r>
              <a:rPr lang="nl-NL" b="1" dirty="0"/>
              <a:t>Gezonde voeding: de Schijf van Vijf</a:t>
            </a:r>
            <a:endParaRPr lang="en-US" sz="3200" b="1" dirty="0"/>
          </a:p>
        </p:txBody>
      </p:sp>
      <p:pic>
        <p:nvPicPr>
          <p:cNvPr id="3" name="Afbeelding 2">
            <a:extLst>
              <a:ext uri="{FF2B5EF4-FFF2-40B4-BE49-F238E27FC236}">
                <a16:creationId xmlns:a16="http://schemas.microsoft.com/office/drawing/2014/main" id="{30FF53EE-75C5-D6B1-82C5-BF65AAB958E1}"/>
              </a:ext>
            </a:extLst>
          </p:cNvPr>
          <p:cNvPicPr>
            <a:picLocks noChangeAspect="1"/>
          </p:cNvPicPr>
          <p:nvPr/>
        </p:nvPicPr>
        <p:blipFill>
          <a:blip r:embed="rId4"/>
          <a:stretch>
            <a:fillRect/>
          </a:stretch>
        </p:blipFill>
        <p:spPr>
          <a:xfrm>
            <a:off x="7546345" y="1105962"/>
            <a:ext cx="3281463" cy="2082406"/>
          </a:xfrm>
          <a:prstGeom prst="rect">
            <a:avLst/>
          </a:prstGeom>
          <a:ln>
            <a:noFill/>
          </a:ln>
        </p:spPr>
      </p:pic>
      <p:pic>
        <p:nvPicPr>
          <p:cNvPr id="11" name="Afbeelding 10">
            <a:extLst>
              <a:ext uri="{FF2B5EF4-FFF2-40B4-BE49-F238E27FC236}">
                <a16:creationId xmlns:a16="http://schemas.microsoft.com/office/drawing/2014/main" id="{02873565-F715-DFF9-E089-1EC59E9F4108}"/>
              </a:ext>
            </a:extLst>
          </p:cNvPr>
          <p:cNvPicPr>
            <a:picLocks noChangeAspect="1"/>
          </p:cNvPicPr>
          <p:nvPr/>
        </p:nvPicPr>
        <p:blipFill>
          <a:blip r:embed="rId5"/>
          <a:stretch>
            <a:fillRect/>
          </a:stretch>
        </p:blipFill>
        <p:spPr>
          <a:xfrm>
            <a:off x="5372952" y="4099457"/>
            <a:ext cx="6452937" cy="2389150"/>
          </a:xfrm>
          <a:prstGeom prst="rect">
            <a:avLst/>
          </a:prstGeom>
          <a:solidFill>
            <a:schemeClr val="bg1"/>
          </a:solidFill>
          <a:ln>
            <a:solidFill>
              <a:srgbClr val="4CAD43"/>
            </a:solidFill>
          </a:ln>
        </p:spPr>
      </p:pic>
    </p:spTree>
    <p:extLst>
      <p:ext uri="{BB962C8B-B14F-4D97-AF65-F5344CB8AC3E}">
        <p14:creationId xmlns:p14="http://schemas.microsoft.com/office/powerpoint/2010/main" val="385737715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292546313D034B955318FBAFD6EBCB" ma:contentTypeVersion="6" ma:contentTypeDescription="Een nieuw document maken." ma:contentTypeScope="" ma:versionID="b9f5e1a9dd9bf5739d1dc3e44463c2fb">
  <xsd:schema xmlns:xsd="http://www.w3.org/2001/XMLSchema" xmlns:xs="http://www.w3.org/2001/XMLSchema" xmlns:p="http://schemas.microsoft.com/office/2006/metadata/properties" xmlns:ns2="a2aaf796-d84c-42b0-a2b9-b54c0f58bd07" xmlns:ns3="8d04e766-a301-49ca-a911-6b0367583af9" targetNamespace="http://schemas.microsoft.com/office/2006/metadata/properties" ma:root="true" ma:fieldsID="490672b075138252855b836e2c581ac7" ns2:_="" ns3:_="">
    <xsd:import namespace="a2aaf796-d84c-42b0-a2b9-b54c0f58bd07"/>
    <xsd:import namespace="8d04e766-a301-49ca-a911-6b0367583af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aaf796-d84c-42b0-a2b9-b54c0f58bd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04e766-a301-49ca-a911-6b0367583af9"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10942B-1441-44E9-992A-739C4B9802EE}">
  <ds:schemaRefs>
    <ds:schemaRef ds:uri="http://schemas.microsoft.com/sharepoint/v3/contenttype/forms"/>
  </ds:schemaRefs>
</ds:datastoreItem>
</file>

<file path=customXml/itemProps2.xml><?xml version="1.0" encoding="utf-8"?>
<ds:datastoreItem xmlns:ds="http://schemas.openxmlformats.org/officeDocument/2006/customXml" ds:itemID="{F44A0C5C-DBF9-41CB-BB9F-942B2363F7CB}"/>
</file>

<file path=customXml/itemProps3.xml><?xml version="1.0" encoding="utf-8"?>
<ds:datastoreItem xmlns:ds="http://schemas.openxmlformats.org/officeDocument/2006/customXml" ds:itemID="{EE825B13-9E80-449A-B252-AB2EB4555B51}">
  <ds:schemaRefs>
    <ds:schemaRef ds:uri="http://purl.org/dc/terms/"/>
    <ds:schemaRef ds:uri="http://schemas.openxmlformats.org/package/2006/metadata/core-properties"/>
    <ds:schemaRef ds:uri="ca769d2e-09cf-4351-9fd6-6af6e26eb269"/>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f7aa7ad1-cc1d-4c5f-aac4-555c8a68bd8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3727</Words>
  <Application>Microsoft Office PowerPoint</Application>
  <PresentationFormat>Breedbeeld</PresentationFormat>
  <Paragraphs>363</Paragraphs>
  <Slides>31</Slides>
  <Notes>26</Notes>
  <HiddenSlides>0</HiddenSlides>
  <MMClips>0</MMClips>
  <ScaleCrop>false</ScaleCrop>
  <HeadingPairs>
    <vt:vector size="8" baseType="variant">
      <vt:variant>
        <vt:lpstr>Gebruikte lettertypen</vt:lpstr>
      </vt:variant>
      <vt:variant>
        <vt:i4>10</vt:i4>
      </vt:variant>
      <vt:variant>
        <vt:lpstr>Thema</vt:lpstr>
      </vt:variant>
      <vt:variant>
        <vt:i4>1</vt:i4>
      </vt:variant>
      <vt:variant>
        <vt:lpstr>Ingesloten OLE-bronprogramma's</vt:lpstr>
      </vt:variant>
      <vt:variant>
        <vt:i4>1</vt:i4>
      </vt:variant>
      <vt:variant>
        <vt:lpstr>Diatitels</vt:lpstr>
      </vt:variant>
      <vt:variant>
        <vt:i4>31</vt:i4>
      </vt:variant>
    </vt:vector>
  </HeadingPairs>
  <TitlesOfParts>
    <vt:vector size="43" baseType="lpstr">
      <vt:lpstr>ＭＳ Ｐゴシック</vt:lpstr>
      <vt:lpstr>Arial</vt:lpstr>
      <vt:lpstr>Calibri</vt:lpstr>
      <vt:lpstr>Segoe UI Symbol</vt:lpstr>
      <vt:lpstr>Times New Roman</vt:lpstr>
      <vt:lpstr>Trebuchet MS</vt:lpstr>
      <vt:lpstr>Verdana</vt:lpstr>
      <vt:lpstr>Wingdings</vt:lpstr>
      <vt:lpstr>Wingdings 3</vt:lpstr>
      <vt:lpstr>ヒラギノ角ゴ Pro W3</vt:lpstr>
      <vt:lpstr>Facet</vt:lpstr>
      <vt:lpstr>Document</vt:lpstr>
      <vt:lpstr>Goed Gevoed Ouder Worden</vt:lpstr>
      <vt:lpstr>Goed Gevoed Ouder Worden!</vt:lpstr>
      <vt:lpstr>Waar gaan we het over hebben? </vt:lpstr>
      <vt:lpstr>Veranderingen bij het ouder worden (1)</vt:lpstr>
      <vt:lpstr>Veranderingen bij het ouder worden (2)</vt:lpstr>
      <vt:lpstr>De behoefte aan brandstof neemt af doordat:</vt:lpstr>
      <vt:lpstr>Oorzaken van afname spiermassa</vt:lpstr>
      <vt:lpstr>Afname spiermassa bij ouder worden</vt:lpstr>
      <vt:lpstr>Gezonde voeding: de Schijf van Vijf</vt:lpstr>
      <vt:lpstr>Gezonde voeding: aanbevelingen per dag </vt:lpstr>
      <vt:lpstr>Gezonde voeding: vitamine D </vt:lpstr>
      <vt:lpstr>Oog voor risico op ondervoeding</vt:lpstr>
      <vt:lpstr>Ondervoeding bij ouderen</vt:lpstr>
      <vt:lpstr>Wat is ondervoeding?</vt:lpstr>
      <vt:lpstr>Gevolgen van ondervoeding</vt:lpstr>
      <vt:lpstr>Gevolgen van ondervoeding</vt:lpstr>
      <vt:lpstr>  Vicieuze cirkel van ondervoeding</vt:lpstr>
      <vt:lpstr>Wanneer is iemand van 70 + ondervoed?</vt:lpstr>
      <vt:lpstr>PowerPoint-presentatie</vt:lpstr>
      <vt:lpstr>Wanneer loopt iemand risico op ondervoeding?</vt:lpstr>
      <vt:lpstr>  Risicogroepen voor ondervoeding</vt:lpstr>
      <vt:lpstr>Adviezen bij risico op ondervoeding (1)</vt:lpstr>
      <vt:lpstr>Adviezen bij risico op ondervoeding (2)</vt:lpstr>
      <vt:lpstr>Eiwitrijke voeding uit de Schijf van Vijf</vt:lpstr>
      <vt:lpstr>Voorkom de vicieuze cirkel van ondervoeding</vt:lpstr>
      <vt:lpstr>Zorg voor behoud van spiermassa en -kracht</vt:lpstr>
      <vt:lpstr>Wat kunt u zelf doen?</vt:lpstr>
      <vt:lpstr>Wat kunt u zelf doen?</vt:lpstr>
      <vt:lpstr>In beweging blijven: beweegrichtlijn</vt:lpstr>
      <vt:lpstr>Voor meer informatie</vt:lpstr>
      <vt:lpstr>Bedankt voor uw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Goed Gevoed Ouder Worden</dc:title>
  <dc:creator>Wieman, Brigitte</dc:creator>
  <cp:lastModifiedBy>Elke Naumann</cp:lastModifiedBy>
  <cp:revision>29</cp:revision>
  <dcterms:modified xsi:type="dcterms:W3CDTF">2024-11-14T09:54:27Z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0x01010042292546313D034B955318FBAFD6EBCB</vt:lpwstr>
  </property>
</Properties>
</file>